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58" r:id="rId4"/>
    <p:sldId id="260" r:id="rId5"/>
    <p:sldId id="261" r:id="rId6"/>
    <p:sldId id="262" r:id="rId7"/>
    <p:sldId id="265" r:id="rId8"/>
    <p:sldId id="266" r:id="rId9"/>
    <p:sldId id="264" r:id="rId10"/>
    <p:sldId id="263" r:id="rId11"/>
    <p:sldId id="267" r:id="rId12"/>
    <p:sldId id="268" r:id="rId13"/>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3750B-F859-4504-B7B4-B68106027E9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ru-RU"/>
        </a:p>
      </dgm:t>
    </dgm:pt>
    <dgm:pt modelId="{02FE065F-6270-4D3E-B9DD-D1EC5FA302D2}">
      <dgm:prSet phldrT="[Текст]"/>
      <dgm:spPr>
        <a:solidFill>
          <a:schemeClr val="accent3">
            <a:lumMod val="75000"/>
          </a:schemeClr>
        </a:solidFill>
      </dgm:spPr>
      <dgm:t>
        <a:bodyPr/>
        <a:lstStyle/>
        <a:p>
          <a:r>
            <a:rPr lang="ru-RU" dirty="0">
              <a:latin typeface="Times New Roman" pitchFamily="18" charset="0"/>
              <a:cs typeface="Times New Roman" pitchFamily="18" charset="0"/>
            </a:rPr>
            <a:t>Жилищно-коммунальное хозяйство</a:t>
          </a:r>
        </a:p>
      </dgm:t>
    </dgm:pt>
    <dgm:pt modelId="{57165DDA-F76C-43D2-A318-6228785386AF}" type="parTrans" cxnId="{B50EFA81-57C7-4054-AF96-C8DE7D92D2AB}">
      <dgm:prSet/>
      <dgm:spPr/>
      <dgm:t>
        <a:bodyPr/>
        <a:lstStyle/>
        <a:p>
          <a:endParaRPr lang="ru-RU"/>
        </a:p>
      </dgm:t>
    </dgm:pt>
    <dgm:pt modelId="{F17C410E-7853-42B7-A281-325C91765CAF}" type="sibTrans" cxnId="{B50EFA81-57C7-4054-AF96-C8DE7D92D2AB}">
      <dgm:prSet/>
      <dgm:spPr/>
      <dgm:t>
        <a:bodyPr/>
        <a:lstStyle/>
        <a:p>
          <a:endParaRPr lang="ru-RU"/>
        </a:p>
      </dgm:t>
    </dgm:pt>
    <dgm:pt modelId="{0203243B-5F6A-4305-A19E-46ECF1155AFE}">
      <dgm:prSet phldrT="[Текст]"/>
      <dgm:spPr>
        <a:solidFill>
          <a:schemeClr val="accent3">
            <a:lumMod val="75000"/>
          </a:schemeClr>
        </a:solidFill>
      </dgm:spPr>
      <dgm:t>
        <a:bodyPr/>
        <a:lstStyle/>
        <a:p>
          <a:r>
            <a:rPr lang="ru-RU" dirty="0">
              <a:latin typeface="Times New Roman" pitchFamily="18" charset="0"/>
              <a:cs typeface="Times New Roman" pitchFamily="18" charset="0"/>
            </a:rPr>
            <a:t>Благоустройство и уборка улиц</a:t>
          </a:r>
        </a:p>
      </dgm:t>
    </dgm:pt>
    <dgm:pt modelId="{32A4B19A-E5DF-469D-9BB8-74EA5E6460AC}" type="parTrans" cxnId="{2147667C-A584-4176-BBED-C84D1A11B8B5}">
      <dgm:prSet/>
      <dgm:spPr/>
      <dgm:t>
        <a:bodyPr/>
        <a:lstStyle/>
        <a:p>
          <a:endParaRPr lang="ru-RU"/>
        </a:p>
      </dgm:t>
    </dgm:pt>
    <dgm:pt modelId="{871561DA-A647-4D9B-9D4E-A4C84F3917AB}" type="sibTrans" cxnId="{2147667C-A584-4176-BBED-C84D1A11B8B5}">
      <dgm:prSet/>
      <dgm:spPr/>
      <dgm:t>
        <a:bodyPr/>
        <a:lstStyle/>
        <a:p>
          <a:endParaRPr lang="ru-RU"/>
        </a:p>
      </dgm:t>
    </dgm:pt>
    <dgm:pt modelId="{68785434-2636-4C3B-9A50-0922656CCAFC}">
      <dgm:prSet phldrT="[Текст]"/>
      <dgm:spPr>
        <a:solidFill>
          <a:schemeClr val="accent3">
            <a:lumMod val="75000"/>
          </a:schemeClr>
        </a:solidFill>
      </dgm:spPr>
      <dgm:t>
        <a:bodyPr/>
        <a:lstStyle/>
        <a:p>
          <a:r>
            <a:rPr lang="ru-RU" dirty="0">
              <a:latin typeface="Times New Roman" pitchFamily="18" charset="0"/>
              <a:cs typeface="Times New Roman" pitchFamily="18" charset="0"/>
            </a:rPr>
            <a:t>Строительство</a:t>
          </a:r>
        </a:p>
      </dgm:t>
    </dgm:pt>
    <dgm:pt modelId="{3F1A9372-AA16-46C5-9395-2E43C545FC28}" type="parTrans" cxnId="{ED1DC1D7-305C-4CDE-81DB-05D03FDB3592}">
      <dgm:prSet/>
      <dgm:spPr/>
      <dgm:t>
        <a:bodyPr/>
        <a:lstStyle/>
        <a:p>
          <a:endParaRPr lang="ru-RU"/>
        </a:p>
      </dgm:t>
    </dgm:pt>
    <dgm:pt modelId="{79B4A030-7271-4BED-A830-8DC7F754FEE4}" type="sibTrans" cxnId="{ED1DC1D7-305C-4CDE-81DB-05D03FDB3592}">
      <dgm:prSet/>
      <dgm:spPr/>
      <dgm:t>
        <a:bodyPr/>
        <a:lstStyle/>
        <a:p>
          <a:endParaRPr lang="ru-RU"/>
        </a:p>
      </dgm:t>
    </dgm:pt>
    <dgm:pt modelId="{999C2BE0-3A9A-4AEB-A40C-CB6BDC55FC11}">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твердых бытовых отходов</a:t>
          </a:r>
        </a:p>
      </dgm:t>
    </dgm:pt>
    <dgm:pt modelId="{29E7C14D-FDBA-47FD-B962-71953F2D125D}" type="parTrans" cxnId="{6F4723DC-DB97-4331-A2E1-3FBA9CC0751C}">
      <dgm:prSet/>
      <dgm:spPr/>
      <dgm:t>
        <a:bodyPr/>
        <a:lstStyle/>
        <a:p>
          <a:endParaRPr lang="ru-RU"/>
        </a:p>
      </dgm:t>
    </dgm:pt>
    <dgm:pt modelId="{DFE59005-B70C-4A0D-9334-2577AFCF5EA7}" type="sibTrans" cxnId="{6F4723DC-DB97-4331-A2E1-3FBA9CC0751C}">
      <dgm:prSet/>
      <dgm:spPr/>
      <dgm:t>
        <a:bodyPr/>
        <a:lstStyle/>
        <a:p>
          <a:endParaRPr lang="ru-RU"/>
        </a:p>
      </dgm:t>
    </dgm:pt>
    <dgm:pt modelId="{4E38EC23-7E72-46E7-952A-2AEBA356BB93}">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Промышленное производство</a:t>
          </a:r>
        </a:p>
      </dgm:t>
    </dgm:pt>
    <dgm:pt modelId="{AFCF21BC-8956-4DC2-80E1-565CAA565EEE}" type="parTrans" cxnId="{68518CC6-190B-4348-8F0C-8BD4E21D696A}">
      <dgm:prSet/>
      <dgm:spPr/>
      <dgm:t>
        <a:bodyPr/>
        <a:lstStyle/>
        <a:p>
          <a:endParaRPr lang="ru-RU"/>
        </a:p>
      </dgm:t>
    </dgm:pt>
    <dgm:pt modelId="{7C2E561E-212B-4220-82E7-FA3365F4F57F}" type="sibTrans" cxnId="{68518CC6-190B-4348-8F0C-8BD4E21D696A}">
      <dgm:prSet/>
      <dgm:spPr/>
      <dgm:t>
        <a:bodyPr/>
        <a:lstStyle/>
        <a:p>
          <a:endParaRPr lang="ru-RU"/>
        </a:p>
      </dgm:t>
    </dgm:pt>
    <dgm:pt modelId="{9343D552-EF55-4C98-A684-88E4DDE95BA0}">
      <dgm:prSet phldrT="[Текст]"/>
      <dgm:spPr>
        <a:solidFill>
          <a:schemeClr val="accent3">
            <a:lumMod val="75000"/>
          </a:schemeClr>
        </a:solidFill>
      </dgm:spPr>
      <dgm:t>
        <a:bodyPr/>
        <a:lstStyle/>
        <a:p>
          <a:r>
            <a:rPr lang="ru-RU" dirty="0">
              <a:latin typeface="Times New Roman" pitchFamily="18" charset="0"/>
              <a:cs typeface="Times New Roman" pitchFamily="18" charset="0"/>
            </a:rPr>
            <a:t>Сельское хозяйство</a:t>
          </a:r>
        </a:p>
      </dgm:t>
    </dgm:pt>
    <dgm:pt modelId="{582607D8-39C0-458C-80A8-F6F77D2F7436}" type="sibTrans" cxnId="{87CEAFAC-2BAA-4B83-9DB4-EF5B4511EEA2}">
      <dgm:prSet/>
      <dgm:spPr/>
      <dgm:t>
        <a:bodyPr/>
        <a:lstStyle/>
        <a:p>
          <a:endParaRPr lang="ru-RU"/>
        </a:p>
      </dgm:t>
    </dgm:pt>
    <dgm:pt modelId="{CB71702A-4B1C-4077-A96F-6C37BFFEF65A}" type="parTrans" cxnId="{87CEAFAC-2BAA-4B83-9DB4-EF5B4511EEA2}">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t>
        <a:bodyPr/>
        <a:lstStyle/>
        <a:p>
          <a:endParaRPr lang="ru-RU"/>
        </a:p>
      </dgm:t>
    </dgm:pt>
    <dgm:pt modelId="{5C2DA99C-122B-4A78-874A-6286643C338F}" type="pres">
      <dgm:prSet presAssocID="{02FE065F-6270-4D3E-B9DD-D1EC5FA302D2}" presName="composite" presStyleCnt="0"/>
      <dgm:spPr/>
    </dgm:pt>
    <dgm:pt modelId="{94E5D18F-5427-46AF-B245-C3834FDAFE2C}" type="pres">
      <dgm:prSet presAssocID="{02FE065F-6270-4D3E-B9DD-D1EC5FA302D2}" presName="imgShp" presStyleLbl="fgImgPlace1" presStyleIdx="0" presStyleCnt="6" custScaleX="151209" custScaleY="132663"/>
      <dgm:spPr>
        <a:blipFill rotWithShape="0">
          <a:blip xmlns:r="http://schemas.openxmlformats.org/officeDocument/2006/relationships" r:embed="rId1"/>
          <a:stretch>
            <a:fillRect/>
          </a:stretch>
        </a:blipFill>
      </dgm:spPr>
    </dgm:pt>
    <dgm:pt modelId="{03CD0533-520A-45AA-9F67-3E77433B8181}" type="pres">
      <dgm:prSet presAssocID="{02FE065F-6270-4D3E-B9DD-D1EC5FA302D2}" presName="txShp" presStyleLbl="node1" presStyleIdx="0" presStyleCnt="6">
        <dgm:presLayoutVars>
          <dgm:bulletEnabled val="1"/>
        </dgm:presLayoutVars>
      </dgm:prSet>
      <dgm:spPr/>
      <dgm:t>
        <a:bodyPr/>
        <a:lstStyle/>
        <a:p>
          <a:endParaRPr lang="ru-RU"/>
        </a:p>
      </dgm:t>
    </dgm:pt>
    <dgm:pt modelId="{542C2200-2B21-44C8-805B-473BD8095E49}" type="pres">
      <dgm:prSet presAssocID="{F17C410E-7853-42B7-A281-325C91765CAF}" presName="spacing" presStyleCnt="0"/>
      <dgm:spPr/>
    </dgm:pt>
    <dgm:pt modelId="{9088F188-2D06-48E0-B189-CEFFA03D8BBA}" type="pres">
      <dgm:prSet presAssocID="{0203243B-5F6A-4305-A19E-46ECF1155AFE}" presName="composite" presStyleCnt="0"/>
      <dgm:spPr/>
    </dgm:pt>
    <dgm:pt modelId="{85A4FB40-BBC2-477A-8E84-523E4981C30A}" type="pres">
      <dgm:prSet presAssocID="{0203243B-5F6A-4305-A19E-46ECF1155AFE}" presName="imgShp" presStyleLbl="fgImgPlace1" presStyleIdx="1" presStyleCnt="6" custScaleX="134340" custScaleY="129604"/>
      <dgm:spPr>
        <a:blipFill rotWithShape="0">
          <a:blip xmlns:r="http://schemas.openxmlformats.org/officeDocument/2006/relationships" r:embed="rId2"/>
          <a:stretch>
            <a:fillRect/>
          </a:stretch>
        </a:blipFill>
      </dgm:spPr>
    </dgm:pt>
    <dgm:pt modelId="{27B231E3-8544-4962-8B50-F58B8F7CF2C9}" type="pres">
      <dgm:prSet presAssocID="{0203243B-5F6A-4305-A19E-46ECF1155AFE}" presName="txShp" presStyleLbl="node1" presStyleIdx="1" presStyleCnt="6" custLinFactNeighborX="-436" custLinFactNeighborY="3596">
        <dgm:presLayoutVars>
          <dgm:bulletEnabled val="1"/>
        </dgm:presLayoutVars>
      </dgm:prSet>
      <dgm:spPr/>
      <dgm:t>
        <a:bodyPr/>
        <a:lstStyle/>
        <a:p>
          <a:endParaRPr lang="ru-RU"/>
        </a:p>
      </dgm:t>
    </dgm:pt>
    <dgm:pt modelId="{9C445A3F-E920-4B53-90EE-735C8327372B}" type="pres">
      <dgm:prSet presAssocID="{871561DA-A647-4D9B-9D4E-A4C84F3917AB}" presName="spacing" presStyleCnt="0"/>
      <dgm:spPr/>
    </dgm:pt>
    <dgm:pt modelId="{4586D7A1-5DDF-4CB0-B709-66ED2DD0C695}" type="pres">
      <dgm:prSet presAssocID="{68785434-2636-4C3B-9A50-0922656CCAFC}" presName="composite" presStyleCnt="0"/>
      <dgm:spPr/>
    </dgm:pt>
    <dgm:pt modelId="{0F2944A9-3D8C-4FB4-BC99-DACC80D84704}" type="pres">
      <dgm:prSet presAssocID="{68785434-2636-4C3B-9A50-0922656CCAFC}" presName="imgShp" presStyleLbl="fgImgPlace1" presStyleIdx="2" presStyleCnt="6" custScaleX="142096" custScaleY="130790"/>
      <dgm:spPr>
        <a:blipFill rotWithShape="0">
          <a:blip xmlns:r="http://schemas.openxmlformats.org/officeDocument/2006/relationships" r:embed="rId3"/>
          <a:stretch>
            <a:fillRect/>
          </a:stretch>
        </a:blipFill>
      </dgm:spPr>
    </dgm:pt>
    <dgm:pt modelId="{3F96C45C-0A43-4BBC-86BC-0CF96694ECB9}" type="pres">
      <dgm:prSet presAssocID="{68785434-2636-4C3B-9A50-0922656CCAFC}" presName="txShp" presStyleLbl="node1" presStyleIdx="2" presStyleCnt="6" custLinFactNeighborX="-256" custLinFactNeighborY="2747">
        <dgm:presLayoutVars>
          <dgm:bulletEnabled val="1"/>
        </dgm:presLayoutVars>
      </dgm:prSet>
      <dgm:spPr/>
      <dgm:t>
        <a:bodyPr/>
        <a:lstStyle/>
        <a:p>
          <a:endParaRPr lang="ru-RU"/>
        </a:p>
      </dgm:t>
    </dgm:pt>
    <dgm:pt modelId="{CF7178E7-90D1-433A-9C9E-85D9FD88F3D2}" type="pres">
      <dgm:prSet presAssocID="{79B4A030-7271-4BED-A830-8DC7F754FEE4}" presName="spacing" presStyleCnt="0"/>
      <dgm:spPr/>
    </dgm:pt>
    <dgm:pt modelId="{4EA035B3-24D1-4550-9923-9128BC8009FB}" type="pres">
      <dgm:prSet presAssocID="{999C2BE0-3A9A-4AEB-A40C-CB6BDC55FC11}" presName="composite" presStyleCnt="0"/>
      <dgm:spPr/>
    </dgm:pt>
    <dgm:pt modelId="{0F342D81-F449-4642-9DF6-8E307ED29EBB}" type="pres">
      <dgm:prSet presAssocID="{999C2BE0-3A9A-4AEB-A40C-CB6BDC55FC11}" presName="imgShp" presStyleLbl="fgImgPlace1" presStyleIdx="3" presStyleCnt="6" custScaleX="148881" custScaleY="154226"/>
      <dgm:spPr>
        <a:blipFill rotWithShape="0">
          <a:blip xmlns:r="http://schemas.openxmlformats.org/officeDocument/2006/relationships" r:embed="rId4"/>
          <a:stretch>
            <a:fillRect/>
          </a:stretch>
        </a:blipFill>
      </dgm:spPr>
    </dgm:pt>
    <dgm:pt modelId="{CB890C5E-9053-4DDF-B349-42003D9E5746}" type="pres">
      <dgm:prSet presAssocID="{999C2BE0-3A9A-4AEB-A40C-CB6BDC55FC11}" presName="txShp" presStyleLbl="node1" presStyleIdx="3" presStyleCnt="6" custLinFactNeighborX="265" custLinFactNeighborY="2225">
        <dgm:presLayoutVars>
          <dgm:bulletEnabled val="1"/>
        </dgm:presLayoutVars>
      </dgm:prSet>
      <dgm:spPr/>
      <dgm:t>
        <a:bodyPr/>
        <a:lstStyle/>
        <a:p>
          <a:endParaRPr lang="ru-RU"/>
        </a:p>
      </dgm:t>
    </dgm:pt>
    <dgm:pt modelId="{4345188F-501D-40D1-8EE7-2DB0B91D9F0F}" type="pres">
      <dgm:prSet presAssocID="{DFE59005-B70C-4A0D-9334-2577AFCF5EA7}" presName="spacing" presStyleCnt="0"/>
      <dgm:spPr/>
    </dgm:pt>
    <dgm:pt modelId="{2EFBFD45-D0F4-4B0A-98F8-7512E7E047DE}" type="pres">
      <dgm:prSet presAssocID="{4E38EC23-7E72-46E7-952A-2AEBA356BB93}" presName="composite" presStyleCnt="0"/>
      <dgm:spPr/>
    </dgm:pt>
    <dgm:pt modelId="{C2D9503E-96FA-4DBB-ABED-64DBB66F1407}" type="pres">
      <dgm:prSet presAssocID="{4E38EC23-7E72-46E7-952A-2AEBA356BB93}" presName="imgShp" presStyleLbl="fgImgPlace1" presStyleIdx="4" presStyleCnt="6" custScaleX="132107" custScaleY="134574"/>
      <dgm:spPr>
        <a:blipFill rotWithShape="0">
          <a:blip xmlns:r="http://schemas.openxmlformats.org/officeDocument/2006/relationships" r:embed="rId5"/>
          <a:stretch>
            <a:fillRect/>
          </a:stretch>
        </a:blipFill>
      </dgm:spPr>
    </dgm:pt>
    <dgm:pt modelId="{7B46B45D-3CFB-4775-A212-D701CD42A0A1}" type="pres">
      <dgm:prSet presAssocID="{4E38EC23-7E72-46E7-952A-2AEBA356BB93}" presName="txShp" presStyleLbl="node1" presStyleIdx="4" presStyleCnt="6" custLinFactNeighborX="671" custLinFactNeighborY="-2735">
        <dgm:presLayoutVars>
          <dgm:bulletEnabled val="1"/>
        </dgm:presLayoutVars>
      </dgm:prSet>
      <dgm:spPr/>
      <dgm:t>
        <a:bodyPr/>
        <a:lstStyle/>
        <a:p>
          <a:endParaRPr lang="ru-RU"/>
        </a:p>
      </dgm:t>
    </dgm:pt>
    <dgm:pt modelId="{812A4B06-65C2-4B72-8AA0-751DDAF936C8}" type="pres">
      <dgm:prSet presAssocID="{7C2E561E-212B-4220-82E7-FA3365F4F57F}" presName="spacing" presStyleCnt="0"/>
      <dgm:spPr/>
    </dgm:pt>
    <dgm:pt modelId="{64A31984-CAD8-44F3-B644-BBD8995E163D}" type="pres">
      <dgm:prSet presAssocID="{9343D552-EF55-4C98-A684-88E4DDE95BA0}" presName="composite" presStyleCnt="0"/>
      <dgm:spPr/>
    </dgm:pt>
    <dgm:pt modelId="{367EB90D-D5A8-4D34-8FD4-F220FCF0544E}" type="pres">
      <dgm:prSet presAssocID="{9343D552-EF55-4C98-A684-88E4DDE95BA0}" presName="imgShp" presStyleLbl="fgImgPlace1" presStyleIdx="5" presStyleCnt="6" custScaleX="140856" custScaleY="146345"/>
      <dgm:spPr>
        <a:blipFill rotWithShape="0">
          <a:blip xmlns:r="http://schemas.openxmlformats.org/officeDocument/2006/relationships" r:embed="rId6"/>
          <a:stretch>
            <a:fillRect/>
          </a:stretch>
        </a:blipFill>
      </dgm:spPr>
    </dgm:pt>
    <dgm:pt modelId="{D0B5FC0F-52E4-4C93-A9B1-AAC90795A149}" type="pres">
      <dgm:prSet presAssocID="{9343D552-EF55-4C98-A684-88E4DDE95BA0}" presName="txShp" presStyleLbl="node1" presStyleIdx="5" presStyleCnt="6" custLinFactNeighborX="-235" custLinFactNeighborY="17377">
        <dgm:presLayoutVars>
          <dgm:bulletEnabled val="1"/>
        </dgm:presLayoutVars>
      </dgm:prSet>
      <dgm:spPr/>
      <dgm:t>
        <a:bodyPr/>
        <a:lstStyle/>
        <a:p>
          <a:endParaRPr lang="ru-RU"/>
        </a:p>
      </dgm:t>
    </dgm:pt>
  </dgm:ptLst>
  <dgm:cxnLst>
    <dgm:cxn modelId="{B50EFA81-57C7-4054-AF96-C8DE7D92D2AB}" srcId="{91B3750B-F859-4504-B7B4-B68106027E94}" destId="{02FE065F-6270-4D3E-B9DD-D1EC5FA302D2}" srcOrd="0" destOrd="0" parTransId="{57165DDA-F76C-43D2-A318-6228785386AF}" sibTransId="{F17C410E-7853-42B7-A281-325C91765CAF}"/>
    <dgm:cxn modelId="{A5F25EF2-04B0-4EDE-8C92-A71AD4A8A6C4}" type="presOf" srcId="{02FE065F-6270-4D3E-B9DD-D1EC5FA302D2}" destId="{03CD0533-520A-45AA-9F67-3E77433B8181}" srcOrd="0" destOrd="0" presId="urn:microsoft.com/office/officeart/2005/8/layout/vList3#1"/>
    <dgm:cxn modelId="{BDBC9E61-C294-4E9A-ABB9-A66248B4B9A0}" type="presOf" srcId="{68785434-2636-4C3B-9A50-0922656CCAFC}" destId="{3F96C45C-0A43-4BBC-86BC-0CF96694ECB9}" srcOrd="0" destOrd="0" presId="urn:microsoft.com/office/officeart/2005/8/layout/vList3#1"/>
    <dgm:cxn modelId="{68518CC6-190B-4348-8F0C-8BD4E21D696A}" srcId="{91B3750B-F859-4504-B7B4-B68106027E94}" destId="{4E38EC23-7E72-46E7-952A-2AEBA356BB93}" srcOrd="4" destOrd="0" parTransId="{AFCF21BC-8956-4DC2-80E1-565CAA565EEE}" sibTransId="{7C2E561E-212B-4220-82E7-FA3365F4F57F}"/>
    <dgm:cxn modelId="{62A39337-6E86-456B-BBB5-B6CE49C88A2B}" type="presOf" srcId="{91B3750B-F859-4504-B7B4-B68106027E94}" destId="{B212F176-4070-4440-90F1-3330A69B2962}" srcOrd="0" destOrd="0" presId="urn:microsoft.com/office/officeart/2005/8/layout/vList3#1"/>
    <dgm:cxn modelId="{6F4723DC-DB97-4331-A2E1-3FBA9CC0751C}" srcId="{91B3750B-F859-4504-B7B4-B68106027E94}" destId="{999C2BE0-3A9A-4AEB-A40C-CB6BDC55FC11}" srcOrd="3" destOrd="0" parTransId="{29E7C14D-FDBA-47FD-B962-71953F2D125D}" sibTransId="{DFE59005-B70C-4A0D-9334-2577AFCF5EA7}"/>
    <dgm:cxn modelId="{E53264B1-D41D-470A-8CCA-57A003123F39}" type="presOf" srcId="{4E38EC23-7E72-46E7-952A-2AEBA356BB93}" destId="{7B46B45D-3CFB-4775-A212-D701CD42A0A1}" srcOrd="0" destOrd="0" presId="urn:microsoft.com/office/officeart/2005/8/layout/vList3#1"/>
    <dgm:cxn modelId="{6C0C9745-1244-4E7D-96E7-B034898A559E}" type="presOf" srcId="{9343D552-EF55-4C98-A684-88E4DDE95BA0}" destId="{D0B5FC0F-52E4-4C93-A9B1-AAC90795A149}" srcOrd="0" destOrd="0" presId="urn:microsoft.com/office/officeart/2005/8/layout/vList3#1"/>
    <dgm:cxn modelId="{2147667C-A584-4176-BBED-C84D1A11B8B5}" srcId="{91B3750B-F859-4504-B7B4-B68106027E94}" destId="{0203243B-5F6A-4305-A19E-46ECF1155AFE}" srcOrd="1" destOrd="0" parTransId="{32A4B19A-E5DF-469D-9BB8-74EA5E6460AC}" sibTransId="{871561DA-A647-4D9B-9D4E-A4C84F3917AB}"/>
    <dgm:cxn modelId="{ED1DC1D7-305C-4CDE-81DB-05D03FDB3592}" srcId="{91B3750B-F859-4504-B7B4-B68106027E94}" destId="{68785434-2636-4C3B-9A50-0922656CCAFC}" srcOrd="2" destOrd="0" parTransId="{3F1A9372-AA16-46C5-9395-2E43C545FC28}" sibTransId="{79B4A030-7271-4BED-A830-8DC7F754FEE4}"/>
    <dgm:cxn modelId="{87CEAFAC-2BAA-4B83-9DB4-EF5B4511EEA2}" srcId="{91B3750B-F859-4504-B7B4-B68106027E94}" destId="{9343D552-EF55-4C98-A684-88E4DDE95BA0}" srcOrd="5" destOrd="0" parTransId="{CB71702A-4B1C-4077-A96F-6C37BFFEF65A}" sibTransId="{582607D8-39C0-458C-80A8-F6F77D2F7436}"/>
    <dgm:cxn modelId="{4C27B34C-2C32-46A8-948B-74DCC90DB8F0}" type="presOf" srcId="{0203243B-5F6A-4305-A19E-46ECF1155AFE}" destId="{27B231E3-8544-4962-8B50-F58B8F7CF2C9}" srcOrd="0" destOrd="0" presId="urn:microsoft.com/office/officeart/2005/8/layout/vList3#1"/>
    <dgm:cxn modelId="{63CDF2C5-5FB4-4253-B864-F0434D0EC92B}" type="presOf" srcId="{999C2BE0-3A9A-4AEB-A40C-CB6BDC55FC11}" destId="{CB890C5E-9053-4DDF-B349-42003D9E5746}" srcOrd="0" destOrd="0" presId="urn:microsoft.com/office/officeart/2005/8/layout/vList3#1"/>
    <dgm:cxn modelId="{C865C132-849B-4114-BD46-4B6525415935}" type="presParOf" srcId="{B212F176-4070-4440-90F1-3330A69B2962}" destId="{5C2DA99C-122B-4A78-874A-6286643C338F}" srcOrd="0" destOrd="0" presId="urn:microsoft.com/office/officeart/2005/8/layout/vList3#1"/>
    <dgm:cxn modelId="{5CF854FE-9F1D-4DF2-B732-123E2E79ED82}" type="presParOf" srcId="{5C2DA99C-122B-4A78-874A-6286643C338F}" destId="{94E5D18F-5427-46AF-B245-C3834FDAFE2C}" srcOrd="0" destOrd="0" presId="urn:microsoft.com/office/officeart/2005/8/layout/vList3#1"/>
    <dgm:cxn modelId="{8B718B2B-DCFF-409B-AF5E-45090FD5D1F9}" type="presParOf" srcId="{5C2DA99C-122B-4A78-874A-6286643C338F}" destId="{03CD0533-520A-45AA-9F67-3E77433B8181}" srcOrd="1" destOrd="0" presId="urn:microsoft.com/office/officeart/2005/8/layout/vList3#1"/>
    <dgm:cxn modelId="{64943F30-E485-4231-913F-F31388D4C07B}" type="presParOf" srcId="{B212F176-4070-4440-90F1-3330A69B2962}" destId="{542C2200-2B21-44C8-805B-473BD8095E49}" srcOrd="1" destOrd="0" presId="urn:microsoft.com/office/officeart/2005/8/layout/vList3#1"/>
    <dgm:cxn modelId="{B87F20C9-E7AB-4657-8D2A-FC939A94B352}" type="presParOf" srcId="{B212F176-4070-4440-90F1-3330A69B2962}" destId="{9088F188-2D06-48E0-B189-CEFFA03D8BBA}" srcOrd="2" destOrd="0" presId="urn:microsoft.com/office/officeart/2005/8/layout/vList3#1"/>
    <dgm:cxn modelId="{2A3734B3-31D8-44C7-9076-F27814787EFD}" type="presParOf" srcId="{9088F188-2D06-48E0-B189-CEFFA03D8BBA}" destId="{85A4FB40-BBC2-477A-8E84-523E4981C30A}" srcOrd="0" destOrd="0" presId="urn:microsoft.com/office/officeart/2005/8/layout/vList3#1"/>
    <dgm:cxn modelId="{C907C752-8236-4B8B-8AF7-785E8D037E9D}" type="presParOf" srcId="{9088F188-2D06-48E0-B189-CEFFA03D8BBA}" destId="{27B231E3-8544-4962-8B50-F58B8F7CF2C9}" srcOrd="1" destOrd="0" presId="urn:microsoft.com/office/officeart/2005/8/layout/vList3#1"/>
    <dgm:cxn modelId="{A26194FE-6FEB-428B-851A-154356A443A0}" type="presParOf" srcId="{B212F176-4070-4440-90F1-3330A69B2962}" destId="{9C445A3F-E920-4B53-90EE-735C8327372B}" srcOrd="3" destOrd="0" presId="urn:microsoft.com/office/officeart/2005/8/layout/vList3#1"/>
    <dgm:cxn modelId="{55757A81-A9A5-4D52-A6FA-A45E27913095}" type="presParOf" srcId="{B212F176-4070-4440-90F1-3330A69B2962}" destId="{4586D7A1-5DDF-4CB0-B709-66ED2DD0C695}" srcOrd="4" destOrd="0" presId="urn:microsoft.com/office/officeart/2005/8/layout/vList3#1"/>
    <dgm:cxn modelId="{A9D99948-64AA-4E04-9AE6-590272D47FD2}" type="presParOf" srcId="{4586D7A1-5DDF-4CB0-B709-66ED2DD0C695}" destId="{0F2944A9-3D8C-4FB4-BC99-DACC80D84704}" srcOrd="0" destOrd="0" presId="urn:microsoft.com/office/officeart/2005/8/layout/vList3#1"/>
    <dgm:cxn modelId="{E529D454-72A2-4F24-9255-F4BD02ED05CF}" type="presParOf" srcId="{4586D7A1-5DDF-4CB0-B709-66ED2DD0C695}" destId="{3F96C45C-0A43-4BBC-86BC-0CF96694ECB9}" srcOrd="1" destOrd="0" presId="urn:microsoft.com/office/officeart/2005/8/layout/vList3#1"/>
    <dgm:cxn modelId="{7381AF56-B5B3-4B66-98BF-F10533F06A52}" type="presParOf" srcId="{B212F176-4070-4440-90F1-3330A69B2962}" destId="{CF7178E7-90D1-433A-9C9E-85D9FD88F3D2}" srcOrd="5" destOrd="0" presId="urn:microsoft.com/office/officeart/2005/8/layout/vList3#1"/>
    <dgm:cxn modelId="{28D702E8-78A8-4A93-BF40-D0F8823D7E55}" type="presParOf" srcId="{B212F176-4070-4440-90F1-3330A69B2962}" destId="{4EA035B3-24D1-4550-9923-9128BC8009FB}" srcOrd="6" destOrd="0" presId="urn:microsoft.com/office/officeart/2005/8/layout/vList3#1"/>
    <dgm:cxn modelId="{AB369838-D5DA-4196-A72B-9DB75EA7D84E}" type="presParOf" srcId="{4EA035B3-24D1-4550-9923-9128BC8009FB}" destId="{0F342D81-F449-4642-9DF6-8E307ED29EBB}" srcOrd="0" destOrd="0" presId="urn:microsoft.com/office/officeart/2005/8/layout/vList3#1"/>
    <dgm:cxn modelId="{FCAC563F-BB73-4BE9-A641-E7062F3AB88A}" type="presParOf" srcId="{4EA035B3-24D1-4550-9923-9128BC8009FB}" destId="{CB890C5E-9053-4DDF-B349-42003D9E5746}" srcOrd="1" destOrd="0" presId="urn:microsoft.com/office/officeart/2005/8/layout/vList3#1"/>
    <dgm:cxn modelId="{7DC90217-845D-4C4A-9CDE-3D3232E0932D}" type="presParOf" srcId="{B212F176-4070-4440-90F1-3330A69B2962}" destId="{4345188F-501D-40D1-8EE7-2DB0B91D9F0F}" srcOrd="7" destOrd="0" presId="urn:microsoft.com/office/officeart/2005/8/layout/vList3#1"/>
    <dgm:cxn modelId="{2F52B8A9-1855-4239-9AFF-EF193CACE6A0}" type="presParOf" srcId="{B212F176-4070-4440-90F1-3330A69B2962}" destId="{2EFBFD45-D0F4-4B0A-98F8-7512E7E047DE}" srcOrd="8" destOrd="0" presId="urn:microsoft.com/office/officeart/2005/8/layout/vList3#1"/>
    <dgm:cxn modelId="{5DAB0716-6A13-4394-92CA-99E00DF295DC}" type="presParOf" srcId="{2EFBFD45-D0F4-4B0A-98F8-7512E7E047DE}" destId="{C2D9503E-96FA-4DBB-ABED-64DBB66F1407}" srcOrd="0" destOrd="0" presId="urn:microsoft.com/office/officeart/2005/8/layout/vList3#1"/>
    <dgm:cxn modelId="{6AD94297-FA89-4292-9920-E90584141FA3}" type="presParOf" srcId="{2EFBFD45-D0F4-4B0A-98F8-7512E7E047DE}" destId="{7B46B45D-3CFB-4775-A212-D701CD42A0A1}" srcOrd="1" destOrd="0" presId="urn:microsoft.com/office/officeart/2005/8/layout/vList3#1"/>
    <dgm:cxn modelId="{2693FB98-3F2A-476B-8B57-B47EB81F72A0}" type="presParOf" srcId="{B212F176-4070-4440-90F1-3330A69B2962}" destId="{812A4B06-65C2-4B72-8AA0-751DDAF936C8}" srcOrd="9" destOrd="0" presId="urn:microsoft.com/office/officeart/2005/8/layout/vList3#1"/>
    <dgm:cxn modelId="{F898A51F-1ADF-4255-B8BB-ABE811E4EDC8}" type="presParOf" srcId="{B212F176-4070-4440-90F1-3330A69B2962}" destId="{64A31984-CAD8-44F3-B644-BBD8995E163D}" srcOrd="10" destOrd="0" presId="urn:microsoft.com/office/officeart/2005/8/layout/vList3#1"/>
    <dgm:cxn modelId="{E507AC0A-9FF5-4229-998F-891687AF4153}" type="presParOf" srcId="{64A31984-CAD8-44F3-B644-BBD8995E163D}" destId="{367EB90D-D5A8-4D34-8FD4-F220FCF0544E}" srcOrd="0" destOrd="0" presId="urn:microsoft.com/office/officeart/2005/8/layout/vList3#1"/>
    <dgm:cxn modelId="{9D4B443B-0BC8-4930-A0A7-953EA67D9791}" type="presParOf" srcId="{64A31984-CAD8-44F3-B644-BBD8995E163D}" destId="{D0B5FC0F-52E4-4C93-A9B1-AAC90795A14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3750B-F859-4504-B7B4-B68106027E94}"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ru-RU"/>
        </a:p>
      </dgm:t>
    </dgm:pt>
    <dgm:pt modelId="{6838E6C1-2565-42E4-879B-4F00B512AE9A}">
      <dgm:prSet phldrT="[Текст]"/>
      <dgm:spPr>
        <a:solidFill>
          <a:schemeClr val="accent3">
            <a:lumMod val="75000"/>
          </a:schemeClr>
        </a:solidFill>
      </dgm:spPr>
      <dgm:t>
        <a:bodyPr/>
        <a:lstStyle/>
        <a:p>
          <a:r>
            <a:rPr lang="ru-RU" dirty="0">
              <a:latin typeface="Times New Roman" pitchFamily="18" charset="0"/>
              <a:cs typeface="Times New Roman" pitchFamily="18" charset="0"/>
            </a:rPr>
            <a:t>Деревообработка</a:t>
          </a:r>
        </a:p>
      </dgm:t>
    </dgm:pt>
    <dgm:pt modelId="{ED679EBB-7760-42F8-9715-DDA1E555F2F0}" type="parTrans" cxnId="{F57F5123-6612-429D-9C6A-052487E1370A}">
      <dgm:prSet/>
      <dgm:spPr/>
      <dgm:t>
        <a:bodyPr/>
        <a:lstStyle/>
        <a:p>
          <a:endParaRPr lang="ru-RU"/>
        </a:p>
      </dgm:t>
    </dgm:pt>
    <dgm:pt modelId="{67C5329A-48AC-423F-A233-5BE460F919E5}" type="sibTrans" cxnId="{F57F5123-6612-429D-9C6A-052487E1370A}">
      <dgm:prSet/>
      <dgm:spPr/>
      <dgm:t>
        <a:bodyPr/>
        <a:lstStyle/>
        <a:p>
          <a:endParaRPr lang="ru-RU"/>
        </a:p>
      </dgm:t>
    </dgm:pt>
    <dgm:pt modelId="{F9EFA829-80C4-404E-9524-7FE1F5FF3112}">
      <dgm:prSet phldrT="[Текст]"/>
      <dgm:spPr>
        <a:solidFill>
          <a:schemeClr val="accent3">
            <a:lumMod val="75000"/>
          </a:schemeClr>
        </a:solidFill>
      </dgm:spPr>
      <dgm:t>
        <a:bodyPr/>
        <a:lstStyle/>
        <a:p>
          <a:r>
            <a:rPr lang="ru-RU" dirty="0">
              <a:latin typeface="Times New Roman" pitchFamily="18" charset="0"/>
              <a:cs typeface="Times New Roman" pitchFamily="18" charset="0"/>
            </a:rPr>
            <a:t>Металлообработка</a:t>
          </a:r>
        </a:p>
      </dgm:t>
    </dgm:pt>
    <dgm:pt modelId="{D6EA1FF1-4ED2-492A-AEC0-A8A58CD21901}" type="parTrans" cxnId="{48DEC6B7-F980-46DC-84DF-D2881B431454}">
      <dgm:prSet/>
      <dgm:spPr/>
      <dgm:t>
        <a:bodyPr/>
        <a:lstStyle/>
        <a:p>
          <a:endParaRPr lang="ru-RU"/>
        </a:p>
      </dgm:t>
    </dgm:pt>
    <dgm:pt modelId="{CE60D545-7F7E-4F0F-8DE8-6534D417B9F5}" type="sibTrans" cxnId="{48DEC6B7-F980-46DC-84DF-D2881B431454}">
      <dgm:prSet/>
      <dgm:spPr/>
      <dgm:t>
        <a:bodyPr/>
        <a:lstStyle/>
        <a:p>
          <a:endParaRPr lang="ru-RU"/>
        </a:p>
      </dgm:t>
    </dgm:pt>
    <dgm:pt modelId="{F9D6EA43-31B4-4F5B-BF07-F20F8FD626BD}">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Подсобное хозяйство</a:t>
          </a:r>
        </a:p>
      </dgm:t>
    </dgm:pt>
    <dgm:pt modelId="{40727312-FFCC-4FE2-8F4F-4C0E9518DA36}" type="parTrans" cxnId="{173D14D4-62D7-439A-B85D-BE23F4D6AFEA}">
      <dgm:prSet/>
      <dgm:spPr/>
      <dgm:t>
        <a:bodyPr/>
        <a:lstStyle/>
        <a:p>
          <a:endParaRPr lang="ru-RU"/>
        </a:p>
      </dgm:t>
    </dgm:pt>
    <dgm:pt modelId="{A9AB5C4D-9D16-403C-910A-9ABED996CB95}" type="sibTrans" cxnId="{173D14D4-62D7-439A-B85D-BE23F4D6AFEA}">
      <dgm:prSet/>
      <dgm:spPr/>
      <dgm:t>
        <a:bodyPr/>
        <a:lstStyle/>
        <a:p>
          <a:endParaRPr lang="ru-RU"/>
        </a:p>
      </dgm:t>
    </dgm:pt>
    <dgm:pt modelId="{2A03A75D-329E-49AF-860B-22FBB2149E7A}">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мясной продукции</a:t>
          </a:r>
        </a:p>
      </dgm:t>
    </dgm:pt>
    <dgm:pt modelId="{61A441FA-E799-482E-9C75-616D7447B032}" type="parTrans" cxnId="{03F004C4-661D-42C6-A129-C972CF720C1C}">
      <dgm:prSet/>
      <dgm:spPr/>
      <dgm:t>
        <a:bodyPr/>
        <a:lstStyle/>
        <a:p>
          <a:endParaRPr lang="ru-RU"/>
        </a:p>
      </dgm:t>
    </dgm:pt>
    <dgm:pt modelId="{C12C7724-B4CF-4213-BA91-DBE990FB0076}" type="sibTrans" cxnId="{03F004C4-661D-42C6-A129-C972CF720C1C}">
      <dgm:prSet/>
      <dgm:spPr/>
      <dgm:t>
        <a:bodyPr/>
        <a:lstStyle/>
        <a:p>
          <a:endParaRPr lang="ru-RU"/>
        </a:p>
      </dgm:t>
    </dgm:pt>
    <dgm:pt modelId="{9AF65CCD-8AD4-4042-8447-ED651E8A6D64}">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Производство бытовой химии</a:t>
          </a:r>
        </a:p>
      </dgm:t>
    </dgm:pt>
    <dgm:pt modelId="{000F6FD3-CD5E-4C17-A60E-0004BCE8EC18}" type="parTrans" cxnId="{F6C08239-2741-45A2-8571-2313D9141D1F}">
      <dgm:prSet/>
      <dgm:spPr/>
      <dgm:t>
        <a:bodyPr/>
        <a:lstStyle/>
        <a:p>
          <a:endParaRPr lang="ru-RU"/>
        </a:p>
      </dgm:t>
    </dgm:pt>
    <dgm:pt modelId="{A737D9AF-7CB7-4056-A7DE-8BA691FAEB1E}" type="sibTrans" cxnId="{F6C08239-2741-45A2-8571-2313D9141D1F}">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t>
        <a:bodyPr/>
        <a:lstStyle/>
        <a:p>
          <a:endParaRPr lang="ru-RU"/>
        </a:p>
      </dgm:t>
    </dgm:pt>
    <dgm:pt modelId="{AC382D13-B0A7-49CA-9764-3FDFD0DCA4AD}" type="pres">
      <dgm:prSet presAssocID="{6838E6C1-2565-42E4-879B-4F00B512AE9A}" presName="composite" presStyleCnt="0"/>
      <dgm:spPr/>
    </dgm:pt>
    <dgm:pt modelId="{E3B9DAD5-B5FF-4620-9A02-146B3087D05C}" type="pres">
      <dgm:prSet presAssocID="{6838E6C1-2565-42E4-879B-4F00B512AE9A}" presName="imgShp" presStyleLbl="fgImgPlace1" presStyleIdx="0" presStyleCnt="5" custScaleX="113764" custScaleY="135383" custLinFactNeighborX="-3265" custLinFactNeighborY="18944"/>
      <dgm:spPr>
        <a:blipFill rotWithShape="0">
          <a:blip xmlns:r="http://schemas.openxmlformats.org/officeDocument/2006/relationships" r:embed="rId1"/>
          <a:stretch>
            <a:fillRect/>
          </a:stretch>
        </a:blipFill>
      </dgm:spPr>
    </dgm:pt>
    <dgm:pt modelId="{20CC8374-2908-4F91-9DE1-9CE8C0D9CC65}" type="pres">
      <dgm:prSet presAssocID="{6838E6C1-2565-42E4-879B-4F00B512AE9A}" presName="txShp" presStyleLbl="node1" presStyleIdx="0" presStyleCnt="5" custLinFactNeighborX="-235" custLinFactNeighborY="17377">
        <dgm:presLayoutVars>
          <dgm:bulletEnabled val="1"/>
        </dgm:presLayoutVars>
      </dgm:prSet>
      <dgm:spPr/>
      <dgm:t>
        <a:bodyPr/>
        <a:lstStyle/>
        <a:p>
          <a:endParaRPr lang="ru-RU"/>
        </a:p>
      </dgm:t>
    </dgm:pt>
    <dgm:pt modelId="{DCE351A1-9C79-417F-9CA7-CBD8CC2E01D2}" type="pres">
      <dgm:prSet presAssocID="{67C5329A-48AC-423F-A233-5BE460F919E5}" presName="spacing" presStyleCnt="0"/>
      <dgm:spPr/>
    </dgm:pt>
    <dgm:pt modelId="{C938766D-536C-46DD-B9AB-D44A13728734}" type="pres">
      <dgm:prSet presAssocID="{F9EFA829-80C4-404E-9524-7FE1F5FF3112}" presName="composite" presStyleCnt="0"/>
      <dgm:spPr/>
    </dgm:pt>
    <dgm:pt modelId="{92005FA5-D184-434F-8454-29D354AAE536}" type="pres">
      <dgm:prSet presAssocID="{F9EFA829-80C4-404E-9524-7FE1F5FF3112}" presName="imgShp" presStyleLbl="fgImgPlace1" presStyleIdx="1" presStyleCnt="5" custScaleX="108775" custScaleY="114836"/>
      <dgm:spPr>
        <a:blipFill rotWithShape="0">
          <a:blip xmlns:r="http://schemas.openxmlformats.org/officeDocument/2006/relationships" r:embed="rId2"/>
          <a:stretch>
            <a:fillRect/>
          </a:stretch>
        </a:blipFill>
      </dgm:spPr>
    </dgm:pt>
    <dgm:pt modelId="{A3356F6E-11EF-4F11-96EE-05931CB9C7AF}" type="pres">
      <dgm:prSet presAssocID="{F9EFA829-80C4-404E-9524-7FE1F5FF3112}" presName="txShp" presStyleLbl="node1" presStyleIdx="1" presStyleCnt="5" custLinFactNeighborX="-879" custLinFactNeighborY="5966">
        <dgm:presLayoutVars>
          <dgm:bulletEnabled val="1"/>
        </dgm:presLayoutVars>
      </dgm:prSet>
      <dgm:spPr/>
      <dgm:t>
        <a:bodyPr/>
        <a:lstStyle/>
        <a:p>
          <a:endParaRPr lang="ru-RU"/>
        </a:p>
      </dgm:t>
    </dgm:pt>
    <dgm:pt modelId="{EB8CB4E2-AEE6-40BC-9D06-60306A5B8DA7}" type="pres">
      <dgm:prSet presAssocID="{CE60D545-7F7E-4F0F-8DE8-6534D417B9F5}" presName="spacing" presStyleCnt="0"/>
      <dgm:spPr/>
    </dgm:pt>
    <dgm:pt modelId="{95DDE0AD-BA7D-4AF3-AB9E-8F7D9674C7AF}" type="pres">
      <dgm:prSet presAssocID="{F9D6EA43-31B4-4F5B-BF07-F20F8FD626BD}" presName="composite" presStyleCnt="0"/>
      <dgm:spPr/>
    </dgm:pt>
    <dgm:pt modelId="{2F9C42DF-6B05-443C-BD32-E5A3048B0B7B}" type="pres">
      <dgm:prSet presAssocID="{F9D6EA43-31B4-4F5B-BF07-F20F8FD626BD}" presName="imgShp" presStyleLbl="fgImgPlace1" presStyleIdx="2" presStyleCnt="5" custScaleX="111679" custScaleY="125229"/>
      <dgm:spPr>
        <a:blipFill rotWithShape="0">
          <a:blip xmlns:r="http://schemas.openxmlformats.org/officeDocument/2006/relationships" r:embed="rId3"/>
          <a:stretch>
            <a:fillRect/>
          </a:stretch>
        </a:blipFill>
      </dgm:spPr>
    </dgm:pt>
    <dgm:pt modelId="{E0FE73C4-6289-4C1D-83BF-371DE2DF287D}" type="pres">
      <dgm:prSet presAssocID="{F9D6EA43-31B4-4F5B-BF07-F20F8FD626BD}" presName="txShp" presStyleLbl="node1" presStyleIdx="2" presStyleCnt="5" custLinFactNeighborX="666" custLinFactNeighborY="2137">
        <dgm:presLayoutVars>
          <dgm:bulletEnabled val="1"/>
        </dgm:presLayoutVars>
      </dgm:prSet>
      <dgm:spPr/>
      <dgm:t>
        <a:bodyPr/>
        <a:lstStyle/>
        <a:p>
          <a:endParaRPr lang="ru-RU"/>
        </a:p>
      </dgm:t>
    </dgm:pt>
    <dgm:pt modelId="{64B3D007-69C3-4208-AB13-52498D44FE5D}" type="pres">
      <dgm:prSet presAssocID="{A9AB5C4D-9D16-403C-910A-9ABED996CB95}" presName="spacing" presStyleCnt="0"/>
      <dgm:spPr/>
    </dgm:pt>
    <dgm:pt modelId="{89EF10E8-4EE7-4F85-894B-8827163172C9}" type="pres">
      <dgm:prSet presAssocID="{2A03A75D-329E-49AF-860B-22FBB2149E7A}" presName="composite" presStyleCnt="0"/>
      <dgm:spPr/>
    </dgm:pt>
    <dgm:pt modelId="{3D32956C-303A-42B3-B369-AE59E7DF62B3}" type="pres">
      <dgm:prSet presAssocID="{2A03A75D-329E-49AF-860B-22FBB2149E7A}" presName="imgShp" presStyleLbl="fgImgPlace1" presStyleIdx="3" presStyleCnt="5" custScaleX="113215" custScaleY="122213"/>
      <dgm:spPr>
        <a:blipFill rotWithShape="0">
          <a:blip xmlns:r="http://schemas.openxmlformats.org/officeDocument/2006/relationships" r:embed="rId4"/>
          <a:stretch>
            <a:fillRect/>
          </a:stretch>
        </a:blipFill>
      </dgm:spPr>
    </dgm:pt>
    <dgm:pt modelId="{633DFE94-7967-4A24-9BB2-24DDCF571484}" type="pres">
      <dgm:prSet presAssocID="{2A03A75D-329E-49AF-860B-22FBB2149E7A}" presName="txShp" presStyleLbl="node1" presStyleIdx="3" presStyleCnt="5">
        <dgm:presLayoutVars>
          <dgm:bulletEnabled val="1"/>
        </dgm:presLayoutVars>
      </dgm:prSet>
      <dgm:spPr/>
      <dgm:t>
        <a:bodyPr/>
        <a:lstStyle/>
        <a:p>
          <a:endParaRPr lang="ru-RU"/>
        </a:p>
      </dgm:t>
    </dgm:pt>
    <dgm:pt modelId="{0E1BDDAF-EBB6-4F8B-AC39-BB6C775AF32A}" type="pres">
      <dgm:prSet presAssocID="{C12C7724-B4CF-4213-BA91-DBE990FB0076}" presName="spacing" presStyleCnt="0"/>
      <dgm:spPr/>
    </dgm:pt>
    <dgm:pt modelId="{C8A211EF-F502-4397-82C2-B48496260447}" type="pres">
      <dgm:prSet presAssocID="{9AF65CCD-8AD4-4042-8447-ED651E8A6D64}" presName="composite" presStyleCnt="0"/>
      <dgm:spPr/>
    </dgm:pt>
    <dgm:pt modelId="{EEA01B26-A742-43D9-975B-A6C5D0A8E08F}" type="pres">
      <dgm:prSet presAssocID="{9AF65CCD-8AD4-4042-8447-ED651E8A6D64}" presName="imgShp" presStyleLbl="fgImgPlace1" presStyleIdx="4" presStyleCnt="5" custScaleX="126825" custScaleY="144038"/>
      <dgm:spPr>
        <a:blipFill rotWithShape="0">
          <a:blip xmlns:r="http://schemas.openxmlformats.org/officeDocument/2006/relationships" r:embed="rId5"/>
          <a:stretch>
            <a:fillRect/>
          </a:stretch>
        </a:blipFill>
      </dgm:spPr>
    </dgm:pt>
    <dgm:pt modelId="{7F0ED999-B7BE-4AA7-8F75-F6332221512D}" type="pres">
      <dgm:prSet presAssocID="{9AF65CCD-8AD4-4042-8447-ED651E8A6D64}" presName="txShp" presStyleLbl="node1" presStyleIdx="4" presStyleCnt="5">
        <dgm:presLayoutVars>
          <dgm:bulletEnabled val="1"/>
        </dgm:presLayoutVars>
      </dgm:prSet>
      <dgm:spPr/>
      <dgm:t>
        <a:bodyPr/>
        <a:lstStyle/>
        <a:p>
          <a:endParaRPr lang="ru-RU"/>
        </a:p>
      </dgm:t>
    </dgm:pt>
  </dgm:ptLst>
  <dgm:cxnLst>
    <dgm:cxn modelId="{FFB6B1A6-3964-4E67-91FC-701530A2197F}" type="presOf" srcId="{9AF65CCD-8AD4-4042-8447-ED651E8A6D64}" destId="{7F0ED999-B7BE-4AA7-8F75-F6332221512D}" srcOrd="0" destOrd="0" presId="urn:microsoft.com/office/officeart/2005/8/layout/vList3#2"/>
    <dgm:cxn modelId="{03F004C4-661D-42C6-A129-C972CF720C1C}" srcId="{91B3750B-F859-4504-B7B4-B68106027E94}" destId="{2A03A75D-329E-49AF-860B-22FBB2149E7A}" srcOrd="3" destOrd="0" parTransId="{61A441FA-E799-482E-9C75-616D7447B032}" sibTransId="{C12C7724-B4CF-4213-BA91-DBE990FB0076}"/>
    <dgm:cxn modelId="{3FEF159F-76D1-44E9-87D5-24EE3BA41D5B}" type="presOf" srcId="{F9EFA829-80C4-404E-9524-7FE1F5FF3112}" destId="{A3356F6E-11EF-4F11-96EE-05931CB9C7AF}" srcOrd="0" destOrd="0" presId="urn:microsoft.com/office/officeart/2005/8/layout/vList3#2"/>
    <dgm:cxn modelId="{F57F5123-6612-429D-9C6A-052487E1370A}" srcId="{91B3750B-F859-4504-B7B4-B68106027E94}" destId="{6838E6C1-2565-42E4-879B-4F00B512AE9A}" srcOrd="0" destOrd="0" parTransId="{ED679EBB-7760-42F8-9715-DDA1E555F2F0}" sibTransId="{67C5329A-48AC-423F-A233-5BE460F919E5}"/>
    <dgm:cxn modelId="{48DEC6B7-F980-46DC-84DF-D2881B431454}" srcId="{91B3750B-F859-4504-B7B4-B68106027E94}" destId="{F9EFA829-80C4-404E-9524-7FE1F5FF3112}" srcOrd="1" destOrd="0" parTransId="{D6EA1FF1-4ED2-492A-AEC0-A8A58CD21901}" sibTransId="{CE60D545-7F7E-4F0F-8DE8-6534D417B9F5}"/>
    <dgm:cxn modelId="{F6C08239-2741-45A2-8571-2313D9141D1F}" srcId="{91B3750B-F859-4504-B7B4-B68106027E94}" destId="{9AF65CCD-8AD4-4042-8447-ED651E8A6D64}" srcOrd="4" destOrd="0" parTransId="{000F6FD3-CD5E-4C17-A60E-0004BCE8EC18}" sibTransId="{A737D9AF-7CB7-4056-A7DE-8BA691FAEB1E}"/>
    <dgm:cxn modelId="{0AF64A4D-06F9-4B46-BFC5-9070B08107FA}" type="presOf" srcId="{2A03A75D-329E-49AF-860B-22FBB2149E7A}" destId="{633DFE94-7967-4A24-9BB2-24DDCF571484}" srcOrd="0" destOrd="0" presId="urn:microsoft.com/office/officeart/2005/8/layout/vList3#2"/>
    <dgm:cxn modelId="{05C2F823-99A7-4659-B6A3-172B02DE3149}" type="presOf" srcId="{6838E6C1-2565-42E4-879B-4F00B512AE9A}" destId="{20CC8374-2908-4F91-9DE1-9CE8C0D9CC65}" srcOrd="0" destOrd="0" presId="urn:microsoft.com/office/officeart/2005/8/layout/vList3#2"/>
    <dgm:cxn modelId="{173D14D4-62D7-439A-B85D-BE23F4D6AFEA}" srcId="{91B3750B-F859-4504-B7B4-B68106027E94}" destId="{F9D6EA43-31B4-4F5B-BF07-F20F8FD626BD}" srcOrd="2" destOrd="0" parTransId="{40727312-FFCC-4FE2-8F4F-4C0E9518DA36}" sibTransId="{A9AB5C4D-9D16-403C-910A-9ABED996CB95}"/>
    <dgm:cxn modelId="{20A7D020-F751-4E09-916F-909710C4962D}" type="presOf" srcId="{91B3750B-F859-4504-B7B4-B68106027E94}" destId="{B212F176-4070-4440-90F1-3330A69B2962}" srcOrd="0" destOrd="0" presId="urn:microsoft.com/office/officeart/2005/8/layout/vList3#2"/>
    <dgm:cxn modelId="{E5D6092A-8980-40EA-BF5E-6236B3F92722}" type="presOf" srcId="{F9D6EA43-31B4-4F5B-BF07-F20F8FD626BD}" destId="{E0FE73C4-6289-4C1D-83BF-371DE2DF287D}" srcOrd="0" destOrd="0" presId="urn:microsoft.com/office/officeart/2005/8/layout/vList3#2"/>
    <dgm:cxn modelId="{77326DB2-69EC-401E-B4BC-31A5C47C29F0}" type="presParOf" srcId="{B212F176-4070-4440-90F1-3330A69B2962}" destId="{AC382D13-B0A7-49CA-9764-3FDFD0DCA4AD}" srcOrd="0" destOrd="0" presId="urn:microsoft.com/office/officeart/2005/8/layout/vList3#2"/>
    <dgm:cxn modelId="{C53D4E39-7A41-4506-AF33-9C1E023C8DBD}" type="presParOf" srcId="{AC382D13-B0A7-49CA-9764-3FDFD0DCA4AD}" destId="{E3B9DAD5-B5FF-4620-9A02-146B3087D05C}" srcOrd="0" destOrd="0" presId="urn:microsoft.com/office/officeart/2005/8/layout/vList3#2"/>
    <dgm:cxn modelId="{8A941241-EB59-41AD-A18F-4790A81CB3F1}" type="presParOf" srcId="{AC382D13-B0A7-49CA-9764-3FDFD0DCA4AD}" destId="{20CC8374-2908-4F91-9DE1-9CE8C0D9CC65}" srcOrd="1" destOrd="0" presId="urn:microsoft.com/office/officeart/2005/8/layout/vList3#2"/>
    <dgm:cxn modelId="{DDFE4EBF-C647-497F-A797-79D30194774E}" type="presParOf" srcId="{B212F176-4070-4440-90F1-3330A69B2962}" destId="{DCE351A1-9C79-417F-9CA7-CBD8CC2E01D2}" srcOrd="1" destOrd="0" presId="urn:microsoft.com/office/officeart/2005/8/layout/vList3#2"/>
    <dgm:cxn modelId="{DAF11437-0FE7-475A-B1D1-1856FED14753}" type="presParOf" srcId="{B212F176-4070-4440-90F1-3330A69B2962}" destId="{C938766D-536C-46DD-B9AB-D44A13728734}" srcOrd="2" destOrd="0" presId="urn:microsoft.com/office/officeart/2005/8/layout/vList3#2"/>
    <dgm:cxn modelId="{03725768-080D-4BEC-9AD9-70F4A03FFF38}" type="presParOf" srcId="{C938766D-536C-46DD-B9AB-D44A13728734}" destId="{92005FA5-D184-434F-8454-29D354AAE536}" srcOrd="0" destOrd="0" presId="urn:microsoft.com/office/officeart/2005/8/layout/vList3#2"/>
    <dgm:cxn modelId="{21274DAC-244C-4185-9B0C-1C55D3448CD8}" type="presParOf" srcId="{C938766D-536C-46DD-B9AB-D44A13728734}" destId="{A3356F6E-11EF-4F11-96EE-05931CB9C7AF}" srcOrd="1" destOrd="0" presId="urn:microsoft.com/office/officeart/2005/8/layout/vList3#2"/>
    <dgm:cxn modelId="{DD9BDCAA-2587-45AB-B619-5864F98A2907}" type="presParOf" srcId="{B212F176-4070-4440-90F1-3330A69B2962}" destId="{EB8CB4E2-AEE6-40BC-9D06-60306A5B8DA7}" srcOrd="3" destOrd="0" presId="urn:microsoft.com/office/officeart/2005/8/layout/vList3#2"/>
    <dgm:cxn modelId="{A0AA82F2-BCC7-4D7A-B828-C1BCACC1B049}" type="presParOf" srcId="{B212F176-4070-4440-90F1-3330A69B2962}" destId="{95DDE0AD-BA7D-4AF3-AB9E-8F7D9674C7AF}" srcOrd="4" destOrd="0" presId="urn:microsoft.com/office/officeart/2005/8/layout/vList3#2"/>
    <dgm:cxn modelId="{39329BEF-E47B-47FF-ABCD-87351460D768}" type="presParOf" srcId="{95DDE0AD-BA7D-4AF3-AB9E-8F7D9674C7AF}" destId="{2F9C42DF-6B05-443C-BD32-E5A3048B0B7B}" srcOrd="0" destOrd="0" presId="urn:microsoft.com/office/officeart/2005/8/layout/vList3#2"/>
    <dgm:cxn modelId="{AD169D3F-AF34-4B35-B325-9B4C93BF1D42}" type="presParOf" srcId="{95DDE0AD-BA7D-4AF3-AB9E-8F7D9674C7AF}" destId="{E0FE73C4-6289-4C1D-83BF-371DE2DF287D}" srcOrd="1" destOrd="0" presId="urn:microsoft.com/office/officeart/2005/8/layout/vList3#2"/>
    <dgm:cxn modelId="{13F3B373-17BA-419A-A60F-6756009DFF3A}" type="presParOf" srcId="{B212F176-4070-4440-90F1-3330A69B2962}" destId="{64B3D007-69C3-4208-AB13-52498D44FE5D}" srcOrd="5" destOrd="0" presId="urn:microsoft.com/office/officeart/2005/8/layout/vList3#2"/>
    <dgm:cxn modelId="{C0330254-113A-4184-A7F0-841E74CE1FA9}" type="presParOf" srcId="{B212F176-4070-4440-90F1-3330A69B2962}" destId="{89EF10E8-4EE7-4F85-894B-8827163172C9}" srcOrd="6" destOrd="0" presId="urn:microsoft.com/office/officeart/2005/8/layout/vList3#2"/>
    <dgm:cxn modelId="{21A4BE55-7BF7-403B-A63A-3CCC980AEC47}" type="presParOf" srcId="{89EF10E8-4EE7-4F85-894B-8827163172C9}" destId="{3D32956C-303A-42B3-B369-AE59E7DF62B3}" srcOrd="0" destOrd="0" presId="urn:microsoft.com/office/officeart/2005/8/layout/vList3#2"/>
    <dgm:cxn modelId="{8B7C1338-87B5-48B8-9DCC-6439620E0B27}" type="presParOf" srcId="{89EF10E8-4EE7-4F85-894B-8827163172C9}" destId="{633DFE94-7967-4A24-9BB2-24DDCF571484}" srcOrd="1" destOrd="0" presId="urn:microsoft.com/office/officeart/2005/8/layout/vList3#2"/>
    <dgm:cxn modelId="{8EF9DF84-D693-421B-BC88-B93387F3A1FF}" type="presParOf" srcId="{B212F176-4070-4440-90F1-3330A69B2962}" destId="{0E1BDDAF-EBB6-4F8B-AC39-BB6C775AF32A}" srcOrd="7" destOrd="0" presId="urn:microsoft.com/office/officeart/2005/8/layout/vList3#2"/>
    <dgm:cxn modelId="{A8960FF6-7189-412C-BEFA-030B2AEC439A}" type="presParOf" srcId="{B212F176-4070-4440-90F1-3330A69B2962}" destId="{C8A211EF-F502-4397-82C2-B48496260447}" srcOrd="8" destOrd="0" presId="urn:microsoft.com/office/officeart/2005/8/layout/vList3#2"/>
    <dgm:cxn modelId="{CDC46D95-47D4-4190-84C6-EB3F6E0FBD49}" type="presParOf" srcId="{C8A211EF-F502-4397-82C2-B48496260447}" destId="{EEA01B26-A742-43D9-975B-A6C5D0A8E08F}" srcOrd="0" destOrd="0" presId="urn:microsoft.com/office/officeart/2005/8/layout/vList3#2"/>
    <dgm:cxn modelId="{76FB93FE-8990-41A4-8DC4-8837FD1A3227}" type="presParOf" srcId="{C8A211EF-F502-4397-82C2-B48496260447}" destId="{7F0ED999-B7BE-4AA7-8F75-F6332221512D}"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D0533-520A-45AA-9F67-3E77433B8181}">
      <dsp:nvSpPr>
        <dsp:cNvPr id="0" name=""/>
        <dsp:cNvSpPr/>
      </dsp:nvSpPr>
      <dsp:spPr>
        <a:xfrm rot="10800000">
          <a:off x="1630817" y="84875"/>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Жилищно-коммунальное хозяйство</a:t>
          </a:r>
        </a:p>
      </dsp:txBody>
      <dsp:txXfrm rot="10800000">
        <a:off x="1760120" y="84875"/>
        <a:ext cx="5569050" cy="517212"/>
      </dsp:txXfrm>
    </dsp:sp>
    <dsp:sp modelId="{94E5D18F-5427-46AF-B245-C3834FDAFE2C}">
      <dsp:nvSpPr>
        <dsp:cNvPr id="0" name=""/>
        <dsp:cNvSpPr/>
      </dsp:nvSpPr>
      <dsp:spPr>
        <a:xfrm>
          <a:off x="1239781" y="406"/>
          <a:ext cx="782071" cy="6861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B231E3-8544-4962-8B50-F58B8F7CF2C9}">
      <dsp:nvSpPr>
        <dsp:cNvPr id="0" name=""/>
        <dsp:cNvSpPr/>
      </dsp:nvSpPr>
      <dsp:spPr>
        <a:xfrm rot="10800000">
          <a:off x="1584160" y="93610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Благоустройство и уборка улиц</a:t>
          </a:r>
        </a:p>
      </dsp:txBody>
      <dsp:txXfrm rot="10800000">
        <a:off x="1713463" y="936104"/>
        <a:ext cx="5569050" cy="517212"/>
      </dsp:txXfrm>
    </dsp:sp>
    <dsp:sp modelId="{85A4FB40-BBC2-477A-8E84-523E4981C30A}">
      <dsp:nvSpPr>
        <dsp:cNvPr id="0" name=""/>
        <dsp:cNvSpPr/>
      </dsp:nvSpPr>
      <dsp:spPr>
        <a:xfrm>
          <a:off x="1261593" y="840948"/>
          <a:ext cx="694823" cy="6703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6C45C-0A43-4BBC-86BC-0CF96694ECB9}">
      <dsp:nvSpPr>
        <dsp:cNvPr id="0" name=""/>
        <dsp:cNvSpPr/>
      </dsp:nvSpPr>
      <dsp:spPr>
        <a:xfrm rot="10800000">
          <a:off x="1604446" y="1759500"/>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Строительство</a:t>
          </a:r>
        </a:p>
      </dsp:txBody>
      <dsp:txXfrm rot="10800000">
        <a:off x="1733749" y="1759500"/>
        <a:ext cx="5569050" cy="517212"/>
      </dsp:txXfrm>
    </dsp:sp>
    <dsp:sp modelId="{0F2944A9-3D8C-4FB4-BC99-DACC80D84704}">
      <dsp:nvSpPr>
        <dsp:cNvPr id="0" name=""/>
        <dsp:cNvSpPr/>
      </dsp:nvSpPr>
      <dsp:spPr>
        <a:xfrm>
          <a:off x="1251564" y="1665667"/>
          <a:ext cx="734938" cy="67646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90C5E-9053-4DDF-B349-42003D9E5746}">
      <dsp:nvSpPr>
        <dsp:cNvPr id="0" name=""/>
        <dsp:cNvSpPr/>
      </dsp:nvSpPr>
      <dsp:spPr>
        <a:xfrm rot="10800000">
          <a:off x="1642907" y="264826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Переработка твердых бытовых отходов</a:t>
          </a:r>
        </a:p>
      </dsp:txBody>
      <dsp:txXfrm rot="10800000">
        <a:off x="1772210" y="2648261"/>
        <a:ext cx="5569050" cy="517212"/>
      </dsp:txXfrm>
    </dsp:sp>
    <dsp:sp modelId="{0F342D81-F449-4642-9DF6-8E307ED29EBB}">
      <dsp:nvSpPr>
        <dsp:cNvPr id="0" name=""/>
        <dsp:cNvSpPr/>
      </dsp:nvSpPr>
      <dsp:spPr>
        <a:xfrm>
          <a:off x="1242791" y="2496521"/>
          <a:ext cx="770030" cy="79767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46B45D-3CFB-4775-A212-D701CD42A0A1}">
      <dsp:nvSpPr>
        <dsp:cNvPr id="0" name=""/>
        <dsp:cNvSpPr/>
      </dsp:nvSpPr>
      <dsp:spPr>
        <a:xfrm rot="10800000">
          <a:off x="1644353" y="352385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Промышленное производство</a:t>
          </a:r>
        </a:p>
      </dsp:txBody>
      <dsp:txXfrm rot="10800000">
        <a:off x="1773656" y="3523854"/>
        <a:ext cx="5569050" cy="517212"/>
      </dsp:txXfrm>
    </dsp:sp>
    <dsp:sp modelId="{C2D9503E-96FA-4DBB-ABED-64DBB66F1407}">
      <dsp:nvSpPr>
        <dsp:cNvPr id="0" name=""/>
        <dsp:cNvSpPr/>
      </dsp:nvSpPr>
      <dsp:spPr>
        <a:xfrm>
          <a:off x="1264481" y="3448589"/>
          <a:ext cx="683273" cy="69603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5FC0F-52E4-4C93-A9B1-AAC90795A149}">
      <dsp:nvSpPr>
        <dsp:cNvPr id="0" name=""/>
        <dsp:cNvSpPr/>
      </dsp:nvSpPr>
      <dsp:spPr>
        <a:xfrm rot="10800000">
          <a:off x="1604039" y="450874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lvl="0" algn="ctr" defTabSz="1066800">
            <a:lnSpc>
              <a:spcPct val="90000"/>
            </a:lnSpc>
            <a:spcBef>
              <a:spcPct val="0"/>
            </a:spcBef>
            <a:spcAft>
              <a:spcPct val="35000"/>
            </a:spcAft>
          </a:pPr>
          <a:r>
            <a:rPr lang="ru-RU" sz="2400" kern="1200" dirty="0">
              <a:latin typeface="Times New Roman" pitchFamily="18" charset="0"/>
              <a:cs typeface="Times New Roman" pitchFamily="18" charset="0"/>
            </a:rPr>
            <a:t>Сельское хозяйство</a:t>
          </a:r>
        </a:p>
      </dsp:txBody>
      <dsp:txXfrm rot="10800000">
        <a:off x="1733342" y="4508741"/>
        <a:ext cx="5569050" cy="517212"/>
      </dsp:txXfrm>
    </dsp:sp>
    <dsp:sp modelId="{367EB90D-D5A8-4D34-8FD4-F220FCF0544E}">
      <dsp:nvSpPr>
        <dsp:cNvPr id="0" name=""/>
        <dsp:cNvSpPr/>
      </dsp:nvSpPr>
      <dsp:spPr>
        <a:xfrm>
          <a:off x="1253168" y="4299014"/>
          <a:ext cx="728524" cy="756914"/>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C8374-2908-4F91-9DE1-9CE8C0D9CC65}">
      <dsp:nvSpPr>
        <dsp:cNvPr id="0" name=""/>
        <dsp:cNvSpPr/>
      </dsp:nvSpPr>
      <dsp:spPr>
        <a:xfrm rot="10800000">
          <a:off x="1610667" y="235249"/>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Деревообработка</a:t>
          </a:r>
        </a:p>
      </dsp:txBody>
      <dsp:txXfrm rot="10800000">
        <a:off x="1776588" y="235249"/>
        <a:ext cx="5532432" cy="663685"/>
      </dsp:txXfrm>
    </dsp:sp>
    <dsp:sp modelId="{E3B9DAD5-B5FF-4620-9A02-146B3087D05C}">
      <dsp:nvSpPr>
        <dsp:cNvPr id="0" name=""/>
        <dsp:cNvSpPr/>
      </dsp:nvSpPr>
      <dsp:spPr>
        <a:xfrm>
          <a:off x="1224871" y="128233"/>
          <a:ext cx="755035" cy="89851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56F6E-11EF-4F11-96EE-05931CB9C7AF}">
      <dsp:nvSpPr>
        <dsp:cNvPr id="0" name=""/>
        <dsp:cNvSpPr/>
      </dsp:nvSpPr>
      <dsp:spPr>
        <a:xfrm rot="10800000">
          <a:off x="1565692" y="1187965"/>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Металлообработка</a:t>
          </a:r>
        </a:p>
      </dsp:txBody>
      <dsp:txXfrm rot="10800000">
        <a:off x="1731613" y="1187965"/>
        <a:ext cx="5532432" cy="663685"/>
      </dsp:txXfrm>
    </dsp:sp>
    <dsp:sp modelId="{92005FA5-D184-434F-8454-29D354AAE536}">
      <dsp:nvSpPr>
        <dsp:cNvPr id="0" name=""/>
        <dsp:cNvSpPr/>
      </dsp:nvSpPr>
      <dsp:spPr>
        <a:xfrm>
          <a:off x="1254818" y="1099137"/>
          <a:ext cx="721924" cy="76215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E73C4-6289-4C1D-83BF-371DE2DF287D}">
      <dsp:nvSpPr>
        <dsp:cNvPr id="0" name=""/>
        <dsp:cNvSpPr/>
      </dsp:nvSpPr>
      <dsp:spPr>
        <a:xfrm rot="10800000">
          <a:off x="1658549" y="2157306"/>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Подсобное хозяйство</a:t>
          </a:r>
        </a:p>
      </dsp:txBody>
      <dsp:txXfrm rot="10800000">
        <a:off x="1824470" y="2157306"/>
        <a:ext cx="5532432" cy="663685"/>
      </dsp:txXfrm>
    </dsp:sp>
    <dsp:sp modelId="{2F9C42DF-6B05-443C-BD32-E5A3048B0B7B}">
      <dsp:nvSpPr>
        <dsp:cNvPr id="0" name=""/>
        <dsp:cNvSpPr/>
      </dsp:nvSpPr>
      <dsp:spPr>
        <a:xfrm>
          <a:off x="1250000" y="2059403"/>
          <a:ext cx="741197" cy="8311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DFE94-7967-4A24-9BB2-24DDCF571484}">
      <dsp:nvSpPr>
        <dsp:cNvPr id="0" name=""/>
        <dsp:cNvSpPr/>
      </dsp:nvSpPr>
      <dsp:spPr>
        <a:xfrm rot="10800000">
          <a:off x="1623147" y="3162357"/>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Переработка мясной продукции</a:t>
          </a:r>
        </a:p>
      </dsp:txBody>
      <dsp:txXfrm rot="10800000">
        <a:off x="1789068" y="3162357"/>
        <a:ext cx="5532432" cy="663685"/>
      </dsp:txXfrm>
    </dsp:sp>
    <dsp:sp modelId="{3D32956C-303A-42B3-B369-AE59E7DF62B3}">
      <dsp:nvSpPr>
        <dsp:cNvPr id="0" name=""/>
        <dsp:cNvSpPr/>
      </dsp:nvSpPr>
      <dsp:spPr>
        <a:xfrm>
          <a:off x="1247451" y="3088645"/>
          <a:ext cx="751391" cy="81111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ED999-B7BE-4AA7-8F75-F6332221512D}">
      <dsp:nvSpPr>
        <dsp:cNvPr id="0" name=""/>
        <dsp:cNvSpPr/>
      </dsp:nvSpPr>
      <dsp:spPr>
        <a:xfrm rot="10800000">
          <a:off x="1645729" y="4244008"/>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lvl="0" algn="ctr" defTabSz="1289050">
            <a:lnSpc>
              <a:spcPct val="90000"/>
            </a:lnSpc>
            <a:spcBef>
              <a:spcPct val="0"/>
            </a:spcBef>
            <a:spcAft>
              <a:spcPct val="35000"/>
            </a:spcAft>
          </a:pPr>
          <a:r>
            <a:rPr lang="ru-RU" sz="2900" kern="1200" dirty="0">
              <a:latin typeface="Times New Roman" pitchFamily="18" charset="0"/>
              <a:cs typeface="Times New Roman" pitchFamily="18" charset="0"/>
            </a:rPr>
            <a:t>Производство бытовой химии</a:t>
          </a:r>
        </a:p>
      </dsp:txBody>
      <dsp:txXfrm rot="10800000">
        <a:off x="1811650" y="4244008"/>
        <a:ext cx="5532432" cy="663685"/>
      </dsp:txXfrm>
    </dsp:sp>
    <dsp:sp modelId="{EEA01B26-A742-43D9-975B-A6C5D0A8E08F}">
      <dsp:nvSpPr>
        <dsp:cNvPr id="0" name=""/>
        <dsp:cNvSpPr/>
      </dsp:nvSpPr>
      <dsp:spPr>
        <a:xfrm>
          <a:off x="1224869" y="4097871"/>
          <a:ext cx="841719" cy="95595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EBCB8002-397C-44E7-B399-EE80AE2D71F3}" type="datetimeFigureOut">
              <a:rPr lang="ru-RU" smtClean="0"/>
              <a:t>05.04.2023</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AE8D9EE3-EE0C-4D59-9175-0EFF22293BB0}" type="slidenum">
              <a:rPr lang="ru-RU" smtClean="0"/>
              <a:t>‹#›</a:t>
            </a:fld>
            <a:endParaRPr lang="ru-RU"/>
          </a:p>
        </p:txBody>
      </p:sp>
    </p:spTree>
    <p:extLst>
      <p:ext uri="{BB962C8B-B14F-4D97-AF65-F5344CB8AC3E}">
        <p14:creationId xmlns:p14="http://schemas.microsoft.com/office/powerpoint/2010/main" val="114014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E8D9EE3-EE0C-4D59-9175-0EFF22293BB0}" type="slidenum">
              <a:rPr lang="ru-RU" smtClean="0"/>
              <a:t>12</a:t>
            </a:fld>
            <a:endParaRPr lang="ru-RU"/>
          </a:p>
        </p:txBody>
      </p:sp>
    </p:spTree>
    <p:extLst>
      <p:ext uri="{BB962C8B-B14F-4D97-AF65-F5344CB8AC3E}">
        <p14:creationId xmlns:p14="http://schemas.microsoft.com/office/powerpoint/2010/main" val="98614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8A86C5F-2175-4DBA-9FA3-1CC95E9940F3}" type="datetimeFigureOut">
              <a:rPr lang="ru-RU" smtClean="0"/>
              <a:pPr/>
              <a:t>05.04.2023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ED873CB-3D7D-4B12-AD74-590DF7B6C42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A86C5F-2175-4DBA-9FA3-1CC95E9940F3}" type="datetimeFigureOut">
              <a:rPr lang="ru-RU" smtClean="0"/>
              <a:pPr/>
              <a:t>05.04.2023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D873CB-3D7D-4B12-AD74-590DF7B6C42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060848"/>
            <a:ext cx="7772400" cy="1470025"/>
          </a:xfrm>
        </p:spPr>
        <p:txBody>
          <a:bodyPr>
            <a:normAutofit/>
          </a:bodyPr>
          <a:lstStyle/>
          <a:p>
            <a:pPr>
              <a:lnSpc>
                <a:spcPct val="100000"/>
              </a:lnSpc>
              <a:spcBef>
                <a:spcPts val="105"/>
              </a:spcBef>
            </a:pPr>
            <a:r>
              <a:rPr lang="ru-RU" sz="3200" spc="-5" dirty="0">
                <a:solidFill>
                  <a:schemeClr val="tx1"/>
                </a:solidFill>
              </a:rPr>
              <a:t>«</a:t>
            </a:r>
            <a:r>
              <a:rPr lang="ru-RU" sz="3200" b="1" spc="-5" dirty="0">
                <a:solidFill>
                  <a:schemeClr val="tx1"/>
                </a:solidFill>
                <a:latin typeface="Times New Roman" pitchFamily="18" charset="0"/>
                <a:cs typeface="Times New Roman" pitchFamily="18" charset="0"/>
              </a:rPr>
              <a:t>СОЗДАНИЕ</a:t>
            </a:r>
            <a:r>
              <a:rPr lang="ru-RU" sz="3200" b="1" spc="-40"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УЧАСТКОВ</a:t>
            </a:r>
            <a:r>
              <a:rPr lang="ru-RU" sz="3200" b="1" spc="-4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ИСПРАВИТЕЛЬНЫХ</a:t>
            </a:r>
            <a:r>
              <a:rPr lang="ru-RU" sz="3200" b="1" spc="-55"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ЦЕНТРОВ</a:t>
            </a:r>
            <a:r>
              <a:rPr lang="ru-RU" sz="3200" b="1" dirty="0">
                <a:solidFill>
                  <a:schemeClr val="tx1"/>
                </a:solidFill>
                <a:latin typeface="Times New Roman" pitchFamily="18" charset="0"/>
                <a:cs typeface="Times New Roman" pitchFamily="18" charset="0"/>
              </a:rPr>
              <a:t/>
            </a:r>
            <a:br>
              <a:rPr lang="ru-RU" sz="3200" b="1" dirty="0">
                <a:solidFill>
                  <a:schemeClr val="tx1"/>
                </a:solidFill>
                <a:latin typeface="Times New Roman" pitchFamily="18" charset="0"/>
                <a:cs typeface="Times New Roman" pitchFamily="18" charset="0"/>
              </a:rPr>
            </a:br>
            <a:r>
              <a:rPr lang="ru-RU" sz="3200" b="1" dirty="0">
                <a:solidFill>
                  <a:schemeClr val="tx1"/>
                </a:solidFill>
                <a:latin typeface="Times New Roman" pitchFamily="18" charset="0"/>
                <a:cs typeface="Times New Roman" pitchFamily="18" charset="0"/>
              </a:rPr>
              <a:t>НА</a:t>
            </a:r>
            <a:r>
              <a:rPr lang="ru-RU" sz="3200" b="1" spc="-1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БАЗЕ</a:t>
            </a:r>
            <a:r>
              <a:rPr lang="ru-RU" sz="3200" b="1" spc="-15" dirty="0">
                <a:solidFill>
                  <a:schemeClr val="tx1"/>
                </a:solidFill>
                <a:latin typeface="Times New Roman" pitchFamily="18" charset="0"/>
                <a:cs typeface="Times New Roman" pitchFamily="18" charset="0"/>
              </a:rPr>
              <a:t> </a:t>
            </a:r>
            <a:r>
              <a:rPr lang="ru-RU" sz="3200" b="1" spc="-20" dirty="0">
                <a:solidFill>
                  <a:schemeClr val="tx1"/>
                </a:solidFill>
                <a:latin typeface="Times New Roman" pitchFamily="18" charset="0"/>
                <a:cs typeface="Times New Roman" pitchFamily="18" charset="0"/>
              </a:rPr>
              <a:t>ОБЪЕКТОВ</a:t>
            </a:r>
            <a:r>
              <a:rPr lang="ru-RU" sz="3200" b="1" spc="-15" dirty="0">
                <a:solidFill>
                  <a:schemeClr val="tx1"/>
                </a:solidFill>
                <a:latin typeface="Times New Roman" pitchFamily="18" charset="0"/>
                <a:cs typeface="Times New Roman" pitchFamily="18" charset="0"/>
              </a:rPr>
              <a:t> </a:t>
            </a:r>
            <a:r>
              <a:rPr lang="ru-RU" sz="3200" b="1" spc="-5" dirty="0">
                <a:solidFill>
                  <a:schemeClr val="tx1"/>
                </a:solidFill>
                <a:latin typeface="Times New Roman" pitchFamily="18" charset="0"/>
                <a:cs typeface="Times New Roman" pitchFamily="18" charset="0"/>
              </a:rPr>
              <a:t>ПРЕДПРИЯТИЯ»</a:t>
            </a:r>
            <a:endParaRPr lang="ru-RU" sz="3200"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sp>
        <p:nvSpPr>
          <p:cNvPr id="17" name="TextBox 16"/>
          <p:cNvSpPr txBox="1"/>
          <p:nvPr/>
        </p:nvSpPr>
        <p:spPr>
          <a:xfrm>
            <a:off x="683568" y="1196752"/>
            <a:ext cx="7704856" cy="954107"/>
          </a:xfrm>
          <a:prstGeom prst="rect">
            <a:avLst/>
          </a:prstGeom>
          <a:noFill/>
        </p:spPr>
        <p:txBody>
          <a:bodyPr wrap="square" rtlCol="0">
            <a:spAutoFit/>
          </a:bodyPr>
          <a:lstStyle/>
          <a:p>
            <a:pPr indent="358775" algn="just"/>
            <a:r>
              <a:rPr lang="ru-RU" sz="1400" dirty="0">
                <a:latin typeface="Times New Roman" pitchFamily="18" charset="0"/>
                <a:cs typeface="Times New Roman" pitchFamily="18" charset="0"/>
              </a:rPr>
              <a:t>Новым направлением является использование при создании участков, функционирующие как исправительные центры, на объектах предприятий передвижные модульные конструкции, поскольку такая технология  имеет конкурентное преимущество за счет обеспечения высокой мобильности конструкции при относительной невысокой стоимости.</a:t>
            </a:r>
          </a:p>
        </p:txBody>
      </p:sp>
      <p:pic>
        <p:nvPicPr>
          <p:cNvPr id="1027" name="Рисунок 11" descr="D:\Данные\Documents\ФСИН\ИЦ фото\DSC_12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896" y="4509119"/>
            <a:ext cx="3249371" cy="194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34" y="4509119"/>
            <a:ext cx="3171138" cy="196788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34" y="2150859"/>
            <a:ext cx="3171138" cy="206623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2896" y="2150859"/>
            <a:ext cx="3249371" cy="206623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1" y="2852936"/>
            <a:ext cx="2952329" cy="23687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pic>
        <p:nvPicPr>
          <p:cNvPr id="34818" name="Picture 2" descr="O:\borovov\2022\УФСИН\Принудительные работы\Письма от структурных\Рисунки\ilovepdf_pages-to-jpg\Модульные конструкции-1-24_page-0003.jpg"/>
          <p:cNvPicPr>
            <a:picLocks noChangeAspect="1" noChangeArrowheads="1"/>
          </p:cNvPicPr>
          <p:nvPr/>
        </p:nvPicPr>
        <p:blipFill>
          <a:blip r:embed="rId2" cstate="print"/>
          <a:srcRect/>
          <a:stretch>
            <a:fillRect/>
          </a:stretch>
        </p:blipFill>
        <p:spPr bwMode="auto">
          <a:xfrm>
            <a:off x="251520" y="1268760"/>
            <a:ext cx="3819945" cy="5388522"/>
          </a:xfrm>
          <a:prstGeom prst="rect">
            <a:avLst/>
          </a:prstGeom>
          <a:noFill/>
        </p:spPr>
      </p:pic>
      <p:pic>
        <p:nvPicPr>
          <p:cNvPr id="34819" name="Picture 3" descr="O:\borovov\2022\УФСИН\Принудительные работы\Письма от структурных\Рисунки\ilovepdf_pages-to-jpg\Модульные конструкции-1-24_page-0004.jpg"/>
          <p:cNvPicPr>
            <a:picLocks noChangeAspect="1" noChangeArrowheads="1"/>
          </p:cNvPicPr>
          <p:nvPr/>
        </p:nvPicPr>
        <p:blipFill>
          <a:blip r:embed="rId3" cstate="print"/>
          <a:srcRect/>
          <a:stretch>
            <a:fillRect/>
          </a:stretch>
        </p:blipFill>
        <p:spPr bwMode="auto">
          <a:xfrm>
            <a:off x="4932039" y="1268760"/>
            <a:ext cx="3778023" cy="53293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492664"/>
          </a:xfrm>
        </p:spPr>
        <p:txBody>
          <a:bodyPr anchor="ctr">
            <a:normAutofit/>
          </a:bodyPr>
          <a:lstStyle/>
          <a:p>
            <a:pPr algn="ctr"/>
            <a:r>
              <a:rPr lang="ru-RU" sz="2000" dirty="0">
                <a:latin typeface="Times New Roman" pitchFamily="18" charset="0"/>
                <a:cs typeface="Times New Roman" pitchFamily="18" charset="0"/>
              </a:rPr>
              <a:t>Созданные исправительные центры в </a:t>
            </a:r>
            <a:r>
              <a:rPr lang="ru-RU" sz="2000" dirty="0" smtClean="0">
                <a:latin typeface="Times New Roman" pitchFamily="18" charset="0"/>
                <a:cs typeface="Times New Roman" pitchFamily="18" charset="0"/>
              </a:rPr>
              <a:t>Самарской области</a:t>
            </a:r>
            <a:endParaRPr lang="ru-RU" sz="2000" dirty="0">
              <a:latin typeface="Times New Roman" pitchFamily="18" charset="0"/>
              <a:cs typeface="Times New Roman" pitchFamily="18" charset="0"/>
            </a:endParaRPr>
          </a:p>
        </p:txBody>
      </p:sp>
      <p:sp>
        <p:nvSpPr>
          <p:cNvPr id="4" name="TextBox 3"/>
          <p:cNvSpPr txBox="1"/>
          <p:nvPr/>
        </p:nvSpPr>
        <p:spPr>
          <a:xfrm>
            <a:off x="683568" y="1196752"/>
            <a:ext cx="7920880" cy="1600438"/>
          </a:xfrm>
          <a:prstGeom prst="rect">
            <a:avLst/>
          </a:prstGeom>
          <a:noFill/>
        </p:spPr>
        <p:txBody>
          <a:bodyPr wrap="square" rtlCol="0">
            <a:spAutoFit/>
          </a:bodyPr>
          <a:lstStyle/>
          <a:p>
            <a:r>
              <a:rPr lang="ru-RU" dirty="0"/>
              <a:t> </a:t>
            </a:r>
            <a:endParaRPr lang="en-US" dirty="0" smtClean="0"/>
          </a:p>
          <a:p>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настоящее время в УФСИН создано 4 УФИЦ (2 УФИЦ при КП-27, УФИЦ </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при </a:t>
            </a:r>
            <a:r>
              <a:rPr lang="ru-RU" sz="1600" dirty="0">
                <a:latin typeface="Times New Roman" panose="02020603050405020304" pitchFamily="18" charset="0"/>
                <a:cs typeface="Times New Roman" panose="02020603050405020304" pitchFamily="18" charset="0"/>
              </a:rPr>
              <a:t>ИК-10, УФИЦ КП-1) 1 ИЦ, 1 Участок исправительного центра при ИЦ, общий лимит наполнения составляет 419 мест, введено в эксплуатацию 284, в том числе:</a:t>
            </a:r>
          </a:p>
          <a:p>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базе ФСИН: 1 – ИЦ на 127 мест, 1 – УФИЦ на 45 мест;</a:t>
            </a:r>
          </a:p>
          <a:p>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базе объектов  предприятий – 247 мест.</a:t>
            </a:r>
          </a:p>
        </p:txBody>
      </p:sp>
      <p:sp>
        <p:nvSpPr>
          <p:cNvPr id="5" name="TextBox 4"/>
          <p:cNvSpPr txBox="1"/>
          <p:nvPr/>
        </p:nvSpPr>
        <p:spPr>
          <a:xfrm>
            <a:off x="1691680" y="3573016"/>
            <a:ext cx="6840760" cy="1169551"/>
          </a:xfrm>
          <a:prstGeom prst="rect">
            <a:avLst/>
          </a:prstGeom>
          <a:noFill/>
        </p:spPr>
        <p:txBody>
          <a:bodyPr wrap="square" rtlCol="0">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b="1" dirty="0">
              <a:solidFill>
                <a:schemeClr val="accent3">
                  <a:lumMod val="75000"/>
                </a:schemeClr>
              </a:solidFill>
              <a:latin typeface="Times New Roman" pitchFamily="18" charset="0"/>
              <a:cs typeface="Times New Roman" pitchFamily="18" charset="0"/>
            </a:endParaRPr>
          </a:p>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b="1" dirty="0">
              <a:solidFill>
                <a:schemeClr val="accent3">
                  <a:lumMod val="75000"/>
                </a:schemeClr>
              </a:solidFill>
              <a:latin typeface="Times New Roman" pitchFamily="18" charset="0"/>
              <a:cs typeface="Times New Roman" pitchFamily="18" charset="0"/>
            </a:endParaRPr>
          </a:p>
          <a:p>
            <a:pPr algn="ctr"/>
            <a:endParaRPr lang="en-US" sz="1400" b="1" dirty="0" smtClean="0">
              <a:solidFill>
                <a:schemeClr val="accent3">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484784"/>
            <a:ext cx="7920880" cy="4524315"/>
          </a:xfrm>
          <a:prstGeom prst="rect">
            <a:avLst/>
          </a:prstGeom>
          <a:noFill/>
        </p:spPr>
        <p:txBody>
          <a:bodyPr wrap="square" rtlCol="0">
            <a:spAutoFit/>
          </a:bodyPr>
          <a:lstStyle/>
          <a:p>
            <a:pPr>
              <a:buFont typeface="Arial" pitchFamily="34" charset="0"/>
              <a:buChar char="•"/>
            </a:pPr>
            <a:r>
              <a:rPr lang="ru-RU" dirty="0">
                <a:latin typeface="Times New Roman" pitchFamily="18" charset="0"/>
                <a:cs typeface="Times New Roman" pitchFamily="18" charset="0"/>
              </a:rPr>
              <a:t>Принудительные работы – применяются как альтернатива лишению свободы в случаях за совершение преступлений небольшой или средней тяжести либо за совершение тяжкого преступления впервые.</a:t>
            </a:r>
          </a:p>
          <a:p>
            <a:endParaRPr lang="ru-RU" dirty="0">
              <a:latin typeface="Times New Roman" pitchFamily="18" charset="0"/>
              <a:cs typeface="Times New Roman" pitchFamily="18" charset="0"/>
            </a:endParaRPr>
          </a:p>
          <a:p>
            <a:pPr>
              <a:buFont typeface="Arial" pitchFamily="34" charset="0"/>
              <a:buChar char="•"/>
            </a:pPr>
            <a:r>
              <a:rPr lang="ru-RU" dirty="0">
                <a:latin typeface="Times New Roman" pitchFamily="18" charset="0"/>
                <a:cs typeface="Times New Roman" pitchFamily="18" charset="0"/>
              </a:rPr>
              <a:t>Принудительные работы назначаются на срок от двух до пяти лет.</a:t>
            </a:r>
          </a:p>
          <a:p>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Принудительные работы не назначаются</a:t>
            </a:r>
          </a:p>
          <a:p>
            <a:pPr marL="342900" indent="-342900" algn="ctr">
              <a:buFont typeface="+mj-lt"/>
              <a:buAutoNum type="arabicPeriod"/>
            </a:pPr>
            <a:r>
              <a:rPr lang="ru-RU" dirty="0">
                <a:latin typeface="Times New Roman" pitchFamily="18" charset="0"/>
                <a:cs typeface="Times New Roman" pitchFamily="18" charset="0"/>
              </a:rPr>
              <a:t>Несовершеннолетним.</a:t>
            </a:r>
          </a:p>
          <a:p>
            <a:pPr marL="342900" indent="-342900" algn="ctr">
              <a:buFont typeface="+mj-lt"/>
              <a:buAutoNum type="arabicPeriod"/>
            </a:pPr>
            <a:r>
              <a:rPr lang="ru-RU" dirty="0">
                <a:latin typeface="Times New Roman" pitchFamily="18" charset="0"/>
                <a:cs typeface="Times New Roman" pitchFamily="18" charset="0"/>
              </a:rPr>
              <a:t>Инвалидам первой или второй группы.</a:t>
            </a:r>
          </a:p>
          <a:p>
            <a:pPr marL="342900" indent="-342900" algn="ctr">
              <a:buFont typeface="+mj-lt"/>
              <a:buAutoNum type="arabicPeriod"/>
            </a:pPr>
            <a:r>
              <a:rPr lang="ru-RU" dirty="0">
                <a:latin typeface="Times New Roman" pitchFamily="18" charset="0"/>
                <a:cs typeface="Times New Roman" pitchFamily="18" charset="0"/>
              </a:rPr>
              <a:t>Беременным женщинам.</a:t>
            </a:r>
          </a:p>
          <a:p>
            <a:pPr marL="342900" indent="-342900" algn="ctr">
              <a:buFont typeface="+mj-lt"/>
              <a:buAutoNum type="arabicPeriod"/>
            </a:pPr>
            <a:r>
              <a:rPr lang="ru-RU" dirty="0">
                <a:latin typeface="Times New Roman" pitchFamily="18" charset="0"/>
                <a:cs typeface="Times New Roman" pitchFamily="18" charset="0"/>
              </a:rPr>
              <a:t>Женщинам, имеющих детей в возрасте до 3 лет.</a:t>
            </a:r>
          </a:p>
          <a:p>
            <a:pPr marL="342900" indent="-342900" algn="ctr">
              <a:buFont typeface="+mj-lt"/>
              <a:buAutoNum type="arabicPeriod"/>
            </a:pPr>
            <a:r>
              <a:rPr lang="ru-RU" dirty="0">
                <a:latin typeface="Times New Roman" pitchFamily="18" charset="0"/>
                <a:cs typeface="Times New Roman" pitchFamily="18" charset="0"/>
              </a:rPr>
              <a:t>Женщинам, достигшим 55-ти лет.</a:t>
            </a:r>
          </a:p>
          <a:p>
            <a:pPr marL="342900" indent="-342900" algn="ctr">
              <a:buFont typeface="+mj-lt"/>
              <a:buAutoNum type="arabicPeriod"/>
            </a:pPr>
            <a:r>
              <a:rPr lang="ru-RU" dirty="0">
                <a:latin typeface="Times New Roman" pitchFamily="18" charset="0"/>
                <a:cs typeface="Times New Roman" pitchFamily="18" charset="0"/>
              </a:rPr>
              <a:t>Мужчинам, достигшим 60-ти лет.</a:t>
            </a:r>
          </a:p>
          <a:p>
            <a:pPr marL="342900" indent="-342900" algn="ctr">
              <a:buFont typeface="+mj-lt"/>
              <a:buAutoNum type="arabicPeriod"/>
            </a:pPr>
            <a:r>
              <a:rPr lang="ru-RU" dirty="0">
                <a:latin typeface="Times New Roman" pitchFamily="18" charset="0"/>
                <a:cs typeface="Times New Roman" pitchFamily="18" charset="0"/>
              </a:rPr>
              <a:t>Военнослужащим.</a:t>
            </a: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6" name="TextBox 5"/>
          <p:cNvSpPr txBox="1"/>
          <p:nvPr/>
        </p:nvSpPr>
        <p:spPr>
          <a:xfrm>
            <a:off x="1907704" y="548680"/>
            <a:ext cx="5616624" cy="523220"/>
          </a:xfrm>
          <a:prstGeom prst="rect">
            <a:avLst/>
          </a:prstGeom>
          <a:noFill/>
        </p:spPr>
        <p:txBody>
          <a:bodyPr wrap="square" rtlCol="0">
            <a:spAutoFit/>
          </a:bodyPr>
          <a:lstStyle/>
          <a:p>
            <a:pPr algn="ctr"/>
            <a:r>
              <a:rPr lang="ru-RU" sz="2800" b="1" dirty="0">
                <a:solidFill>
                  <a:schemeClr val="accent3">
                    <a:lumMod val="75000"/>
                  </a:schemeClr>
                </a:solidFill>
                <a:latin typeface="Times New Roman" pitchFamily="18" charset="0"/>
                <a:cs typeface="Times New Roman" pitchFamily="18" charset="0"/>
              </a:rPr>
              <a:t>Принудительные работы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8115" y="2204864"/>
            <a:ext cx="8806373" cy="3234219"/>
          </a:xfrm>
          <a:prstGeom prst="rect">
            <a:avLst/>
          </a:prstGeom>
        </p:spPr>
        <p:txBody>
          <a:bodyPr vert="horz" wrap="square" lIns="0" tIns="60960" rIns="0" bIns="0" rtlCol="0">
            <a:spAutoFit/>
          </a:bodyPr>
          <a:lstStyle/>
          <a:p>
            <a:pPr marL="355600" indent="-355600" algn="just">
              <a:spcBef>
                <a:spcPts val="480"/>
              </a:spcBef>
              <a:buFont typeface="Arial" pitchFamily="34" charset="0"/>
              <a:buChar char="•"/>
              <a:tabLst>
                <a:tab pos="0" algn="l"/>
              </a:tabLst>
            </a:pPr>
            <a:r>
              <a:rPr lang="ru-RU" sz="1600" spc="-50" dirty="0">
                <a:latin typeface="Times New Roman"/>
                <a:cs typeface="Times New Roman"/>
              </a:rPr>
              <a:t>Принудительные работы – это социальный проект, применяется данный вид наказания в Российской Федерации с 1 января 2017 года. Целью принудительных работ является исправление и </a:t>
            </a:r>
            <a:r>
              <a:rPr lang="ru-RU" sz="1600" spc="-50" dirty="0" err="1">
                <a:latin typeface="Times New Roman"/>
                <a:cs typeface="Times New Roman"/>
              </a:rPr>
              <a:t>ресоциализация</a:t>
            </a:r>
            <a:r>
              <a:rPr lang="ru-RU" sz="1600" spc="-50" dirty="0">
                <a:latin typeface="Times New Roman"/>
                <a:cs typeface="Times New Roman"/>
              </a:rPr>
              <a:t> осужденных через обязательное привлечение их к труду.</a:t>
            </a:r>
          </a:p>
          <a:p>
            <a:pPr marL="355600" indent="-355600" algn="just">
              <a:spcBef>
                <a:spcPts val="480"/>
              </a:spcBef>
              <a:buFont typeface="Arial" pitchFamily="34" charset="0"/>
              <a:buChar char="•"/>
              <a:tabLst>
                <a:tab pos="0" algn="l"/>
              </a:tabLst>
            </a:pPr>
            <a:endParaRPr sz="160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r>
              <a:rPr sz="1600" spc="-10" dirty="0">
                <a:latin typeface="Times New Roman"/>
                <a:cs typeface="Times New Roman"/>
              </a:rPr>
              <a:t>Осужденные </a:t>
            </a:r>
            <a:r>
              <a:rPr sz="1600" spc="-20" dirty="0">
                <a:latin typeface="Times New Roman"/>
                <a:cs typeface="Times New Roman"/>
              </a:rPr>
              <a:t>живут </a:t>
            </a:r>
            <a:r>
              <a:rPr sz="1600" spc="-5" dirty="0">
                <a:latin typeface="Times New Roman"/>
                <a:cs typeface="Times New Roman"/>
              </a:rPr>
              <a:t>в </a:t>
            </a:r>
            <a:r>
              <a:rPr sz="1600" dirty="0">
                <a:latin typeface="Times New Roman"/>
                <a:cs typeface="Times New Roman"/>
              </a:rPr>
              <a:t>общежитиях, </a:t>
            </a:r>
            <a:r>
              <a:rPr sz="1600" spc="-10" dirty="0">
                <a:latin typeface="Times New Roman"/>
                <a:cs typeface="Times New Roman"/>
              </a:rPr>
              <a:t>привлекаются </a:t>
            </a:r>
            <a:r>
              <a:rPr sz="1600" spc="-5" dirty="0">
                <a:latin typeface="Times New Roman"/>
                <a:cs typeface="Times New Roman"/>
              </a:rPr>
              <a:t>к </a:t>
            </a:r>
            <a:r>
              <a:rPr sz="1600" spc="-25" dirty="0">
                <a:latin typeface="Times New Roman"/>
                <a:cs typeface="Times New Roman"/>
              </a:rPr>
              <a:t>труду </a:t>
            </a:r>
            <a:r>
              <a:rPr sz="1600" spc="-5" dirty="0">
                <a:latin typeface="Times New Roman"/>
                <a:cs typeface="Times New Roman"/>
              </a:rPr>
              <a:t>в организациях любой </a:t>
            </a:r>
            <a:r>
              <a:rPr sz="1600" dirty="0">
                <a:latin typeface="Times New Roman"/>
                <a:cs typeface="Times New Roman"/>
              </a:rPr>
              <a:t>организационно- </a:t>
            </a:r>
            <a:r>
              <a:rPr sz="1600" spc="5" dirty="0">
                <a:latin typeface="Times New Roman"/>
                <a:cs typeface="Times New Roman"/>
              </a:rPr>
              <a:t> </a:t>
            </a:r>
            <a:r>
              <a:rPr sz="1600" spc="-10" dirty="0">
                <a:latin typeface="Times New Roman"/>
                <a:cs typeface="Times New Roman"/>
              </a:rPr>
              <a:t>правовой </a:t>
            </a:r>
            <a:r>
              <a:rPr sz="1600" spc="-5" dirty="0">
                <a:latin typeface="Times New Roman"/>
                <a:cs typeface="Times New Roman"/>
              </a:rPr>
              <a:t>формы, в основном,</a:t>
            </a:r>
            <a:r>
              <a:rPr sz="1600" dirty="0">
                <a:latin typeface="Times New Roman"/>
                <a:cs typeface="Times New Roman"/>
              </a:rPr>
              <a:t> </a:t>
            </a:r>
            <a:r>
              <a:rPr sz="1600" spc="-5" dirty="0">
                <a:latin typeface="Times New Roman"/>
                <a:cs typeface="Times New Roman"/>
              </a:rPr>
              <a:t>на</a:t>
            </a:r>
            <a:r>
              <a:rPr sz="1600" dirty="0">
                <a:latin typeface="Times New Roman"/>
                <a:cs typeface="Times New Roman"/>
              </a:rPr>
              <a:t> </a:t>
            </a:r>
            <a:r>
              <a:rPr sz="1600" spc="-5" dirty="0">
                <a:latin typeface="Times New Roman"/>
                <a:cs typeface="Times New Roman"/>
              </a:rPr>
              <a:t>работах, не </a:t>
            </a:r>
            <a:r>
              <a:rPr sz="1600" spc="-10" dirty="0">
                <a:latin typeface="Times New Roman"/>
                <a:cs typeface="Times New Roman"/>
              </a:rPr>
              <a:t>требующих</a:t>
            </a:r>
            <a:r>
              <a:rPr sz="1600" spc="380" dirty="0">
                <a:latin typeface="Times New Roman"/>
                <a:cs typeface="Times New Roman"/>
              </a:rPr>
              <a:t> </a:t>
            </a:r>
            <a:r>
              <a:rPr sz="1600" dirty="0">
                <a:latin typeface="Times New Roman"/>
                <a:cs typeface="Times New Roman"/>
              </a:rPr>
              <a:t>специальных </a:t>
            </a:r>
            <a:r>
              <a:rPr sz="1600" spc="-5" dirty="0">
                <a:latin typeface="Times New Roman"/>
                <a:cs typeface="Times New Roman"/>
              </a:rPr>
              <a:t>квалификаций. При </a:t>
            </a:r>
            <a:r>
              <a:rPr sz="1600" spc="-20" dirty="0">
                <a:latin typeface="Times New Roman"/>
                <a:cs typeface="Times New Roman"/>
              </a:rPr>
              <a:t>этом </a:t>
            </a:r>
            <a:r>
              <a:rPr sz="1600" spc="-15" dirty="0">
                <a:latin typeface="Times New Roman"/>
                <a:cs typeface="Times New Roman"/>
              </a:rPr>
              <a:t> </a:t>
            </a:r>
            <a:r>
              <a:rPr sz="1600" spc="-5" dirty="0">
                <a:latin typeface="Times New Roman"/>
                <a:cs typeface="Times New Roman"/>
              </a:rPr>
              <a:t>они</a:t>
            </a:r>
            <a:r>
              <a:rPr sz="1600" spc="15" dirty="0">
                <a:latin typeface="Times New Roman"/>
                <a:cs typeface="Times New Roman"/>
              </a:rPr>
              <a:t> </a:t>
            </a:r>
            <a:r>
              <a:rPr sz="1600" spc="-15" dirty="0">
                <a:latin typeface="Times New Roman"/>
                <a:cs typeface="Times New Roman"/>
              </a:rPr>
              <a:t>получают</a:t>
            </a:r>
            <a:r>
              <a:rPr sz="1600" spc="45" dirty="0">
                <a:latin typeface="Times New Roman"/>
                <a:cs typeface="Times New Roman"/>
              </a:rPr>
              <a:t> </a:t>
            </a:r>
            <a:r>
              <a:rPr sz="1600" spc="-15" dirty="0">
                <a:latin typeface="Times New Roman"/>
                <a:cs typeface="Times New Roman"/>
              </a:rPr>
              <a:t>зарплату</a:t>
            </a:r>
            <a:r>
              <a:rPr sz="1600" spc="35" dirty="0">
                <a:latin typeface="Times New Roman"/>
                <a:cs typeface="Times New Roman"/>
              </a:rPr>
              <a:t> </a:t>
            </a:r>
            <a:r>
              <a:rPr sz="1600" spc="-5" dirty="0">
                <a:latin typeface="Times New Roman"/>
                <a:cs typeface="Times New Roman"/>
              </a:rPr>
              <a:t>не</a:t>
            </a:r>
            <a:r>
              <a:rPr sz="1600" spc="20" dirty="0">
                <a:latin typeface="Times New Roman"/>
                <a:cs typeface="Times New Roman"/>
              </a:rPr>
              <a:t> </a:t>
            </a:r>
            <a:r>
              <a:rPr sz="1600" spc="-15" dirty="0">
                <a:latin typeface="Times New Roman"/>
                <a:cs typeface="Times New Roman"/>
              </a:rPr>
              <a:t>ниже</a:t>
            </a:r>
            <a:r>
              <a:rPr sz="1600" spc="25" dirty="0">
                <a:latin typeface="Times New Roman"/>
                <a:cs typeface="Times New Roman"/>
              </a:rPr>
              <a:t> </a:t>
            </a:r>
            <a:r>
              <a:rPr sz="1600" spc="-5" dirty="0">
                <a:latin typeface="Times New Roman"/>
                <a:cs typeface="Times New Roman"/>
              </a:rPr>
              <a:t>МРОТ</a:t>
            </a:r>
            <a:r>
              <a:rPr sz="1600" spc="10" dirty="0">
                <a:latin typeface="Times New Roman"/>
                <a:cs typeface="Times New Roman"/>
              </a:rPr>
              <a:t> </a:t>
            </a:r>
            <a:r>
              <a:rPr sz="1600" spc="-5" dirty="0">
                <a:latin typeface="Times New Roman"/>
                <a:cs typeface="Times New Roman"/>
              </a:rPr>
              <a:t>и</a:t>
            </a:r>
            <a:r>
              <a:rPr sz="1600" spc="10" dirty="0">
                <a:latin typeface="Times New Roman"/>
                <a:cs typeface="Times New Roman"/>
              </a:rPr>
              <a:t> </a:t>
            </a:r>
            <a:r>
              <a:rPr sz="1600" spc="-5" dirty="0">
                <a:latin typeface="Times New Roman"/>
                <a:cs typeface="Times New Roman"/>
              </a:rPr>
              <a:t>не</a:t>
            </a:r>
            <a:r>
              <a:rPr sz="1600" spc="15" dirty="0">
                <a:latin typeface="Times New Roman"/>
                <a:cs typeface="Times New Roman"/>
              </a:rPr>
              <a:t> </a:t>
            </a:r>
            <a:r>
              <a:rPr sz="1600" spc="-10" dirty="0">
                <a:latin typeface="Times New Roman"/>
                <a:cs typeface="Times New Roman"/>
              </a:rPr>
              <a:t>вправе</a:t>
            </a:r>
            <a:r>
              <a:rPr sz="1600"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5" dirty="0">
                <a:latin typeface="Times New Roman"/>
                <a:cs typeface="Times New Roman"/>
              </a:rPr>
              <a:t>от</a:t>
            </a:r>
            <a:r>
              <a:rPr sz="1600" spc="-10" dirty="0">
                <a:latin typeface="Times New Roman"/>
                <a:cs typeface="Times New Roman"/>
              </a:rPr>
              <a:t> предложенной</a:t>
            </a:r>
            <a:r>
              <a:rPr sz="1600" spc="45" dirty="0">
                <a:latin typeface="Times New Roman"/>
                <a:cs typeface="Times New Roman"/>
              </a:rPr>
              <a:t> </a:t>
            </a:r>
            <a:r>
              <a:rPr sz="1600" spc="-10" dirty="0" err="1">
                <a:latin typeface="Times New Roman"/>
                <a:cs typeface="Times New Roman"/>
              </a:rPr>
              <a:t>работы</a:t>
            </a:r>
            <a:r>
              <a:rPr sz="1600" spc="-10" dirty="0">
                <a:latin typeface="Times New Roman"/>
                <a:cs typeface="Times New Roman"/>
              </a:rPr>
              <a:t>.</a:t>
            </a:r>
            <a:endParaRPr lang="ru-RU" sz="1600" spc="-1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endParaRPr sz="1600" dirty="0">
              <a:latin typeface="Times New Roman"/>
              <a:cs typeface="Times New Roman"/>
            </a:endParaRPr>
          </a:p>
          <a:p>
            <a:pPr marL="355600" marR="5080" indent="-342900" algn="just">
              <a:lnSpc>
                <a:spcPct val="100000"/>
              </a:lnSpc>
              <a:spcBef>
                <a:spcPts val="380"/>
              </a:spcBef>
              <a:buFont typeface="Arial" pitchFamily="34" charset="0"/>
              <a:buChar char="•"/>
              <a:tabLst>
                <a:tab pos="0" algn="l"/>
              </a:tabLst>
            </a:pPr>
            <a:r>
              <a:rPr sz="1600" spc="-5" dirty="0">
                <a:latin typeface="Times New Roman"/>
                <a:cs typeface="Times New Roman"/>
              </a:rPr>
              <a:t>Надзор</a:t>
            </a:r>
            <a:r>
              <a:rPr sz="1600" dirty="0">
                <a:latin typeface="Times New Roman"/>
                <a:cs typeface="Times New Roman"/>
              </a:rPr>
              <a:t> за</a:t>
            </a:r>
            <a:r>
              <a:rPr sz="1600" spc="5" dirty="0">
                <a:latin typeface="Times New Roman"/>
                <a:cs typeface="Times New Roman"/>
              </a:rPr>
              <a:t> </a:t>
            </a:r>
            <a:r>
              <a:rPr sz="1600" spc="-10" dirty="0">
                <a:latin typeface="Times New Roman"/>
                <a:cs typeface="Times New Roman"/>
              </a:rPr>
              <a:t>отбыванием</a:t>
            </a:r>
            <a:r>
              <a:rPr sz="1600" spc="-5" dirty="0">
                <a:latin typeface="Times New Roman"/>
                <a:cs typeface="Times New Roman"/>
              </a:rPr>
              <a:t> наказания</a:t>
            </a:r>
            <a:r>
              <a:rPr sz="1600" dirty="0">
                <a:latin typeface="Times New Roman"/>
                <a:cs typeface="Times New Roman"/>
              </a:rPr>
              <a:t> </a:t>
            </a:r>
            <a:r>
              <a:rPr sz="1600" spc="-5" dirty="0">
                <a:latin typeface="Times New Roman"/>
                <a:cs typeface="Times New Roman"/>
              </a:rPr>
              <a:t>осужденными</a:t>
            </a:r>
            <a:r>
              <a:rPr sz="1600" dirty="0">
                <a:latin typeface="Times New Roman"/>
                <a:cs typeface="Times New Roman"/>
              </a:rPr>
              <a:t> </a:t>
            </a:r>
            <a:r>
              <a:rPr sz="1600" spc="-5" dirty="0">
                <a:latin typeface="Times New Roman"/>
                <a:cs typeface="Times New Roman"/>
              </a:rPr>
              <a:t>к</a:t>
            </a:r>
            <a:r>
              <a:rPr sz="1600" dirty="0">
                <a:latin typeface="Times New Roman"/>
                <a:cs typeface="Times New Roman"/>
              </a:rPr>
              <a:t> </a:t>
            </a:r>
            <a:r>
              <a:rPr sz="1600" spc="-10" dirty="0">
                <a:latin typeface="Times New Roman"/>
                <a:cs typeface="Times New Roman"/>
              </a:rPr>
              <a:t>принудительным</a:t>
            </a:r>
            <a:r>
              <a:rPr sz="1600" spc="-5" dirty="0">
                <a:latin typeface="Times New Roman"/>
                <a:cs typeface="Times New Roman"/>
              </a:rPr>
              <a:t> работам</a:t>
            </a:r>
            <a:r>
              <a:rPr sz="1600" dirty="0">
                <a:latin typeface="Times New Roman"/>
                <a:cs typeface="Times New Roman"/>
              </a:rPr>
              <a:t> осуществляется </a:t>
            </a:r>
            <a:r>
              <a:rPr sz="1600" spc="5" dirty="0">
                <a:latin typeface="Times New Roman"/>
                <a:cs typeface="Times New Roman"/>
              </a:rPr>
              <a:t> </a:t>
            </a:r>
            <a:r>
              <a:rPr sz="1600" dirty="0">
                <a:latin typeface="Times New Roman"/>
                <a:cs typeface="Times New Roman"/>
              </a:rPr>
              <a:t>администрацией</a:t>
            </a:r>
            <a:r>
              <a:rPr sz="1600" spc="5" dirty="0">
                <a:latin typeface="Times New Roman"/>
                <a:cs typeface="Times New Roman"/>
              </a:rPr>
              <a:t> </a:t>
            </a:r>
            <a:r>
              <a:rPr sz="1600" spc="-10" dirty="0">
                <a:latin typeface="Times New Roman"/>
                <a:cs typeface="Times New Roman"/>
              </a:rPr>
              <a:t>исправительного</a:t>
            </a:r>
            <a:r>
              <a:rPr sz="1600" spc="-5" dirty="0">
                <a:latin typeface="Times New Roman"/>
                <a:cs typeface="Times New Roman"/>
              </a:rPr>
              <a:t> </a:t>
            </a:r>
            <a:r>
              <a:rPr sz="1600" dirty="0">
                <a:latin typeface="Times New Roman"/>
                <a:cs typeface="Times New Roman"/>
              </a:rPr>
              <a:t>центра</a:t>
            </a:r>
            <a:r>
              <a:rPr sz="1600" spc="5" dirty="0">
                <a:latin typeface="Times New Roman"/>
                <a:cs typeface="Times New Roman"/>
              </a:rPr>
              <a:t> </a:t>
            </a:r>
            <a:r>
              <a:rPr sz="1600" spc="-5" dirty="0">
                <a:latin typeface="Times New Roman"/>
                <a:cs typeface="Times New Roman"/>
              </a:rPr>
              <a:t>и</a:t>
            </a:r>
            <a:r>
              <a:rPr sz="1600" dirty="0">
                <a:latin typeface="Times New Roman"/>
                <a:cs typeface="Times New Roman"/>
              </a:rPr>
              <a:t> состоит</a:t>
            </a:r>
            <a:r>
              <a:rPr sz="1600" spc="5" dirty="0">
                <a:latin typeface="Times New Roman"/>
                <a:cs typeface="Times New Roman"/>
              </a:rPr>
              <a:t> </a:t>
            </a:r>
            <a:r>
              <a:rPr sz="1600" spc="-5" dirty="0">
                <a:latin typeface="Times New Roman"/>
                <a:cs typeface="Times New Roman"/>
              </a:rPr>
              <a:t>в</a:t>
            </a:r>
            <a:r>
              <a:rPr sz="1600" dirty="0">
                <a:latin typeface="Times New Roman"/>
                <a:cs typeface="Times New Roman"/>
              </a:rPr>
              <a:t> </a:t>
            </a:r>
            <a:r>
              <a:rPr sz="1600" spc="-15" dirty="0">
                <a:latin typeface="Times New Roman"/>
                <a:cs typeface="Times New Roman"/>
              </a:rPr>
              <a:t>наблюдении</a:t>
            </a:r>
            <a:r>
              <a:rPr sz="1600" spc="-10" dirty="0">
                <a:latin typeface="Times New Roman"/>
                <a:cs typeface="Times New Roman"/>
              </a:rPr>
              <a:t> </a:t>
            </a:r>
            <a:r>
              <a:rPr sz="1600" spc="-5" dirty="0">
                <a:latin typeface="Times New Roman"/>
                <a:cs typeface="Times New Roman"/>
              </a:rPr>
              <a:t>и</a:t>
            </a:r>
            <a:r>
              <a:rPr sz="1600" dirty="0">
                <a:latin typeface="Times New Roman"/>
                <a:cs typeface="Times New Roman"/>
              </a:rPr>
              <a:t> </a:t>
            </a:r>
            <a:r>
              <a:rPr sz="1600" spc="-15" dirty="0">
                <a:latin typeface="Times New Roman"/>
                <a:cs typeface="Times New Roman"/>
              </a:rPr>
              <a:t>контроле</a:t>
            </a:r>
            <a:r>
              <a:rPr sz="1600" spc="-10" dirty="0">
                <a:latin typeface="Times New Roman"/>
                <a:cs typeface="Times New Roman"/>
              </a:rPr>
              <a:t> </a:t>
            </a:r>
            <a:r>
              <a:rPr sz="1600" spc="-5" dirty="0">
                <a:latin typeface="Times New Roman"/>
                <a:cs typeface="Times New Roman"/>
              </a:rPr>
              <a:t>за</a:t>
            </a:r>
            <a:r>
              <a:rPr sz="1600" dirty="0">
                <a:latin typeface="Times New Roman"/>
                <a:cs typeface="Times New Roman"/>
              </a:rPr>
              <a:t> </a:t>
            </a:r>
            <a:r>
              <a:rPr sz="1600" spc="-5" dirty="0">
                <a:latin typeface="Times New Roman"/>
                <a:cs typeface="Times New Roman"/>
              </a:rPr>
              <a:t>поведением </a:t>
            </a:r>
            <a:r>
              <a:rPr sz="1600" dirty="0">
                <a:latin typeface="Times New Roman"/>
                <a:cs typeface="Times New Roman"/>
              </a:rPr>
              <a:t> </a:t>
            </a:r>
            <a:r>
              <a:rPr sz="1600" spc="-5" dirty="0">
                <a:latin typeface="Times New Roman"/>
                <a:cs typeface="Times New Roman"/>
              </a:rPr>
              <a:t>осужденных</a:t>
            </a:r>
            <a:r>
              <a:rPr sz="1600" spc="270" dirty="0">
                <a:latin typeface="Times New Roman"/>
                <a:cs typeface="Times New Roman"/>
              </a:rPr>
              <a:t> </a:t>
            </a:r>
            <a:r>
              <a:rPr sz="1600" spc="-5" dirty="0">
                <a:latin typeface="Times New Roman"/>
                <a:cs typeface="Times New Roman"/>
              </a:rPr>
              <a:t>в</a:t>
            </a:r>
            <a:r>
              <a:rPr sz="1600" spc="270" dirty="0">
                <a:latin typeface="Times New Roman"/>
                <a:cs typeface="Times New Roman"/>
              </a:rPr>
              <a:t> </a:t>
            </a:r>
            <a:r>
              <a:rPr sz="1600" spc="-5" dirty="0">
                <a:latin typeface="Times New Roman"/>
                <a:cs typeface="Times New Roman"/>
              </a:rPr>
              <a:t>исправительном</a:t>
            </a:r>
            <a:r>
              <a:rPr sz="1600" spc="290" dirty="0">
                <a:latin typeface="Times New Roman"/>
                <a:cs typeface="Times New Roman"/>
              </a:rPr>
              <a:t> </a:t>
            </a:r>
            <a:r>
              <a:rPr sz="1600" spc="-5" dirty="0">
                <a:latin typeface="Times New Roman"/>
                <a:cs typeface="Times New Roman"/>
              </a:rPr>
              <a:t>центре,</a:t>
            </a:r>
            <a:r>
              <a:rPr sz="1600" spc="275" dirty="0">
                <a:latin typeface="Times New Roman"/>
                <a:cs typeface="Times New Roman"/>
              </a:rPr>
              <a:t> </a:t>
            </a:r>
            <a:r>
              <a:rPr sz="1600" spc="-5" dirty="0">
                <a:latin typeface="Times New Roman"/>
                <a:cs typeface="Times New Roman"/>
              </a:rPr>
              <a:t>а</a:t>
            </a:r>
            <a:r>
              <a:rPr sz="1600" spc="270" dirty="0">
                <a:latin typeface="Times New Roman"/>
                <a:cs typeface="Times New Roman"/>
              </a:rPr>
              <a:t> </a:t>
            </a:r>
            <a:r>
              <a:rPr sz="1600" spc="-5" dirty="0">
                <a:latin typeface="Times New Roman"/>
                <a:cs typeface="Times New Roman"/>
              </a:rPr>
              <a:t>также</a:t>
            </a:r>
            <a:r>
              <a:rPr sz="1600" spc="275" dirty="0">
                <a:latin typeface="Times New Roman"/>
                <a:cs typeface="Times New Roman"/>
              </a:rPr>
              <a:t> </a:t>
            </a:r>
            <a:r>
              <a:rPr sz="1600" spc="-5" dirty="0">
                <a:latin typeface="Times New Roman"/>
                <a:cs typeface="Times New Roman"/>
              </a:rPr>
              <a:t>по</a:t>
            </a:r>
            <a:r>
              <a:rPr sz="1600" spc="275" dirty="0">
                <a:latin typeface="Times New Roman"/>
                <a:cs typeface="Times New Roman"/>
              </a:rPr>
              <a:t> </a:t>
            </a:r>
            <a:r>
              <a:rPr sz="1600" dirty="0">
                <a:latin typeface="Times New Roman"/>
                <a:cs typeface="Times New Roman"/>
              </a:rPr>
              <a:t>месту</a:t>
            </a:r>
            <a:r>
              <a:rPr sz="1600" spc="275" dirty="0">
                <a:latin typeface="Times New Roman"/>
                <a:cs typeface="Times New Roman"/>
              </a:rPr>
              <a:t> </a:t>
            </a:r>
            <a:r>
              <a:rPr sz="1600" spc="-5" dirty="0">
                <a:latin typeface="Times New Roman"/>
                <a:cs typeface="Times New Roman"/>
              </a:rPr>
              <a:t>работы</a:t>
            </a:r>
            <a:r>
              <a:rPr sz="1600" spc="275" dirty="0">
                <a:latin typeface="Times New Roman"/>
                <a:cs typeface="Times New Roman"/>
              </a:rPr>
              <a:t> </a:t>
            </a:r>
            <a:r>
              <a:rPr sz="1600" spc="-5" dirty="0">
                <a:latin typeface="Times New Roman"/>
                <a:cs typeface="Times New Roman"/>
              </a:rPr>
              <a:t>путем</a:t>
            </a:r>
            <a:r>
              <a:rPr sz="1600" spc="275" dirty="0">
                <a:latin typeface="Times New Roman"/>
                <a:cs typeface="Times New Roman"/>
              </a:rPr>
              <a:t> </a:t>
            </a:r>
            <a:r>
              <a:rPr sz="1600" spc="-10" dirty="0">
                <a:latin typeface="Times New Roman"/>
                <a:cs typeface="Times New Roman"/>
              </a:rPr>
              <a:t>ежедневного</a:t>
            </a:r>
            <a:r>
              <a:rPr sz="1600" spc="555" dirty="0">
                <a:latin typeface="Times New Roman"/>
                <a:cs typeface="Times New Roman"/>
              </a:rPr>
              <a:t> </a:t>
            </a:r>
            <a:r>
              <a:rPr sz="1600" spc="-5" dirty="0">
                <a:latin typeface="Times New Roman"/>
                <a:cs typeface="Times New Roman"/>
              </a:rPr>
              <a:t>проверки </a:t>
            </a:r>
            <a:r>
              <a:rPr sz="1600" spc="-390" dirty="0">
                <a:latin typeface="Times New Roman"/>
                <a:cs typeface="Times New Roman"/>
              </a:rPr>
              <a:t> </a:t>
            </a:r>
            <a:r>
              <a:rPr sz="1600" spc="-5" dirty="0">
                <a:latin typeface="Times New Roman"/>
                <a:cs typeface="Times New Roman"/>
              </a:rPr>
              <a:t>с</a:t>
            </a:r>
            <a:r>
              <a:rPr sz="1600" spc="5" dirty="0">
                <a:latin typeface="Times New Roman"/>
                <a:cs typeface="Times New Roman"/>
              </a:rPr>
              <a:t> </a:t>
            </a:r>
            <a:r>
              <a:rPr sz="1600" spc="-10" dirty="0">
                <a:latin typeface="Times New Roman"/>
                <a:cs typeface="Times New Roman"/>
              </a:rPr>
              <a:t>использованием</a:t>
            </a:r>
            <a:r>
              <a:rPr sz="1600" spc="55" dirty="0">
                <a:latin typeface="Times New Roman"/>
                <a:cs typeface="Times New Roman"/>
              </a:rPr>
              <a:t> </a:t>
            </a:r>
            <a:r>
              <a:rPr sz="1600" spc="-10" dirty="0">
                <a:latin typeface="Times New Roman"/>
                <a:cs typeface="Times New Roman"/>
              </a:rPr>
              <a:t>средств</a:t>
            </a:r>
            <a:r>
              <a:rPr sz="1600" spc="10" dirty="0">
                <a:latin typeface="Times New Roman"/>
                <a:cs typeface="Times New Roman"/>
              </a:rPr>
              <a:t> </a:t>
            </a:r>
            <a:r>
              <a:rPr sz="1600" spc="-10" dirty="0">
                <a:latin typeface="Times New Roman"/>
                <a:cs typeface="Times New Roman"/>
              </a:rPr>
              <a:t>связи</a:t>
            </a:r>
            <a:r>
              <a:rPr sz="1600" spc="20" dirty="0">
                <a:latin typeface="Times New Roman"/>
                <a:cs typeface="Times New Roman"/>
              </a:rPr>
              <a:t> </a:t>
            </a:r>
            <a:r>
              <a:rPr sz="1600" spc="-5" dirty="0">
                <a:latin typeface="Times New Roman"/>
                <a:cs typeface="Times New Roman"/>
              </a:rPr>
              <a:t>и</a:t>
            </a:r>
            <a:r>
              <a:rPr sz="1600" spc="5" dirty="0">
                <a:latin typeface="Times New Roman"/>
                <a:cs typeface="Times New Roman"/>
              </a:rPr>
              <a:t> </a:t>
            </a:r>
            <a:r>
              <a:rPr sz="1600" spc="-5" dirty="0">
                <a:latin typeface="Times New Roman"/>
                <a:cs typeface="Times New Roman"/>
              </a:rPr>
              <a:t>ежемесячного</a:t>
            </a:r>
            <a:r>
              <a:rPr sz="1600" spc="40" dirty="0">
                <a:latin typeface="Times New Roman"/>
                <a:cs typeface="Times New Roman"/>
              </a:rPr>
              <a:t> </a:t>
            </a:r>
            <a:r>
              <a:rPr sz="1600" dirty="0">
                <a:latin typeface="Times New Roman"/>
                <a:cs typeface="Times New Roman"/>
              </a:rPr>
              <a:t>посещения.</a:t>
            </a:r>
          </a:p>
        </p:txBody>
      </p:sp>
      <p:sp>
        <p:nvSpPr>
          <p:cNvPr id="6" name="object 6"/>
          <p:cNvSpPr txBox="1">
            <a:spLocks noGrp="1"/>
          </p:cNvSpPr>
          <p:nvPr>
            <p:ph type="title"/>
          </p:nvPr>
        </p:nvSpPr>
        <p:spPr>
          <a:xfrm>
            <a:off x="1043608" y="692696"/>
            <a:ext cx="6993890" cy="966290"/>
          </a:xfrm>
          <a:prstGeom prst="rect">
            <a:avLst/>
          </a:prstGeom>
        </p:spPr>
        <p:txBody>
          <a:bodyPr vert="horz" wrap="square" lIns="0" tIns="12065" rIns="0" bIns="0" rtlCol="0">
            <a:spAutoFit/>
          </a:bodyPr>
          <a:lstStyle/>
          <a:p>
            <a:pPr marL="497205" marR="5080" indent="-485140" algn="ctr">
              <a:lnSpc>
                <a:spcPct val="100000"/>
              </a:lnSpc>
              <a:spcBef>
                <a:spcPts val="95"/>
              </a:spcBef>
            </a:pPr>
            <a:r>
              <a:rPr sz="3100" spc="-10" dirty="0">
                <a:latin typeface="Times New Roman" pitchFamily="18" charset="0"/>
                <a:cs typeface="Times New Roman" pitchFamily="18" charset="0"/>
              </a:rPr>
              <a:t>Особенности</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отбывания </a:t>
            </a:r>
            <a:r>
              <a:rPr sz="3100" spc="-10" dirty="0">
                <a:latin typeface="Times New Roman" pitchFamily="18" charset="0"/>
                <a:cs typeface="Times New Roman" pitchFamily="18" charset="0"/>
              </a:rPr>
              <a:t>наказания </a:t>
            </a:r>
            <a:r>
              <a:rPr sz="3100" spc="-844" dirty="0">
                <a:latin typeface="Times New Roman" pitchFamily="18" charset="0"/>
                <a:cs typeface="Times New Roman" pitchFamily="18" charset="0"/>
              </a:rPr>
              <a:t> </a:t>
            </a:r>
            <a:r>
              <a:rPr sz="3100" spc="-5" dirty="0">
                <a:latin typeface="Times New Roman" pitchFamily="18" charset="0"/>
                <a:cs typeface="Times New Roman" pitchFamily="18" charset="0"/>
              </a:rPr>
              <a:t>в</a:t>
            </a:r>
            <a:r>
              <a:rPr sz="3100" spc="-10" dirty="0">
                <a:latin typeface="Times New Roman" pitchFamily="18" charset="0"/>
                <a:cs typeface="Times New Roman" pitchFamily="18" charset="0"/>
              </a:rPr>
              <a:t> </a:t>
            </a:r>
            <a:r>
              <a:rPr sz="3100" spc="-5" dirty="0">
                <a:latin typeface="Times New Roman" pitchFamily="18" charset="0"/>
                <a:cs typeface="Times New Roman" pitchFamily="18" charset="0"/>
              </a:rPr>
              <a:t>виде </a:t>
            </a:r>
            <a:r>
              <a:rPr sz="3100" spc="-10" dirty="0">
                <a:latin typeface="Times New Roman" pitchFamily="18" charset="0"/>
                <a:cs typeface="Times New Roman" pitchFamily="18" charset="0"/>
              </a:rPr>
              <a:t>принудительных</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работ</a:t>
            </a:r>
            <a:endParaRPr sz="31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107505" y="980728"/>
          <a:ext cx="8928990" cy="5536617"/>
        </p:xfrm>
        <a:graphic>
          <a:graphicData uri="http://schemas.openxmlformats.org/drawingml/2006/table">
            <a:tbl>
              <a:tblPr firstRow="1" bandRow="1">
                <a:tableStyleId>{2D5ABB26-0587-4C30-8999-92F81FD0307C}</a:tableStyleId>
              </a:tblPr>
              <a:tblGrid>
                <a:gridCol w="2976330">
                  <a:extLst>
                    <a:ext uri="{9D8B030D-6E8A-4147-A177-3AD203B41FA5}">
                      <a16:colId xmlns:a16="http://schemas.microsoft.com/office/drawing/2014/main" val="20000"/>
                    </a:ext>
                  </a:extLst>
                </a:gridCol>
                <a:gridCol w="2976330">
                  <a:extLst>
                    <a:ext uri="{9D8B030D-6E8A-4147-A177-3AD203B41FA5}">
                      <a16:colId xmlns:a16="http://schemas.microsoft.com/office/drawing/2014/main" val="20001"/>
                    </a:ext>
                  </a:extLst>
                </a:gridCol>
                <a:gridCol w="2976330">
                  <a:extLst>
                    <a:ext uri="{9D8B030D-6E8A-4147-A177-3AD203B41FA5}">
                      <a16:colId xmlns:a16="http://schemas.microsoft.com/office/drawing/2014/main" val="20002"/>
                    </a:ext>
                  </a:extLst>
                </a:gridCol>
              </a:tblGrid>
              <a:tr h="255469">
                <a:tc gridSpan="3">
                  <a:txBody>
                    <a:bodyPr/>
                    <a:lstStyle/>
                    <a:p>
                      <a:pPr algn="ctr">
                        <a:lnSpc>
                          <a:spcPct val="100000"/>
                        </a:lnSpc>
                        <a:spcBef>
                          <a:spcPts val="325"/>
                        </a:spcBef>
                      </a:pPr>
                      <a:r>
                        <a:rPr sz="1600" b="1" spc="-5" dirty="0">
                          <a:solidFill>
                            <a:srgbClr val="FFFFFF"/>
                          </a:solidFill>
                          <a:latin typeface="Times New Roman" pitchFamily="18" charset="0"/>
                          <a:cs typeface="Times New Roman" pitchFamily="18" charset="0"/>
                        </a:rPr>
                        <a:t>Порядок</a:t>
                      </a:r>
                      <a:r>
                        <a:rPr sz="1600" b="1" spc="20"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действий</a:t>
                      </a:r>
                      <a:r>
                        <a:rPr sz="1600" b="1" spc="1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субъектов</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взаимодействия</a:t>
                      </a:r>
                      <a:r>
                        <a:rPr sz="1600" b="1" spc="20" dirty="0">
                          <a:solidFill>
                            <a:srgbClr val="FFFFFF"/>
                          </a:solidFill>
                          <a:latin typeface="Times New Roman" pitchFamily="18" charset="0"/>
                          <a:cs typeface="Times New Roman" pitchFamily="18" charset="0"/>
                        </a:rPr>
                        <a:t> </a:t>
                      </a:r>
                      <a:r>
                        <a:rPr sz="1600" b="1" spc="-5" dirty="0">
                          <a:solidFill>
                            <a:srgbClr val="FFFFFF"/>
                          </a:solidFill>
                          <a:latin typeface="Times New Roman" pitchFamily="18" charset="0"/>
                          <a:cs typeface="Times New Roman" pitchFamily="18" charset="0"/>
                        </a:rPr>
                        <a:t>для</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создания</a:t>
                      </a:r>
                      <a:r>
                        <a:rPr sz="1600" b="1" spc="-5" dirty="0">
                          <a:solidFill>
                            <a:srgbClr val="FFFFFF"/>
                          </a:solidFill>
                          <a:latin typeface="Times New Roman" pitchFamily="18" charset="0"/>
                          <a:cs typeface="Times New Roman" pitchFamily="18" charset="0"/>
                        </a:rPr>
                        <a:t> </a:t>
                      </a:r>
                      <a:r>
                        <a:rPr sz="1600" b="1" dirty="0">
                          <a:solidFill>
                            <a:srgbClr val="FFFFFF"/>
                          </a:solidFill>
                          <a:latin typeface="Times New Roman" pitchFamily="18" charset="0"/>
                          <a:cs typeface="Times New Roman" pitchFamily="18" charset="0"/>
                        </a:rPr>
                        <a:t>ИЦ</a:t>
                      </a:r>
                      <a:endParaRPr sz="1600" dirty="0">
                        <a:latin typeface="Times New Roman" pitchFamily="18" charset="0"/>
                        <a:cs typeface="Times New Roman" pitchFamily="18" charset="0"/>
                      </a:endParaRPr>
                    </a:p>
                  </a:txBody>
                  <a:tcPr marL="0" marR="0" marT="55033"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61121">
                <a:tc>
                  <a:txBody>
                    <a:bodyPr/>
                    <a:lstStyle/>
                    <a:p>
                      <a:pPr algn="ctr">
                        <a:lnSpc>
                          <a:spcPct val="100000"/>
                        </a:lnSpc>
                        <a:spcBef>
                          <a:spcPts val="325"/>
                        </a:spcBef>
                      </a:pPr>
                      <a:r>
                        <a:rPr sz="1600" spc="-15" dirty="0">
                          <a:latin typeface="Times New Roman" pitchFamily="18" charset="0"/>
                          <a:cs typeface="Times New Roman" pitchFamily="18" charset="0"/>
                        </a:rPr>
                        <a:t>Организация</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368300">
                        <a:lnSpc>
                          <a:spcPct val="100000"/>
                        </a:lnSpc>
                        <a:spcBef>
                          <a:spcPts val="325"/>
                        </a:spcBef>
                      </a:pPr>
                      <a:r>
                        <a:rPr sz="1600" spc="-10" dirty="0">
                          <a:latin typeface="Times New Roman" pitchFamily="18" charset="0"/>
                          <a:cs typeface="Times New Roman" pitchFamily="18" charset="0"/>
                        </a:rPr>
                        <a:t>Территориальный</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635" algn="ctr">
                        <a:lnSpc>
                          <a:spcPct val="100000"/>
                        </a:lnSpc>
                        <a:spcBef>
                          <a:spcPts val="325"/>
                        </a:spcBef>
                      </a:pPr>
                      <a:r>
                        <a:rPr sz="1600" spc="-35" dirty="0">
                          <a:latin typeface="Times New Roman" pitchFamily="18" charset="0"/>
                          <a:cs typeface="Times New Roman" pitchFamily="18" charset="0"/>
                        </a:rPr>
                        <a:t>ФСИН</a:t>
                      </a:r>
                      <a:r>
                        <a:rPr sz="1600" spc="-2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1289844">
                <a:tc>
                  <a:txBody>
                    <a:bodyPr/>
                    <a:lstStyle/>
                    <a:p>
                      <a:pPr marL="91440">
                        <a:lnSpc>
                          <a:spcPct val="100000"/>
                        </a:lnSpc>
                        <a:spcBef>
                          <a:spcPts val="325"/>
                        </a:spcBef>
                      </a:pPr>
                      <a:r>
                        <a:rPr sz="1600" spc="-20" dirty="0">
                          <a:latin typeface="Times New Roman" pitchFamily="18" charset="0"/>
                          <a:cs typeface="Times New Roman" pitchFamily="18" charset="0"/>
                        </a:rPr>
                        <a:t>Заключает</a:t>
                      </a:r>
                      <a:r>
                        <a:rPr sz="1600" spc="-10" dirty="0">
                          <a:latin typeface="Times New Roman" pitchFamily="18" charset="0"/>
                          <a:cs typeface="Times New Roman" pitchFamily="18" charset="0"/>
                        </a:rPr>
                        <a:t> письменное соглашение</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о</a:t>
                      </a:r>
                      <a:endParaRPr sz="1600">
                        <a:latin typeface="Times New Roman" pitchFamily="18" charset="0"/>
                        <a:cs typeface="Times New Roman" pitchFamily="18" charset="0"/>
                      </a:endParaRPr>
                    </a:p>
                    <a:p>
                      <a:pPr marL="91440">
                        <a:lnSpc>
                          <a:spcPct val="100000"/>
                        </a:lnSpc>
                        <a:spcBef>
                          <a:spcPts val="5"/>
                        </a:spcBef>
                      </a:pPr>
                      <a:r>
                        <a:rPr sz="1600" spc="-10" dirty="0">
                          <a:latin typeface="Times New Roman" pitchFamily="18" charset="0"/>
                          <a:cs typeface="Times New Roman" pitchFamily="18" charset="0"/>
                        </a:rPr>
                        <a:t>намерении</a:t>
                      </a:r>
                      <a:r>
                        <a:rPr sz="1600" spc="-15"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заключить</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с</a:t>
                      </a:r>
                      <a:endParaRPr sz="1600">
                        <a:latin typeface="Times New Roman" pitchFamily="18" charset="0"/>
                        <a:cs typeface="Times New Roman" pitchFamily="18" charset="0"/>
                      </a:endParaRPr>
                    </a:p>
                    <a:p>
                      <a:pPr marL="91440">
                        <a:lnSpc>
                          <a:spcPct val="100000"/>
                        </a:lnSpc>
                      </a:pPr>
                      <a:r>
                        <a:rPr sz="1600" spc="-15" dirty="0">
                          <a:latin typeface="Times New Roman" pitchFamily="18" charset="0"/>
                          <a:cs typeface="Times New Roman" pitchFamily="18" charset="0"/>
                        </a:rPr>
                        <a:t>учреждением</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УИС</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расчет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личного</a:t>
                      </a:r>
                      <a:endParaRPr sz="1600" dirty="0">
                        <a:latin typeface="Times New Roman" pitchFamily="18" charset="0"/>
                        <a:cs typeface="Times New Roman" pitchFamily="18" charset="0"/>
                      </a:endParaRPr>
                    </a:p>
                    <a:p>
                      <a:pPr marL="92075">
                        <a:lnSpc>
                          <a:spcPct val="100000"/>
                        </a:lnSpc>
                        <a:spcBef>
                          <a:spcPts val="5"/>
                        </a:spcBef>
                      </a:pP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10" dirty="0">
                          <a:latin typeface="Times New Roman" pitchFamily="18" charset="0"/>
                          <a:cs typeface="Times New Roman" pitchFamily="18" charset="0"/>
                        </a:rPr>
                        <a:t>Принимает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решение</a:t>
                      </a:r>
                      <a:r>
                        <a:rPr sz="1600" spc="-2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endParaRPr sz="1600" dirty="0">
                        <a:latin typeface="Times New Roman" pitchFamily="18" charset="0"/>
                        <a:cs typeface="Times New Roman" pitchFamily="18" charset="0"/>
                      </a:endParaRPr>
                    </a:p>
                    <a:p>
                      <a:pPr marL="92075">
                        <a:lnSpc>
                          <a:spcPct val="100000"/>
                        </a:lnSpc>
                        <a:spcBef>
                          <a:spcPts val="5"/>
                        </a:spcBef>
                      </a:pPr>
                      <a:r>
                        <a:rPr sz="1600" spc="-15" dirty="0">
                          <a:latin typeface="Times New Roman" pitchFamily="18" charset="0"/>
                          <a:cs typeface="Times New Roman" pitchFamily="18" charset="0"/>
                        </a:rPr>
                        <a:t>участка</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на</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основании</a:t>
                      </a:r>
                      <a:r>
                        <a:rPr sz="1600" spc="-5" dirty="0">
                          <a:latin typeface="Times New Roman" pitchFamily="18" charset="0"/>
                          <a:cs typeface="Times New Roman" pitchFamily="18" charset="0"/>
                        </a:rPr>
                        <a:t> обращения</a:t>
                      </a:r>
                      <a:endParaRPr sz="1600" dirty="0">
                        <a:latin typeface="Times New Roman" pitchFamily="18" charset="0"/>
                        <a:cs typeface="Times New Roman" pitchFamily="18" charset="0"/>
                      </a:endParaRPr>
                    </a:p>
                    <a:p>
                      <a:pPr marL="92075">
                        <a:lnSpc>
                          <a:spcPct val="100000"/>
                        </a:lnSpc>
                      </a:pPr>
                      <a:r>
                        <a:rPr sz="1600" spc="-10" dirty="0">
                          <a:latin typeface="Times New Roman" pitchFamily="18" charset="0"/>
                          <a:cs typeface="Times New Roman" pitchFamily="18" charset="0"/>
                        </a:rPr>
                        <a:t>территориального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органа</a:t>
                      </a:r>
                      <a:r>
                        <a:rPr sz="1600" spc="-20"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876202">
                <a:tc>
                  <a:txBody>
                    <a:bodyPr/>
                    <a:lstStyle/>
                    <a:p>
                      <a:pPr marL="91440" marR="104139">
                        <a:lnSpc>
                          <a:spcPct val="100000"/>
                        </a:lnSpc>
                        <a:spcBef>
                          <a:spcPts val="330"/>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примерный</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расчет </a:t>
                      </a:r>
                      <a:r>
                        <a:rPr sz="1600" spc="-5" dirty="0">
                          <a:latin typeface="Times New Roman" pitchFamily="18" charset="0"/>
                          <a:cs typeface="Times New Roman" pitchFamily="18" charset="0"/>
                        </a:rPr>
                        <a:t>численности </a:t>
                      </a:r>
                      <a:r>
                        <a:rPr sz="1600" spc="-305"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осужденных</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a:lnSpc>
                          <a:spcPct val="100000"/>
                        </a:lnSpc>
                        <a:spcBef>
                          <a:spcPts val="330"/>
                        </a:spcBef>
                      </a:pPr>
                      <a:r>
                        <a:rPr sz="1600" spc="-25" dirty="0">
                          <a:latin typeface="Times New Roman" pitchFamily="18" charset="0"/>
                          <a:cs typeface="Times New Roman" pitchFamily="18" charset="0"/>
                        </a:rPr>
                        <a:t>Формирует</a:t>
                      </a:r>
                      <a:r>
                        <a:rPr sz="1600" spc="-45" dirty="0">
                          <a:latin typeface="Times New Roman" pitchFamily="18" charset="0"/>
                          <a:cs typeface="Times New Roman" pitchFamily="18" charset="0"/>
                        </a:rPr>
                        <a:t> </a:t>
                      </a:r>
                      <a:r>
                        <a:rPr sz="1600" spc="-25" dirty="0">
                          <a:latin typeface="Times New Roman" pitchFamily="18" charset="0"/>
                          <a:cs typeface="Times New Roman" pitchFamily="18" charset="0"/>
                        </a:rPr>
                        <a:t>пакет </a:t>
                      </a:r>
                      <a:r>
                        <a:rPr sz="1600" spc="-15" dirty="0">
                          <a:latin typeface="Times New Roman" pitchFamily="18" charset="0"/>
                          <a:cs typeface="Times New Roman" pitchFamily="18" charset="0"/>
                        </a:rPr>
                        <a:t>документов</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marR="260985">
                        <a:lnSpc>
                          <a:spcPct val="100000"/>
                        </a:lnSpc>
                        <a:spcBef>
                          <a:spcPts val="330"/>
                        </a:spcBef>
                      </a:pPr>
                      <a:r>
                        <a:rPr sz="1600" spc="-20" dirty="0">
                          <a:latin typeface="Times New Roman" pitchFamily="18" charset="0"/>
                          <a:cs typeface="Times New Roman" pitchFamily="18" charset="0"/>
                        </a:rPr>
                        <a:t>Издает</a:t>
                      </a:r>
                      <a:r>
                        <a:rPr sz="1600" spc="-10" dirty="0">
                          <a:latin typeface="Times New Roman" pitchFamily="18" charset="0"/>
                          <a:cs typeface="Times New Roman" pitchFamily="18" charset="0"/>
                        </a:rPr>
                        <a:t> </a:t>
                      </a:r>
                      <a:r>
                        <a:rPr sz="1600" spc="-25" dirty="0">
                          <a:latin typeface="Times New Roman" pitchFamily="18" charset="0"/>
                          <a:cs typeface="Times New Roman" pitchFamily="18" charset="0"/>
                        </a:rPr>
                        <a:t>приказ</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участка</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ИЦ </a:t>
                      </a:r>
                      <a:r>
                        <a:rPr sz="1600" spc="-305" dirty="0">
                          <a:latin typeface="Times New Roman" pitchFamily="18" charset="0"/>
                          <a:cs typeface="Times New Roman" pitchFamily="18" charset="0"/>
                        </a:rPr>
                        <a:t> </a:t>
                      </a:r>
                      <a:r>
                        <a:rPr sz="1600" dirty="0">
                          <a:latin typeface="Times New Roman" pitchFamily="18" charset="0"/>
                          <a:cs typeface="Times New Roman" pitchFamily="18" charset="0"/>
                        </a:rPr>
                        <a:t>в </a:t>
                      </a:r>
                      <a:r>
                        <a:rPr sz="1600" spc="-5" dirty="0">
                          <a:latin typeface="Times New Roman" pitchFamily="18" charset="0"/>
                          <a:cs typeface="Times New Roman" pitchFamily="18" charset="0"/>
                        </a:rPr>
                        <a:t>случае</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принятия</a:t>
                      </a:r>
                      <a:r>
                        <a:rPr sz="1600" spc="20" dirty="0">
                          <a:latin typeface="Times New Roman" pitchFamily="18" charset="0"/>
                          <a:cs typeface="Times New Roman" pitchFamily="18" charset="0"/>
                        </a:rPr>
                        <a:t> </a:t>
                      </a:r>
                      <a:r>
                        <a:rPr sz="1600" spc="-15" dirty="0">
                          <a:latin typeface="Times New Roman" pitchFamily="18" charset="0"/>
                          <a:cs typeface="Times New Roman" pitchFamily="18" charset="0"/>
                        </a:rPr>
                        <a:t>положительного </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решения</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1290564">
                <a:tc>
                  <a:txBody>
                    <a:bodyPr/>
                    <a:lstStyle/>
                    <a:p>
                      <a:pPr marL="91440" algn="just">
                        <a:lnSpc>
                          <a:spcPct val="100000"/>
                        </a:lnSpc>
                        <a:spcBef>
                          <a:spcPts val="330"/>
                        </a:spcBef>
                      </a:pPr>
                      <a:r>
                        <a:rPr sz="1600" spc="-20" dirty="0">
                          <a:latin typeface="Times New Roman" pitchFamily="18" charset="0"/>
                          <a:cs typeface="Times New Roman" pitchFamily="18" charset="0"/>
                        </a:rPr>
                        <a:t>Создает</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схему</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размещения</a:t>
                      </a:r>
                      <a:r>
                        <a:rPr sz="1600" spc="-4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p>
                      <a:pPr marL="91440" marR="179705" algn="just">
                        <a:lnSpc>
                          <a:spcPct val="100000"/>
                        </a:lnSpc>
                      </a:pPr>
                      <a:r>
                        <a:rPr sz="1600" b="1" spc="-10" dirty="0">
                          <a:latin typeface="Times New Roman" pitchFamily="18" charset="0"/>
                          <a:cs typeface="Times New Roman" pitchFamily="18" charset="0"/>
                        </a:rPr>
                        <a:t>(</a:t>
                      </a:r>
                      <a:r>
                        <a:rPr sz="1600" spc="-10" dirty="0">
                          <a:latin typeface="Times New Roman" pitchFamily="18" charset="0"/>
                          <a:cs typeface="Times New Roman" pitchFamily="18" charset="0"/>
                        </a:rPr>
                        <a:t>перечень предоставляемых </a:t>
                      </a:r>
                      <a:r>
                        <a:rPr sz="1600" spc="-15" dirty="0">
                          <a:latin typeface="Times New Roman" pitchFamily="18" charset="0"/>
                          <a:cs typeface="Times New Roman" pitchFamily="18" charset="0"/>
                        </a:rPr>
                        <a:t>объектов</a:t>
                      </a:r>
                      <a:r>
                        <a:rPr sz="1600" b="1" spc="-15" dirty="0">
                          <a:latin typeface="Times New Roman" pitchFamily="18" charset="0"/>
                          <a:cs typeface="Times New Roman" pitchFamily="18" charset="0"/>
                        </a:rPr>
                        <a:t>) </a:t>
                      </a:r>
                      <a:r>
                        <a:rPr sz="1600" b="1" spc="-320" dirty="0">
                          <a:latin typeface="Times New Roman" pitchFamily="18" charset="0"/>
                          <a:cs typeface="Times New Roman" pitchFamily="18" charset="0"/>
                        </a:rPr>
                        <a:t> </a:t>
                      </a:r>
                      <a:r>
                        <a:rPr sz="1600" spc="-15" dirty="0">
                          <a:latin typeface="Times New Roman" pitchFamily="18" charset="0"/>
                          <a:cs typeface="Times New Roman" pitchFamily="18" charset="0"/>
                        </a:rPr>
                        <a:t>по </a:t>
                      </a:r>
                      <a:r>
                        <a:rPr sz="1600" spc="-5" dirty="0">
                          <a:latin typeface="Times New Roman" pitchFamily="18" charset="0"/>
                          <a:cs typeface="Times New Roman" pitchFamily="18" charset="0"/>
                        </a:rPr>
                        <a:t>согласованию </a:t>
                      </a:r>
                      <a:r>
                        <a:rPr sz="1600" dirty="0">
                          <a:latin typeface="Times New Roman" pitchFamily="18" charset="0"/>
                          <a:cs typeface="Times New Roman" pitchFamily="18" charset="0"/>
                        </a:rPr>
                        <a:t>с </a:t>
                      </a:r>
                      <a:r>
                        <a:rPr sz="1600" spc="-5" dirty="0">
                          <a:latin typeface="Times New Roman" pitchFamily="18" charset="0"/>
                          <a:cs typeface="Times New Roman" pitchFamily="18" charset="0"/>
                        </a:rPr>
                        <a:t>территориальными </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органами</a:t>
                      </a:r>
                      <a:r>
                        <a:rPr sz="1600" spc="-2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Направляет</a:t>
                      </a:r>
                      <a:r>
                        <a:rPr sz="1600" spc="-35" dirty="0">
                          <a:latin typeface="Times New Roman" pitchFamily="18" charset="0"/>
                          <a:cs typeface="Times New Roman" pitchFamily="18" charset="0"/>
                        </a:rPr>
                        <a:t> </a:t>
                      </a:r>
                      <a:r>
                        <a:rPr sz="1600" spc="-5" dirty="0">
                          <a:latin typeface="Times New Roman" pitchFamily="18" charset="0"/>
                          <a:cs typeface="Times New Roman" pitchFamily="18" charset="0"/>
                        </a:rPr>
                        <a:t>обращение</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во</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endParaRPr sz="160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Производит</a:t>
                      </a:r>
                      <a:r>
                        <a:rPr sz="1600" spc="-15" dirty="0">
                          <a:latin typeface="Times New Roman" pitchFamily="18" charset="0"/>
                          <a:cs typeface="Times New Roman" pitchFamily="18" charset="0"/>
                        </a:rPr>
                        <a:t> расчет</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endParaRPr sz="1600" dirty="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личного </a:t>
                      </a: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1083383">
                <a:tc gridSpan="2">
                  <a:txBody>
                    <a:bodyPr/>
                    <a:lstStyle/>
                    <a:p>
                      <a:pPr marL="286385" marR="281305" algn="ctr">
                        <a:lnSpc>
                          <a:spcPct val="100000"/>
                        </a:lnSpc>
                        <a:spcBef>
                          <a:spcPts val="330"/>
                        </a:spcBef>
                      </a:pPr>
                      <a:r>
                        <a:rPr sz="1600" spc="-15" dirty="0">
                          <a:latin typeface="Times New Roman" pitchFamily="18" charset="0"/>
                          <a:cs typeface="Times New Roman" pitchFamily="18" charset="0"/>
                        </a:rPr>
                        <a:t>Между</a:t>
                      </a:r>
                      <a:r>
                        <a:rPr sz="1600" spc="25" dirty="0">
                          <a:latin typeface="Times New Roman" pitchFamily="18" charset="0"/>
                          <a:cs typeface="Times New Roman" pitchFamily="18" charset="0"/>
                        </a:rPr>
                        <a:t> </a:t>
                      </a:r>
                      <a:r>
                        <a:rPr sz="1600" spc="-15" dirty="0">
                          <a:latin typeface="Times New Roman" pitchFamily="18" charset="0"/>
                          <a:cs typeface="Times New Roman" pitchFamily="18" charset="0"/>
                        </a:rPr>
                        <a:t>организацией</a:t>
                      </a:r>
                      <a:r>
                        <a:rPr sz="1600" spc="-5" dirty="0">
                          <a:latin typeface="Times New Roman" pitchFamily="18" charset="0"/>
                          <a:cs typeface="Times New Roman" pitchFamily="18" charset="0"/>
                        </a:rPr>
                        <a:t> и</a:t>
                      </a:r>
                      <a:r>
                        <a:rPr sz="1600" spc="5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40"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заключается</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dirty="0">
                          <a:latin typeface="Times New Roman" pitchFamily="18" charset="0"/>
                          <a:cs typeface="Times New Roman" pitchFamily="18" charset="0"/>
                        </a:rPr>
                        <a:t> </a:t>
                      </a:r>
                      <a:r>
                        <a:rPr sz="1600" spc="-30" dirty="0">
                          <a:latin typeface="Times New Roman" pitchFamily="18" charset="0"/>
                          <a:cs typeface="Times New Roman" pitchFamily="18" charset="0"/>
                        </a:rPr>
                        <a:t>безвозмездного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пользования </a:t>
                      </a:r>
                      <a:r>
                        <a:rPr sz="1600" spc="-305" dirty="0">
                          <a:latin typeface="Times New Roman" pitchFamily="18" charset="0"/>
                          <a:cs typeface="Times New Roman" pitchFamily="18" charset="0"/>
                        </a:rPr>
                        <a:t> </a:t>
                      </a:r>
                      <a:r>
                        <a:rPr sz="1600" spc="-20" dirty="0">
                          <a:latin typeface="Times New Roman" pitchFamily="18" charset="0"/>
                          <a:cs typeface="Times New Roman" pitchFamily="18" charset="0"/>
                        </a:rPr>
                        <a:t>недвижимым</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имуществом</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на</a:t>
                      </a:r>
                      <a:r>
                        <a:rPr sz="1600" spc="5" dirty="0">
                          <a:latin typeface="Times New Roman" pitchFamily="18" charset="0"/>
                          <a:cs typeface="Times New Roman" pitchFamily="18" charset="0"/>
                        </a:rPr>
                        <a:t> </a:t>
                      </a:r>
                      <a:r>
                        <a:rPr sz="1600" spc="-5" dirty="0">
                          <a:latin typeface="Times New Roman" pitchFamily="18" charset="0"/>
                          <a:cs typeface="Times New Roman" pitchFamily="18" charset="0"/>
                        </a:rPr>
                        <a:t>условиях</a:t>
                      </a:r>
                      <a:r>
                        <a:rPr sz="1600" spc="40" dirty="0">
                          <a:latin typeface="Times New Roman" pitchFamily="18" charset="0"/>
                          <a:cs typeface="Times New Roman" pitchFamily="18" charset="0"/>
                        </a:rPr>
                        <a:t> </a:t>
                      </a:r>
                      <a:r>
                        <a:rPr sz="1600" spc="-5" dirty="0">
                          <a:latin typeface="Times New Roman" pitchFamily="18" charset="0"/>
                          <a:cs typeface="Times New Roman" pitchFamily="18" charset="0"/>
                        </a:rPr>
                        <a:t>сторон,</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а</a:t>
                      </a:r>
                      <a:r>
                        <a:rPr sz="1600" spc="15" dirty="0">
                          <a:latin typeface="Times New Roman" pitchFamily="18" charset="0"/>
                          <a:cs typeface="Times New Roman" pitchFamily="18" charset="0"/>
                        </a:rPr>
                        <a:t> </a:t>
                      </a:r>
                      <a:r>
                        <a:rPr sz="1600" spc="-30" dirty="0">
                          <a:latin typeface="Times New Roman" pitchFamily="18" charset="0"/>
                          <a:cs typeface="Times New Roman" pitchFamily="18" charset="0"/>
                        </a:rPr>
                        <a:t>также</a:t>
                      </a:r>
                      <a:r>
                        <a:rPr sz="1600" spc="-15" dirty="0">
                          <a:latin typeface="Times New Roman" pitchFamily="18" charset="0"/>
                          <a:cs typeface="Times New Roman" pitchFamily="18" charset="0"/>
                        </a:rPr>
                        <a:t> договор</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по</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форме, </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утвержденной</a:t>
                      </a:r>
                      <a:r>
                        <a:rPr sz="1600" spc="-5" dirty="0">
                          <a:latin typeface="Times New Roman" pitchFamily="18" charset="0"/>
                          <a:cs typeface="Times New Roman" pitchFamily="18" charset="0"/>
                        </a:rPr>
                        <a:t> </a:t>
                      </a:r>
                      <a:r>
                        <a:rPr sz="1600" spc="-25" dirty="0">
                          <a:latin typeface="Times New Roman" pitchFamily="18" charset="0"/>
                          <a:cs typeface="Times New Roman" pitchFamily="18" charset="0"/>
                        </a:rPr>
                        <a:t>приказом</a:t>
                      </a:r>
                      <a:r>
                        <a:rPr sz="1600" spc="-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от</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17.12.2019</a:t>
                      </a:r>
                      <a:r>
                        <a:rPr sz="1600" spc="-30" dirty="0">
                          <a:latin typeface="Times New Roman" pitchFamily="18" charset="0"/>
                          <a:cs typeface="Times New Roman" pitchFamily="18" charset="0"/>
                        </a:rPr>
                        <a:t> </a:t>
                      </a:r>
                      <a:r>
                        <a:rPr sz="1600" spc="85" dirty="0">
                          <a:latin typeface="Times New Roman" pitchFamily="18" charset="0"/>
                          <a:cs typeface="Times New Roman" pitchFamily="18" charset="0"/>
                        </a:rPr>
                        <a:t>№</a:t>
                      </a:r>
                      <a:r>
                        <a:rPr sz="1600" spc="15" dirty="0">
                          <a:latin typeface="Times New Roman" pitchFamily="18" charset="0"/>
                          <a:cs typeface="Times New Roman" pitchFamily="18" charset="0"/>
                        </a:rPr>
                        <a:t> </a:t>
                      </a:r>
                      <a:r>
                        <a:rPr sz="1600" spc="-25" dirty="0">
                          <a:latin typeface="Times New Roman" pitchFamily="18" charset="0"/>
                          <a:cs typeface="Times New Roman" pitchFamily="18" charset="0"/>
                        </a:rPr>
                        <a:t>1138</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a:txBody>
                    <a:bodyPr/>
                    <a:lstStyle/>
                    <a:p>
                      <a:pPr>
                        <a:lnSpc>
                          <a:spcPct val="100000"/>
                        </a:lnSpc>
                        <a:spcBef>
                          <a:spcPts val="45"/>
                        </a:spcBef>
                      </a:pPr>
                      <a:endParaRPr sz="2000" dirty="0">
                        <a:latin typeface="Times New Roman" pitchFamily="18" charset="0"/>
                        <a:cs typeface="Times New Roman" pitchFamily="18" charset="0"/>
                      </a:endParaRPr>
                    </a:p>
                    <a:p>
                      <a:pPr marL="1270" algn="ctr">
                        <a:lnSpc>
                          <a:spcPct val="100000"/>
                        </a:lnSpc>
                        <a:spcBef>
                          <a:spcPts val="5"/>
                        </a:spcBef>
                      </a:pPr>
                      <a:r>
                        <a:rPr sz="1600" dirty="0">
                          <a:latin typeface="Times New Roman" pitchFamily="18" charset="0"/>
                          <a:cs typeface="Times New Roman" pitchFamily="18" charset="0"/>
                        </a:rPr>
                        <a:t>X</a:t>
                      </a: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971600" y="620688"/>
            <a:ext cx="7080250" cy="321242"/>
          </a:xfrm>
          <a:prstGeom prst="rect">
            <a:avLst/>
          </a:prstGeom>
        </p:spPr>
        <p:txBody>
          <a:bodyPr vert="horz" wrap="square" lIns="0" tIns="13335" rIns="0" bIns="0" rtlCol="0">
            <a:spAutoFit/>
          </a:bodyPr>
          <a:lstStyle/>
          <a:p>
            <a:pPr marL="12700" algn="ctr">
              <a:lnSpc>
                <a:spcPct val="100000"/>
              </a:lnSpc>
              <a:spcBef>
                <a:spcPts val="105"/>
              </a:spcBef>
            </a:pPr>
            <a:r>
              <a:rPr sz="2000" spc="-10" dirty="0">
                <a:latin typeface="Times New Roman" pitchFamily="18" charset="0"/>
                <a:cs typeface="Times New Roman" pitchFamily="18" charset="0"/>
              </a:rPr>
              <a:t>установлен</a:t>
            </a:r>
            <a:r>
              <a:rPr sz="2000" spc="-20" dirty="0">
                <a:latin typeface="Times New Roman" pitchFamily="18" charset="0"/>
                <a:cs typeface="Times New Roman" pitchFamily="18" charset="0"/>
              </a:rPr>
              <a:t> </a:t>
            </a:r>
            <a:r>
              <a:rPr sz="2000" spc="-40" dirty="0">
                <a:latin typeface="Times New Roman" pitchFamily="18" charset="0"/>
                <a:cs typeface="Times New Roman" pitchFamily="18" charset="0"/>
              </a:rPr>
              <a:t>приказом</a:t>
            </a:r>
            <a:r>
              <a:rPr sz="2000" spc="-5" dirty="0">
                <a:latin typeface="Times New Roman" pitchFamily="18" charset="0"/>
                <a:cs typeface="Times New Roman" pitchFamily="18" charset="0"/>
              </a:rPr>
              <a:t> Минюста </a:t>
            </a:r>
            <a:r>
              <a:rPr sz="2000" spc="-15" dirty="0">
                <a:latin typeface="Times New Roman" pitchFamily="18" charset="0"/>
                <a:cs typeface="Times New Roman" pitchFamily="18" charset="0"/>
              </a:rPr>
              <a:t>России</a:t>
            </a:r>
            <a:r>
              <a:rPr sz="2000" spc="-25" dirty="0">
                <a:latin typeface="Times New Roman" pitchFamily="18" charset="0"/>
                <a:cs typeface="Times New Roman" pitchFamily="18" charset="0"/>
              </a:rPr>
              <a:t> от</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26.12.2019</a:t>
            </a:r>
            <a:r>
              <a:rPr sz="2000" spc="-15" dirty="0">
                <a:latin typeface="Times New Roman" pitchFamily="18" charset="0"/>
                <a:cs typeface="Times New Roman" pitchFamily="18" charset="0"/>
              </a:rPr>
              <a:t> </a:t>
            </a:r>
            <a:r>
              <a:rPr sz="2000" spc="150" dirty="0">
                <a:latin typeface="Times New Roman" pitchFamily="18" charset="0"/>
                <a:cs typeface="Times New Roman" pitchFamily="18" charset="0"/>
              </a:rPr>
              <a:t>№</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323</a:t>
            </a:r>
            <a:endParaRPr sz="2000" dirty="0">
              <a:latin typeface="Times New Roman" pitchFamily="18" charset="0"/>
              <a:cs typeface="Times New Roman" pitchFamily="18" charset="0"/>
            </a:endParaRPr>
          </a:p>
        </p:txBody>
      </p:sp>
      <p:sp>
        <p:nvSpPr>
          <p:cNvPr id="5" name="object 5"/>
          <p:cNvSpPr txBox="1">
            <a:spLocks noGrp="1"/>
          </p:cNvSpPr>
          <p:nvPr>
            <p:ph type="title"/>
          </p:nvPr>
        </p:nvSpPr>
        <p:spPr>
          <a:xfrm>
            <a:off x="478638" y="114292"/>
            <a:ext cx="8181975" cy="474489"/>
          </a:xfrm>
          <a:prstGeom prst="rect">
            <a:avLst/>
          </a:prstGeom>
        </p:spPr>
        <p:txBody>
          <a:bodyPr vert="horz" wrap="square" lIns="0" tIns="12700" rIns="0" bIns="0" rtlCol="0">
            <a:spAutoFit/>
          </a:bodyPr>
          <a:lstStyle/>
          <a:p>
            <a:pPr marL="12700" algn="ctr">
              <a:lnSpc>
                <a:spcPct val="100000"/>
              </a:lnSpc>
              <a:spcBef>
                <a:spcPts val="100"/>
              </a:spcBef>
            </a:pPr>
            <a:r>
              <a:rPr sz="3000" spc="-10" dirty="0">
                <a:latin typeface="Times New Roman" pitchFamily="18" charset="0"/>
                <a:cs typeface="Times New Roman" pitchFamily="18" charset="0"/>
              </a:rPr>
              <a:t>Порядок </a:t>
            </a:r>
            <a:r>
              <a:rPr sz="3000" spc="-15" dirty="0">
                <a:latin typeface="Times New Roman" pitchFamily="18" charset="0"/>
                <a:cs typeface="Times New Roman" pitchFamily="18" charset="0"/>
              </a:rPr>
              <a:t>взаимодействия</a:t>
            </a:r>
            <a:r>
              <a:rPr sz="3000" spc="45" dirty="0">
                <a:latin typeface="Times New Roman" pitchFamily="18" charset="0"/>
                <a:cs typeface="Times New Roman" pitchFamily="18" charset="0"/>
              </a:rPr>
              <a:t> </a:t>
            </a:r>
            <a:r>
              <a:rPr sz="3000" spc="-5" dirty="0">
                <a:latin typeface="Times New Roman" pitchFamily="18" charset="0"/>
                <a:cs typeface="Times New Roman" pitchFamily="18" charset="0"/>
              </a:rPr>
              <a:t>со </a:t>
            </a:r>
            <a:r>
              <a:rPr sz="3000" dirty="0">
                <a:latin typeface="Times New Roman" pitchFamily="18" charset="0"/>
                <a:cs typeface="Times New Roman" pitchFamily="18" charset="0"/>
              </a:rPr>
              <a:t>ФСИН</a:t>
            </a:r>
            <a:r>
              <a:rPr sz="3000" spc="5" dirty="0">
                <a:latin typeface="Times New Roman" pitchFamily="18" charset="0"/>
                <a:cs typeface="Times New Roman" pitchFamily="18" charset="0"/>
              </a:rPr>
              <a:t> </a:t>
            </a:r>
            <a:r>
              <a:rPr sz="3000" spc="-25" dirty="0">
                <a:latin typeface="Times New Roman" pitchFamily="18" charset="0"/>
                <a:cs typeface="Times New Roman" pitchFamily="18" charset="0"/>
              </a:rPr>
              <a:t>России</a:t>
            </a:r>
            <a:endParaRPr sz="3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441830" y="459983"/>
            <a:ext cx="6070600" cy="654666"/>
          </a:xfrm>
          <a:prstGeom prst="rect">
            <a:avLst/>
          </a:prstGeom>
        </p:spPr>
        <p:txBody>
          <a:bodyPr vert="horz" wrap="square" lIns="0" tIns="13335" rIns="0" bIns="0" rtlCol="0">
            <a:spAutoFit/>
          </a:bodyPr>
          <a:lstStyle/>
          <a:p>
            <a:pPr algn="ctr">
              <a:lnSpc>
                <a:spcPts val="2485"/>
              </a:lnSpc>
              <a:spcBef>
                <a:spcPts val="105"/>
              </a:spcBef>
            </a:pPr>
            <a:r>
              <a:rPr sz="2300" i="1" spc="-10" dirty="0">
                <a:latin typeface="Times New Roman" pitchFamily="18" charset="0"/>
                <a:cs typeface="Times New Roman" pitchFamily="18" charset="0"/>
              </a:rPr>
              <a:t>Требования</a:t>
            </a:r>
            <a:endParaRPr sz="2300" dirty="0">
              <a:latin typeface="Times New Roman" pitchFamily="18" charset="0"/>
              <a:cs typeface="Times New Roman" pitchFamily="18" charset="0"/>
            </a:endParaRPr>
          </a:p>
          <a:p>
            <a:pPr algn="ctr">
              <a:lnSpc>
                <a:spcPts val="2485"/>
              </a:lnSpc>
            </a:pPr>
            <a:r>
              <a:rPr sz="2300" b="0" spc="-145" dirty="0">
                <a:latin typeface="Times New Roman" pitchFamily="18" charset="0"/>
                <a:cs typeface="Times New Roman" pitchFamily="18" charset="0"/>
              </a:rPr>
              <a:t>к</a:t>
            </a:r>
            <a:r>
              <a:rPr sz="2300" b="0" spc="25" dirty="0">
                <a:latin typeface="Times New Roman" pitchFamily="18" charset="0"/>
                <a:cs typeface="Times New Roman" pitchFamily="18" charset="0"/>
              </a:rPr>
              <a:t> </a:t>
            </a:r>
            <a:r>
              <a:rPr sz="2300" b="0" spc="-15" dirty="0">
                <a:latin typeface="Times New Roman" pitchFamily="18" charset="0"/>
                <a:cs typeface="Times New Roman" pitchFamily="18" charset="0"/>
              </a:rPr>
              <a:t>оборудованию общежития,</a:t>
            </a:r>
            <a:r>
              <a:rPr sz="2300" b="0" dirty="0">
                <a:latin typeface="Times New Roman" pitchFamily="18" charset="0"/>
                <a:cs typeface="Times New Roman" pitchFamily="18" charset="0"/>
              </a:rPr>
              <a:t> </a:t>
            </a:r>
            <a:r>
              <a:rPr sz="2300" b="0" spc="-25" dirty="0">
                <a:latin typeface="Times New Roman" pitchFamily="18" charset="0"/>
                <a:cs typeface="Times New Roman" pitchFamily="18" charset="0"/>
              </a:rPr>
              <a:t>передаваемого</a:t>
            </a:r>
            <a:endParaRPr sz="2300" dirty="0">
              <a:latin typeface="Times New Roman" pitchFamily="18" charset="0"/>
              <a:cs typeface="Times New Roman" pitchFamily="18" charset="0"/>
            </a:endParaRPr>
          </a:p>
        </p:txBody>
      </p:sp>
      <p:sp>
        <p:nvSpPr>
          <p:cNvPr id="5" name="object 5"/>
          <p:cNvSpPr txBox="1"/>
          <p:nvPr/>
        </p:nvSpPr>
        <p:spPr>
          <a:xfrm>
            <a:off x="937056" y="1096941"/>
            <a:ext cx="7076440" cy="654666"/>
          </a:xfrm>
          <a:prstGeom prst="rect">
            <a:avLst/>
          </a:prstGeom>
        </p:spPr>
        <p:txBody>
          <a:bodyPr vert="horz" wrap="square" lIns="0" tIns="13335" rIns="0" bIns="0" rtlCol="0">
            <a:spAutoFit/>
          </a:bodyPr>
          <a:lstStyle/>
          <a:p>
            <a:pPr algn="ctr">
              <a:lnSpc>
                <a:spcPts val="2485"/>
              </a:lnSpc>
              <a:spcBef>
                <a:spcPts val="105"/>
              </a:spcBef>
            </a:pPr>
            <a:r>
              <a:rPr sz="2300" dirty="0">
                <a:latin typeface="Times New Roman" pitchFamily="18" charset="0"/>
                <a:cs typeface="Times New Roman" pitchFamily="18" charset="0"/>
              </a:rPr>
              <a:t>в</a:t>
            </a:r>
            <a:r>
              <a:rPr sz="2300" spc="20" dirty="0">
                <a:latin typeface="Times New Roman" pitchFamily="18" charset="0"/>
                <a:cs typeface="Times New Roman" pitchFamily="18" charset="0"/>
              </a:rPr>
              <a:t> </a:t>
            </a:r>
            <a:r>
              <a:rPr sz="2300" spc="-50" dirty="0">
                <a:latin typeface="Times New Roman" pitchFamily="18" charset="0"/>
                <a:cs typeface="Times New Roman" pitchFamily="18" charset="0"/>
              </a:rPr>
              <a:t>безвозмездное</a:t>
            </a:r>
            <a:r>
              <a:rPr sz="2300" spc="-25" dirty="0">
                <a:latin typeface="Times New Roman" pitchFamily="18" charset="0"/>
                <a:cs typeface="Times New Roman" pitchFamily="18" charset="0"/>
              </a:rPr>
              <a:t> </a:t>
            </a:r>
            <a:r>
              <a:rPr sz="2300" spc="-20" dirty="0">
                <a:latin typeface="Times New Roman" pitchFamily="18" charset="0"/>
                <a:cs typeface="Times New Roman" pitchFamily="18" charset="0"/>
              </a:rPr>
              <a:t>пользование, </a:t>
            </a:r>
            <a:r>
              <a:rPr sz="2300" dirty="0">
                <a:latin typeface="Times New Roman" pitchFamily="18" charset="0"/>
                <a:cs typeface="Times New Roman" pitchFamily="18" charset="0"/>
              </a:rPr>
              <a:t>а</a:t>
            </a:r>
            <a:r>
              <a:rPr sz="2300" spc="15" dirty="0">
                <a:latin typeface="Times New Roman" pitchFamily="18" charset="0"/>
                <a:cs typeface="Times New Roman" pitchFamily="18" charset="0"/>
              </a:rPr>
              <a:t> </a:t>
            </a:r>
            <a:r>
              <a:rPr sz="2300" spc="-55" dirty="0">
                <a:latin typeface="Times New Roman" pitchFamily="18" charset="0"/>
                <a:cs typeface="Times New Roman" pitchFamily="18" charset="0"/>
              </a:rPr>
              <a:t>также</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организации</a:t>
            </a:r>
            <a:endParaRPr sz="2300" dirty="0">
              <a:latin typeface="Times New Roman" pitchFamily="18" charset="0"/>
              <a:cs typeface="Times New Roman" pitchFamily="18" charset="0"/>
            </a:endParaRPr>
          </a:p>
          <a:p>
            <a:pPr marL="635" algn="ctr">
              <a:lnSpc>
                <a:spcPts val="2485"/>
              </a:lnSpc>
            </a:pPr>
            <a:r>
              <a:rPr sz="2300" spc="-20" dirty="0">
                <a:latin typeface="Times New Roman" pitchFamily="18" charset="0"/>
                <a:cs typeface="Times New Roman" pitchFamily="18" charset="0"/>
              </a:rPr>
              <a:t>материально-бытового</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обеспечения</a:t>
            </a:r>
            <a:r>
              <a:rPr sz="2300" spc="-10" dirty="0">
                <a:latin typeface="Times New Roman" pitchFamily="18" charset="0"/>
                <a:cs typeface="Times New Roman" pitchFamily="18" charset="0"/>
              </a:rPr>
              <a:t> осужденных</a:t>
            </a:r>
            <a:endParaRPr sz="2300" dirty="0">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96288961"/>
              </p:ext>
            </p:extLst>
          </p:nvPr>
        </p:nvGraphicFramePr>
        <p:xfrm>
          <a:off x="457200" y="1976168"/>
          <a:ext cx="8229599" cy="4312787"/>
        </p:xfrm>
        <a:graphic>
          <a:graphicData uri="http://schemas.openxmlformats.org/drawingml/2006/table">
            <a:tbl>
              <a:tblPr firstRow="1" bandRow="1">
                <a:tableStyleId>{5C22544A-7EE6-4342-B048-85BDC9FD1C3A}</a:tableStyleId>
              </a:tblPr>
              <a:tblGrid>
                <a:gridCol w="442392">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3826767">
                  <a:extLst>
                    <a:ext uri="{9D8B030D-6E8A-4147-A177-3AD203B41FA5}">
                      <a16:colId xmlns:a16="http://schemas.microsoft.com/office/drawing/2014/main" val="20002"/>
                    </a:ext>
                  </a:extLst>
                </a:gridCol>
              </a:tblGrid>
              <a:tr h="301868">
                <a:tc gridSpan="2">
                  <a:txBody>
                    <a:bodyPr/>
                    <a:lstStyle/>
                    <a:p>
                      <a:pPr algn="ctr">
                        <a:lnSpc>
                          <a:spcPct val="107000"/>
                        </a:lnSpc>
                        <a:spcBef>
                          <a:spcPts val="240"/>
                        </a:spcBef>
                        <a:spcAft>
                          <a:spcPts val="0"/>
                        </a:spcAft>
                      </a:pPr>
                      <a:r>
                        <a:rPr lang="ru-RU" sz="1400" kern="1200" spc="-15" dirty="0">
                          <a:effectLst/>
                        </a:rPr>
                        <a:t>Организация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tc hMerge="1">
                  <a:txBody>
                    <a:bodyPr/>
                    <a:lstStyle/>
                    <a:p>
                      <a:endParaRPr lang="ru-RU"/>
                    </a:p>
                  </a:txBody>
                  <a:tcPr/>
                </a:tc>
                <a:tc>
                  <a:txBody>
                    <a:bodyPr/>
                    <a:lstStyle/>
                    <a:p>
                      <a:pPr algn="ctr">
                        <a:lnSpc>
                          <a:spcPct val="107000"/>
                        </a:lnSpc>
                        <a:spcBef>
                          <a:spcPts val="240"/>
                        </a:spcBef>
                        <a:spcAft>
                          <a:spcPts val="0"/>
                        </a:spcAft>
                      </a:pPr>
                      <a:r>
                        <a:rPr lang="ru-RU" sz="1400" kern="1200" spc="-35">
                          <a:effectLst/>
                        </a:rPr>
                        <a:t>ФСИН</a:t>
                      </a:r>
                      <a:r>
                        <a:rPr lang="ru-RU" sz="1400" kern="1200" spc="-25">
                          <a:effectLst/>
                        </a:rPr>
                        <a:t> </a:t>
                      </a:r>
                      <a:r>
                        <a:rPr lang="ru-RU" sz="1400" kern="1200" spc="-10">
                          <a:effectLst/>
                        </a:rPr>
                        <a:t>России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extLst>
                  <a:ext uri="{0D108BD9-81ED-4DB2-BD59-A6C34878D82A}">
                    <a16:rowId xmlns:a16="http://schemas.microsoft.com/office/drawing/2014/main" val="10000"/>
                  </a:ext>
                </a:extLst>
              </a:tr>
              <a:tr h="715939">
                <a:tc gridSpan="2">
                  <a:txBody>
                    <a:bodyPr/>
                    <a:lstStyle/>
                    <a:p>
                      <a:pPr marL="841375" marR="429895" indent="-402590">
                        <a:lnSpc>
                          <a:spcPct val="107000"/>
                        </a:lnSpc>
                        <a:spcBef>
                          <a:spcPts val="240"/>
                        </a:spcBef>
                        <a:spcAft>
                          <a:spcPts val="0"/>
                        </a:spcAft>
                      </a:pPr>
                      <a:r>
                        <a:rPr lang="ru-RU" sz="1400" kern="1200" spc="-10">
                          <a:effectLst/>
                        </a:rPr>
                        <a:t>Предоставление</a:t>
                      </a:r>
                      <a:r>
                        <a:rPr lang="ru-RU" sz="1400" kern="1200" spc="-15">
                          <a:effectLst/>
                        </a:rPr>
                        <a:t> </a:t>
                      </a:r>
                      <a:r>
                        <a:rPr lang="ru-RU" sz="1400" kern="1200" spc="-10">
                          <a:effectLst/>
                        </a:rPr>
                        <a:t>отремонтированных</a:t>
                      </a:r>
                      <a:r>
                        <a:rPr lang="ru-RU" sz="1400" kern="1200" spc="-5">
                          <a:effectLst/>
                        </a:rPr>
                        <a:t> </a:t>
                      </a:r>
                      <a:r>
                        <a:rPr lang="ru-RU" sz="1400" kern="1200" spc="-10">
                          <a:effectLst/>
                        </a:rPr>
                        <a:t>общежитий </a:t>
                      </a:r>
                      <a:r>
                        <a:rPr lang="ru-RU" sz="1400" kern="1200" spc="-305">
                          <a:effectLst/>
                        </a:rPr>
                        <a:t> </a:t>
                      </a:r>
                      <a:r>
                        <a:rPr lang="ru-RU" sz="1400" kern="1200">
                          <a:effectLst/>
                        </a:rPr>
                        <a:t>с</a:t>
                      </a:r>
                      <a:r>
                        <a:rPr lang="ru-RU" sz="1400" kern="1200" spc="5">
                          <a:effectLst/>
                        </a:rPr>
                        <a:t> </a:t>
                      </a:r>
                      <a:r>
                        <a:rPr lang="ru-RU" sz="1400" kern="1200" spc="-10">
                          <a:effectLst/>
                        </a:rPr>
                        <a:t>минимальным</a:t>
                      </a:r>
                      <a:r>
                        <a:rPr lang="ru-RU" sz="1400" kern="1200" spc="15">
                          <a:effectLst/>
                        </a:rPr>
                        <a:t> </a:t>
                      </a:r>
                      <a:r>
                        <a:rPr lang="ru-RU" sz="1400" kern="1200" spc="-10">
                          <a:effectLst/>
                        </a:rPr>
                        <a:t>набором</a:t>
                      </a:r>
                      <a:r>
                        <a:rPr lang="ru-RU" sz="1400" kern="1200" spc="-25">
                          <a:effectLst/>
                        </a:rPr>
                        <a:t> </a:t>
                      </a:r>
                      <a:r>
                        <a:rPr lang="ru-RU" sz="1400" kern="1200" spc="-10">
                          <a:effectLst/>
                        </a:rPr>
                        <a:t>помещений: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tc hMerge="1">
                  <a:txBody>
                    <a:bodyPr/>
                    <a:lstStyle/>
                    <a:p>
                      <a:endParaRPr lang="ru-RU"/>
                    </a:p>
                  </a:txBody>
                  <a:tcPr/>
                </a:tc>
                <a:tc rowSpan="2">
                  <a:txBody>
                    <a:bodyPr/>
                    <a:lstStyle/>
                    <a:p>
                      <a:pPr algn="ctr">
                        <a:lnSpc>
                          <a:spcPct val="107000"/>
                        </a:lnSpc>
                        <a:spcAft>
                          <a:spcPts val="0"/>
                        </a:spcAft>
                      </a:pPr>
                      <a:r>
                        <a:rPr lang="ru-RU" sz="1400" kern="1200" spc="-20">
                          <a:effectLst/>
                        </a:rPr>
                        <a:t>Кадровое</a:t>
                      </a:r>
                      <a:r>
                        <a:rPr lang="ru-RU" sz="1400" kern="1200" spc="-45">
                          <a:effectLst/>
                        </a:rPr>
                        <a:t> </a:t>
                      </a:r>
                      <a:r>
                        <a:rPr lang="ru-RU" sz="1400" kern="1200" spc="-10">
                          <a:effectLst/>
                        </a:rPr>
                        <a:t>обеспечение</a:t>
                      </a:r>
                      <a:endParaRPr lang="ru-RU" sz="1000">
                        <a:effectLst/>
                      </a:endParaRPr>
                    </a:p>
                    <a:p>
                      <a:pPr algn="ctr">
                        <a:lnSpc>
                          <a:spcPct val="107000"/>
                        </a:lnSpc>
                        <a:spcAft>
                          <a:spcPts val="0"/>
                        </a:spcAft>
                      </a:pPr>
                      <a:r>
                        <a:rPr lang="ru-RU" sz="1400" kern="1200" spc="-5">
                          <a:effectLst/>
                        </a:rPr>
                        <a:t>(выделение</a:t>
                      </a:r>
                      <a:r>
                        <a:rPr lang="ru-RU" sz="1400" kern="1200" spc="-15">
                          <a:effectLst/>
                        </a:rPr>
                        <a:t> сотрудников </a:t>
                      </a:r>
                      <a:r>
                        <a:rPr lang="ru-RU" sz="1400" kern="1200">
                          <a:effectLst/>
                        </a:rPr>
                        <a:t>для</a:t>
                      </a:r>
                      <a:r>
                        <a:rPr lang="ru-RU" sz="1400" kern="1200" spc="10">
                          <a:effectLst/>
                        </a:rPr>
                        <a:t> </a:t>
                      </a:r>
                      <a:r>
                        <a:rPr lang="ru-RU" sz="1400" kern="1200" spc="-5">
                          <a:effectLst/>
                        </a:rPr>
                        <a:t>осуществления</a:t>
                      </a:r>
                      <a:endParaRPr lang="ru-RU" sz="1000">
                        <a:effectLst/>
                      </a:endParaRPr>
                    </a:p>
                    <a:p>
                      <a:pPr algn="ctr">
                        <a:lnSpc>
                          <a:spcPct val="107000"/>
                        </a:lnSpc>
                        <a:spcAft>
                          <a:spcPts val="0"/>
                        </a:spcAft>
                      </a:pPr>
                      <a:r>
                        <a:rPr lang="ru-RU" sz="1400" kern="1200" spc="-15">
                          <a:effectLst/>
                        </a:rPr>
                        <a:t>постоянного</a:t>
                      </a:r>
                      <a:r>
                        <a:rPr lang="ru-RU" sz="1400" kern="1200" spc="-5">
                          <a:effectLst/>
                        </a:rPr>
                        <a:t> </a:t>
                      </a:r>
                      <a:r>
                        <a:rPr lang="ru-RU" sz="1400" kern="1200" spc="-15">
                          <a:effectLst/>
                        </a:rPr>
                        <a:t>надзора </a:t>
                      </a:r>
                      <a:r>
                        <a:rPr lang="ru-RU" sz="1400" kern="1200" spc="-30">
                          <a:effectLst/>
                        </a:rPr>
                        <a:t>за</a:t>
                      </a:r>
                      <a:r>
                        <a:rPr lang="ru-RU" sz="1400" kern="1200" spc="10">
                          <a:effectLst/>
                        </a:rPr>
                        <a:t> </a:t>
                      </a:r>
                      <a:r>
                        <a:rPr lang="ru-RU" sz="1400" kern="1200" spc="-10">
                          <a:effectLst/>
                        </a:rPr>
                        <a:t>осужденными</a:t>
                      </a:r>
                      <a:r>
                        <a:rPr lang="ru-RU" sz="1400" kern="1200" spc="15">
                          <a:effectLst/>
                        </a:rPr>
                        <a:t> </a:t>
                      </a:r>
                      <a:r>
                        <a:rPr lang="ru-RU" sz="1400" kern="1200">
                          <a:effectLst/>
                        </a:rPr>
                        <a:t>в</a:t>
                      </a:r>
                      <a:r>
                        <a:rPr lang="ru-RU" sz="1400" kern="1200" spc="15">
                          <a:effectLst/>
                        </a:rPr>
                        <a:t> </a:t>
                      </a:r>
                      <a:r>
                        <a:rPr lang="ru-RU" sz="1400" kern="1200" spc="-10">
                          <a:effectLst/>
                        </a:rPr>
                        <a:t>общежитии)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extLst>
                  <a:ext uri="{0D108BD9-81ED-4DB2-BD59-A6C34878D82A}">
                    <a16:rowId xmlns:a16="http://schemas.microsoft.com/office/drawing/2014/main" val="10001"/>
                  </a:ext>
                </a:extLst>
              </a:tr>
              <a:tr h="474445">
                <a:tc rowSpan="2">
                  <a:txBody>
                    <a:bodyPr/>
                    <a:lstStyle/>
                    <a:p>
                      <a:pPr marL="219710">
                        <a:lnSpc>
                          <a:spcPct val="107000"/>
                        </a:lnSpc>
                        <a:spcBef>
                          <a:spcPts val="505"/>
                        </a:spcBef>
                        <a:spcAft>
                          <a:spcPts val="0"/>
                        </a:spcAft>
                      </a:pPr>
                      <a:r>
                        <a:rPr lang="ru-RU" sz="1400" kern="1200">
                          <a:effectLst/>
                        </a:rPr>
                        <a:t>в</a:t>
                      </a:r>
                      <a:r>
                        <a:rPr lang="ru-RU" sz="1400" kern="1200" spc="-15">
                          <a:effectLst/>
                        </a:rPr>
                        <a:t> том</a:t>
                      </a:r>
                      <a:r>
                        <a:rPr lang="ru-RU" sz="1400" kern="1200" spc="-20">
                          <a:effectLst/>
                        </a:rPr>
                        <a:t> </a:t>
                      </a:r>
                      <a:r>
                        <a:rPr lang="ru-RU" sz="1400" kern="1200" spc="-5">
                          <a:effectLst/>
                        </a:rPr>
                        <a:t>числе</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76891" marB="0" vert="vert270"/>
                </a:tc>
                <a:tc>
                  <a:txBody>
                    <a:bodyPr/>
                    <a:lstStyle/>
                    <a:p>
                      <a:pPr marL="850265" algn="l">
                        <a:lnSpc>
                          <a:spcPct val="107000"/>
                        </a:lnSpc>
                        <a:spcAft>
                          <a:spcPts val="0"/>
                        </a:spcAft>
                      </a:pPr>
                      <a:r>
                        <a:rPr lang="ru-RU" sz="1400" kern="1200" spc="-5" dirty="0">
                          <a:effectLst/>
                        </a:rPr>
                        <a:t>санитарно-бытовые</a:t>
                      </a:r>
                      <a:r>
                        <a:rPr lang="ru-RU" sz="1400" kern="1200" spc="-60" dirty="0">
                          <a:effectLst/>
                        </a:rPr>
                        <a:t> </a:t>
                      </a:r>
                      <a:r>
                        <a:rPr lang="ru-RU" sz="1400" kern="1200" spc="-10" dirty="0">
                          <a:effectLst/>
                        </a:rPr>
                        <a:t>помещения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tc vMerge="1">
                  <a:txBody>
                    <a:bodyPr/>
                    <a:lstStyle/>
                    <a:p>
                      <a:endParaRPr lang="ru-RU"/>
                    </a:p>
                  </a:txBody>
                  <a:tcPr/>
                </a:tc>
                <a:extLst>
                  <a:ext uri="{0D108BD9-81ED-4DB2-BD59-A6C34878D82A}">
                    <a16:rowId xmlns:a16="http://schemas.microsoft.com/office/drawing/2014/main" val="10002"/>
                  </a:ext>
                </a:extLst>
              </a:tr>
              <a:tr h="703808">
                <a:tc vMerge="1">
                  <a:txBody>
                    <a:bodyPr/>
                    <a:lstStyle/>
                    <a:p>
                      <a:endParaRPr lang="ru-RU"/>
                    </a:p>
                  </a:txBody>
                  <a:tcPr/>
                </a:tc>
                <a:tc>
                  <a:txBody>
                    <a:bodyPr/>
                    <a:lstStyle/>
                    <a:p>
                      <a:pPr algn="ctr">
                        <a:lnSpc>
                          <a:spcPct val="107000"/>
                        </a:lnSpc>
                        <a:spcBef>
                          <a:spcPts val="5"/>
                        </a:spcBef>
                        <a:spcAft>
                          <a:spcPts val="0"/>
                        </a:spcAft>
                      </a:pPr>
                      <a:r>
                        <a:rPr lang="ru-RU" sz="1400" kern="1200" spc="-10" dirty="0">
                          <a:effectLst/>
                        </a:rPr>
                        <a:t>помещения,</a:t>
                      </a:r>
                      <a:r>
                        <a:rPr lang="ru-RU" sz="1400" kern="1200" spc="-5" dirty="0">
                          <a:effectLst/>
                        </a:rPr>
                        <a:t> </a:t>
                      </a:r>
                      <a:r>
                        <a:rPr lang="ru-RU" sz="1400" kern="1200" spc="-15" dirty="0">
                          <a:effectLst/>
                        </a:rPr>
                        <a:t>необходимыми </a:t>
                      </a:r>
                      <a:r>
                        <a:rPr lang="ru-RU" sz="1400" kern="1200" dirty="0">
                          <a:effectLst/>
                        </a:rPr>
                        <a:t>для</a:t>
                      </a:r>
                      <a:r>
                        <a:rPr lang="ru-RU" sz="1400" kern="1200" spc="15" dirty="0">
                          <a:effectLst/>
                        </a:rPr>
                        <a:t> </a:t>
                      </a:r>
                      <a:r>
                        <a:rPr lang="ru-RU" sz="1400" kern="1200" spc="-5" dirty="0">
                          <a:effectLst/>
                        </a:rPr>
                        <a:t>несения</a:t>
                      </a:r>
                      <a:r>
                        <a:rPr lang="ru-RU" sz="1400" kern="1200" dirty="0">
                          <a:effectLst/>
                        </a:rPr>
                        <a:t> </a:t>
                      </a:r>
                      <a:endParaRPr lang="en-US" sz="1400" kern="1200" dirty="0" smtClean="0">
                        <a:effectLst/>
                      </a:endParaRPr>
                    </a:p>
                    <a:p>
                      <a:pPr algn="ctr">
                        <a:lnSpc>
                          <a:spcPct val="107000"/>
                        </a:lnSpc>
                        <a:spcBef>
                          <a:spcPts val="5"/>
                        </a:spcBef>
                        <a:spcAft>
                          <a:spcPts val="0"/>
                        </a:spcAft>
                      </a:pPr>
                      <a:r>
                        <a:rPr lang="ru-RU" sz="1400" kern="1200" spc="-5" dirty="0" smtClean="0">
                          <a:effectLst/>
                        </a:rPr>
                        <a:t>службы </a:t>
                      </a:r>
                      <a:r>
                        <a:rPr lang="ru-RU" sz="1400" kern="1200" spc="-15" dirty="0">
                          <a:effectLst/>
                        </a:rPr>
                        <a:t>сотрудниками</a:t>
                      </a:r>
                      <a:r>
                        <a:rPr lang="ru-RU" sz="1400" kern="1200" spc="-35" dirty="0">
                          <a:effectLst/>
                        </a:rPr>
                        <a:t> </a:t>
                      </a:r>
                      <a:r>
                        <a:rPr lang="ru-RU" sz="1400" kern="1200" spc="-10" dirty="0">
                          <a:effectLst/>
                        </a:rPr>
                        <a:t>ИЦ</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tc>
                  <a:txBody>
                    <a:bodyPr/>
                    <a:lstStyle/>
                    <a:p>
                      <a:pPr algn="ctr">
                        <a:lnSpc>
                          <a:spcPct val="107000"/>
                        </a:lnSpc>
                        <a:spcBef>
                          <a:spcPts val="10"/>
                        </a:spcBef>
                        <a:spcAft>
                          <a:spcPts val="0"/>
                        </a:spcAft>
                      </a:pPr>
                      <a:r>
                        <a:rPr lang="ru-RU" sz="1400" kern="1200" spc="-20">
                          <a:effectLst/>
                        </a:rPr>
                        <a:t>Одежда, обувь и питание </a:t>
                      </a:r>
                      <a:endParaRPr lang="ru-RU" sz="1000">
                        <a:effectLst/>
                      </a:endParaRPr>
                    </a:p>
                    <a:p>
                      <a:pPr algn="ctr">
                        <a:lnSpc>
                          <a:spcPct val="107000"/>
                        </a:lnSpc>
                        <a:spcBef>
                          <a:spcPts val="10"/>
                        </a:spcBef>
                        <a:spcAft>
                          <a:spcPts val="0"/>
                        </a:spcAft>
                      </a:pPr>
                      <a:r>
                        <a:rPr lang="ru-RU" sz="1400" kern="1200" spc="-20">
                          <a:effectLst/>
                        </a:rPr>
                        <a:t>(при отсутствии у осужденных собственных средств)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1709" marB="0"/>
                </a:tc>
                <a:extLst>
                  <a:ext uri="{0D108BD9-81ED-4DB2-BD59-A6C34878D82A}">
                    <a16:rowId xmlns:a16="http://schemas.microsoft.com/office/drawing/2014/main" val="10003"/>
                  </a:ext>
                </a:extLst>
              </a:tr>
              <a:tr h="696574">
                <a:tc gridSpan="2">
                  <a:txBody>
                    <a:bodyPr/>
                    <a:lstStyle/>
                    <a:p>
                      <a:pPr marL="524510" marR="402590">
                        <a:lnSpc>
                          <a:spcPct val="107000"/>
                        </a:lnSpc>
                        <a:spcBef>
                          <a:spcPts val="245"/>
                        </a:spcBef>
                        <a:spcAft>
                          <a:spcPts val="0"/>
                        </a:spcAft>
                      </a:pPr>
                      <a:r>
                        <a:rPr lang="ru-RU" sz="1400" kern="1200">
                          <a:effectLst/>
                        </a:rPr>
                        <a:t>Жилая</a:t>
                      </a:r>
                      <a:r>
                        <a:rPr lang="ru-RU" sz="1400" kern="1200" spc="20">
                          <a:effectLst/>
                        </a:rPr>
                        <a:t> </a:t>
                      </a:r>
                      <a:r>
                        <a:rPr lang="ru-RU" sz="1400" kern="1200" spc="-5">
                          <a:effectLst/>
                        </a:rPr>
                        <a:t>площадь</a:t>
                      </a:r>
                      <a:r>
                        <a:rPr lang="ru-RU" sz="1400" kern="1200" spc="5">
                          <a:effectLst/>
                        </a:rPr>
                        <a:t> </a:t>
                      </a:r>
                      <a:r>
                        <a:rPr lang="ru-RU" sz="1400" kern="1200">
                          <a:effectLst/>
                        </a:rPr>
                        <a:t>в</a:t>
                      </a:r>
                      <a:r>
                        <a:rPr lang="ru-RU" sz="1400" kern="1200" spc="10">
                          <a:effectLst/>
                        </a:rPr>
                        <a:t> </a:t>
                      </a:r>
                      <a:r>
                        <a:rPr lang="ru-RU" sz="1400" kern="1200" spc="-10">
                          <a:effectLst/>
                        </a:rPr>
                        <a:t>расчете</a:t>
                      </a:r>
                      <a:r>
                        <a:rPr lang="ru-RU" sz="1400" kern="1200" spc="-35">
                          <a:effectLst/>
                        </a:rPr>
                        <a:t> </a:t>
                      </a:r>
                      <a:r>
                        <a:rPr lang="ru-RU" sz="1400" kern="1200" spc="-5">
                          <a:effectLst/>
                        </a:rPr>
                        <a:t>на</a:t>
                      </a:r>
                      <a:r>
                        <a:rPr lang="ru-RU" sz="1400" kern="1200" spc="15">
                          <a:effectLst/>
                        </a:rPr>
                        <a:t> </a:t>
                      </a:r>
                      <a:r>
                        <a:rPr lang="ru-RU" sz="1400" kern="1200" spc="-20">
                          <a:effectLst/>
                        </a:rPr>
                        <a:t>одного</a:t>
                      </a:r>
                      <a:r>
                        <a:rPr lang="ru-RU" sz="1400" kern="1200" spc="-10">
                          <a:effectLst/>
                        </a:rPr>
                        <a:t> осужденного </a:t>
                      </a:r>
                      <a:r>
                        <a:rPr lang="ru-RU" sz="1400" kern="1200" spc="-300">
                          <a:effectLst/>
                        </a:rPr>
                        <a:t> </a:t>
                      </a:r>
                      <a:r>
                        <a:rPr lang="ru-RU" sz="1400" kern="1200" spc="-5">
                          <a:effectLst/>
                        </a:rPr>
                        <a:t>не</a:t>
                      </a:r>
                      <a:r>
                        <a:rPr lang="ru-RU" sz="1400" kern="1200" spc="10">
                          <a:effectLst/>
                        </a:rPr>
                        <a:t> </a:t>
                      </a:r>
                      <a:r>
                        <a:rPr lang="ru-RU" sz="1400" kern="1200" spc="-10">
                          <a:effectLst/>
                        </a:rPr>
                        <a:t>менее</a:t>
                      </a:r>
                      <a:r>
                        <a:rPr lang="ru-RU" sz="1400" kern="1200" spc="-15">
                          <a:effectLst/>
                        </a:rPr>
                        <a:t> </a:t>
                      </a:r>
                      <a:r>
                        <a:rPr lang="ru-RU" sz="1400" kern="1200">
                          <a:effectLst/>
                        </a:rPr>
                        <a:t>4-х</a:t>
                      </a:r>
                      <a:r>
                        <a:rPr lang="ru-RU" sz="1400" kern="1200" spc="10">
                          <a:effectLst/>
                        </a:rPr>
                        <a:t> </a:t>
                      </a:r>
                      <a:r>
                        <a:rPr lang="ru-RU" sz="1400" kern="1200" spc="-25">
                          <a:effectLst/>
                        </a:rPr>
                        <a:t>кв.</a:t>
                      </a:r>
                      <a:r>
                        <a:rPr lang="ru-RU" sz="1400" kern="1200" spc="15">
                          <a:effectLst/>
                        </a:rPr>
                        <a:t> </a:t>
                      </a:r>
                      <a:r>
                        <a:rPr lang="ru-RU" sz="1400" kern="1200" spc="-15">
                          <a:effectLst/>
                        </a:rPr>
                        <a:t>метров</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7022" marB="0"/>
                </a:tc>
                <a:tc hMerge="1">
                  <a:txBody>
                    <a:bodyPr/>
                    <a:lstStyle/>
                    <a:p>
                      <a:endParaRPr lang="ru-RU"/>
                    </a:p>
                  </a:txBody>
                  <a:tcPr/>
                </a:tc>
                <a:tc rowSpan="3">
                  <a:txBody>
                    <a:bodyPr/>
                    <a:lstStyle/>
                    <a:p>
                      <a:pPr>
                        <a:lnSpc>
                          <a:spcPct val="107000"/>
                        </a:lnSpc>
                      </a:pPr>
                      <a:endParaRPr lang="ru-RU" sz="1000">
                        <a:effectLst/>
                        <a:latin typeface="Calibri" panose="020F0502020204030204" pitchFamily="34" charset="0"/>
                        <a:cs typeface="Times New Roman" panose="02020603050405020304" pitchFamily="18" charset="0"/>
                      </a:endParaRPr>
                    </a:p>
                  </a:txBody>
                  <a:tcPr marL="8543" marR="8543" marT="2278" marB="0"/>
                </a:tc>
                <a:extLst>
                  <a:ext uri="{0D108BD9-81ED-4DB2-BD59-A6C34878D82A}">
                    <a16:rowId xmlns:a16="http://schemas.microsoft.com/office/drawing/2014/main" val="10004"/>
                  </a:ext>
                </a:extLst>
              </a:tr>
              <a:tr h="499506">
                <a:tc gridSpan="2">
                  <a:txBody>
                    <a:bodyPr/>
                    <a:lstStyle/>
                    <a:p>
                      <a:pPr marL="1344295" marR="402590" indent="-932815">
                        <a:lnSpc>
                          <a:spcPct val="107000"/>
                        </a:lnSpc>
                        <a:spcBef>
                          <a:spcPts val="245"/>
                        </a:spcBef>
                        <a:spcAft>
                          <a:spcPts val="0"/>
                        </a:spcAft>
                      </a:pPr>
                      <a:r>
                        <a:rPr lang="ru-RU" sz="1400" kern="1200" spc="-20">
                          <a:effectLst/>
                        </a:rPr>
                        <a:t>Технические</a:t>
                      </a:r>
                      <a:r>
                        <a:rPr lang="ru-RU" sz="1400" kern="1200">
                          <a:effectLst/>
                        </a:rPr>
                        <a:t> </a:t>
                      </a:r>
                      <a:r>
                        <a:rPr lang="ru-RU" sz="1400" kern="1200" spc="-5">
                          <a:effectLst/>
                        </a:rPr>
                        <a:t>средства</a:t>
                      </a:r>
                      <a:r>
                        <a:rPr lang="ru-RU" sz="1400" kern="1200" spc="-10">
                          <a:effectLst/>
                        </a:rPr>
                        <a:t> </a:t>
                      </a:r>
                      <a:r>
                        <a:rPr lang="ru-RU" sz="1400" kern="1200" spc="-15">
                          <a:effectLst/>
                        </a:rPr>
                        <a:t>надзора</a:t>
                      </a:r>
                      <a:r>
                        <a:rPr lang="ru-RU" sz="1400" kern="1200" spc="-30">
                          <a:effectLst/>
                        </a:rPr>
                        <a:t> </a:t>
                      </a:r>
                      <a:r>
                        <a:rPr lang="ru-RU" sz="1400" kern="1200" spc="-5">
                          <a:effectLst/>
                        </a:rPr>
                        <a:t>и</a:t>
                      </a:r>
                      <a:r>
                        <a:rPr lang="ru-RU" sz="1400" kern="1200" spc="10">
                          <a:effectLst/>
                        </a:rPr>
                        <a:t> к</a:t>
                      </a:r>
                      <a:r>
                        <a:rPr lang="ru-RU" sz="1400" kern="1200" spc="-15">
                          <a:effectLst/>
                        </a:rPr>
                        <a:t>онтроля</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7022" marB="0"/>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915286">
                <a:tc gridSpan="2">
                  <a:txBody>
                    <a:bodyPr/>
                    <a:lstStyle/>
                    <a:p>
                      <a:pPr algn="ctr">
                        <a:lnSpc>
                          <a:spcPct val="107000"/>
                        </a:lnSpc>
                        <a:spcBef>
                          <a:spcPts val="240"/>
                        </a:spcBef>
                        <a:spcAft>
                          <a:spcPts val="0"/>
                        </a:spcAft>
                      </a:pPr>
                      <a:r>
                        <a:rPr lang="ru-RU" sz="1400" kern="1200" spc="-20" dirty="0">
                          <a:effectLst/>
                        </a:rPr>
                        <a:t>Оказывает </a:t>
                      </a:r>
                      <a:r>
                        <a:rPr lang="ru-RU" sz="1400" kern="1200" spc="-5" dirty="0">
                          <a:effectLst/>
                        </a:rPr>
                        <a:t>содействие </a:t>
                      </a:r>
                      <a:r>
                        <a:rPr lang="ru-RU" sz="1400" kern="1200" spc="-10" dirty="0">
                          <a:effectLst/>
                        </a:rPr>
                        <a:t>администрации</a:t>
                      </a:r>
                      <a:r>
                        <a:rPr lang="ru-RU" sz="1400" kern="1200" spc="20" dirty="0">
                          <a:effectLst/>
                        </a:rPr>
                        <a:t> </a:t>
                      </a:r>
                      <a:r>
                        <a:rPr lang="ru-RU" sz="1400" kern="1200" spc="-10" dirty="0">
                          <a:effectLst/>
                        </a:rPr>
                        <a:t>ИЦ</a:t>
                      </a:r>
                      <a:endParaRPr lang="ru-RU" sz="1000" dirty="0">
                        <a:effectLst/>
                      </a:endParaRPr>
                    </a:p>
                    <a:p>
                      <a:pPr algn="ctr">
                        <a:lnSpc>
                          <a:spcPct val="107000"/>
                        </a:lnSpc>
                        <a:spcAft>
                          <a:spcPts val="0"/>
                        </a:spcAft>
                      </a:pPr>
                      <a:r>
                        <a:rPr lang="ru-RU" sz="1400" kern="1200" dirty="0">
                          <a:effectLst/>
                        </a:rPr>
                        <a:t>в</a:t>
                      </a:r>
                      <a:r>
                        <a:rPr lang="ru-RU" sz="1400" kern="1200" spc="10" dirty="0">
                          <a:effectLst/>
                        </a:rPr>
                        <a:t> </a:t>
                      </a:r>
                      <a:r>
                        <a:rPr lang="ru-RU" sz="1400" kern="1200" spc="-10" dirty="0">
                          <a:effectLst/>
                        </a:rPr>
                        <a:t>материально-бытовом</a:t>
                      </a:r>
                      <a:r>
                        <a:rPr lang="ru-RU" sz="1400" kern="1200" spc="-15" dirty="0">
                          <a:effectLst/>
                        </a:rPr>
                        <a:t> </a:t>
                      </a:r>
                      <a:r>
                        <a:rPr lang="ru-RU" sz="1400" kern="1200" spc="-5" dirty="0">
                          <a:effectLst/>
                        </a:rPr>
                        <a:t>и</a:t>
                      </a:r>
                      <a:r>
                        <a:rPr lang="ru-RU" sz="1400" kern="1200" spc="15" dirty="0">
                          <a:effectLst/>
                        </a:rPr>
                        <a:t> </a:t>
                      </a:r>
                      <a:r>
                        <a:rPr lang="ru-RU" sz="1400" kern="1200" spc="-15" dirty="0">
                          <a:effectLst/>
                        </a:rPr>
                        <a:t>медико-санитарном</a:t>
                      </a:r>
                      <a:endParaRPr lang="ru-RU" sz="1000" dirty="0">
                        <a:effectLst/>
                      </a:endParaRPr>
                    </a:p>
                    <a:p>
                      <a:pPr algn="ctr">
                        <a:lnSpc>
                          <a:spcPct val="107000"/>
                        </a:lnSpc>
                        <a:spcBef>
                          <a:spcPts val="5"/>
                        </a:spcBef>
                        <a:spcAft>
                          <a:spcPts val="0"/>
                        </a:spcAft>
                      </a:pPr>
                      <a:r>
                        <a:rPr lang="ru-RU" sz="1400" kern="1200" spc="-10" dirty="0">
                          <a:effectLst/>
                        </a:rPr>
                        <a:t>обеспечении осужденных</a:t>
                      </a:r>
                      <a:r>
                        <a:rPr lang="ru-RU" sz="1400" kern="1200" spc="20" dirty="0">
                          <a:effectLst/>
                        </a:rPr>
                        <a:t> </a:t>
                      </a:r>
                      <a:r>
                        <a:rPr lang="ru-RU" sz="1400" kern="1200" spc="-75" dirty="0">
                          <a:effectLst/>
                        </a:rPr>
                        <a:t>к</a:t>
                      </a:r>
                      <a:r>
                        <a:rPr lang="ru-RU" sz="1400" kern="1200" spc="15" dirty="0">
                          <a:effectLst/>
                        </a:rPr>
                        <a:t> </a:t>
                      </a:r>
                      <a:r>
                        <a:rPr lang="ru-RU" sz="1400" kern="1200" spc="-15" dirty="0">
                          <a:effectLst/>
                        </a:rPr>
                        <a:t>принудительным</a:t>
                      </a:r>
                      <a:r>
                        <a:rPr lang="ru-RU" sz="1400" kern="1200" spc="20" dirty="0">
                          <a:effectLst/>
                        </a:rPr>
                        <a:t> </a:t>
                      </a:r>
                      <a:r>
                        <a:rPr lang="ru-RU" sz="1400" kern="1200" spc="-15" dirty="0">
                          <a:effectLst/>
                        </a:rPr>
                        <a:t>работам</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3" marR="8543" marT="36452" marB="0"/>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6280" y="4005064"/>
            <a:ext cx="8136904" cy="936154"/>
          </a:xfrm>
          <a:prstGeom prst="rect">
            <a:avLst/>
          </a:prstGeom>
        </p:spPr>
        <p:txBody>
          <a:bodyPr vert="horz" wrap="square" lIns="0" tIns="12700" rIns="0" bIns="0" rtlCol="0">
            <a:spAutoFit/>
          </a:bodyPr>
          <a:lstStyle/>
          <a:p>
            <a:pPr marL="12700" marR="269875">
              <a:lnSpc>
                <a:spcPct val="100000"/>
              </a:lnSpc>
              <a:spcBef>
                <a:spcPts val="100"/>
              </a:spcBef>
              <a:buFont typeface="Wingdings"/>
              <a:buChar char=""/>
              <a:tabLst>
                <a:tab pos="229235" algn="l"/>
              </a:tabLst>
            </a:pPr>
            <a:r>
              <a:rPr sz="1500" spc="-5" dirty="0">
                <a:latin typeface="Times New Roman"/>
                <a:cs typeface="Times New Roman"/>
              </a:rPr>
              <a:t>осужденный </a:t>
            </a:r>
            <a:r>
              <a:rPr sz="1500" dirty="0">
                <a:latin typeface="Times New Roman"/>
                <a:cs typeface="Times New Roman"/>
              </a:rPr>
              <a:t>к </a:t>
            </a:r>
            <a:r>
              <a:rPr sz="1500" spc="-10" dirty="0">
                <a:latin typeface="Times New Roman"/>
                <a:cs typeface="Times New Roman"/>
              </a:rPr>
              <a:t>принудительным </a:t>
            </a:r>
            <a:r>
              <a:rPr sz="1500" spc="-5" dirty="0">
                <a:latin typeface="Times New Roman"/>
                <a:cs typeface="Times New Roman"/>
              </a:rPr>
              <a:t>работам </a:t>
            </a:r>
            <a:r>
              <a:rPr sz="1500" spc="-10" dirty="0">
                <a:latin typeface="Times New Roman"/>
                <a:cs typeface="Times New Roman"/>
              </a:rPr>
              <a:t>должен </a:t>
            </a:r>
            <a:r>
              <a:rPr sz="1500" spc="-5" dirty="0">
                <a:latin typeface="Times New Roman"/>
                <a:cs typeface="Times New Roman"/>
              </a:rPr>
              <a:t>получить не менее </a:t>
            </a:r>
            <a:r>
              <a:rPr sz="1500" b="1" dirty="0">
                <a:latin typeface="Times New Roman"/>
                <a:cs typeface="Times New Roman"/>
              </a:rPr>
              <a:t>25% </a:t>
            </a:r>
            <a:r>
              <a:rPr sz="1500" spc="-10" dirty="0">
                <a:latin typeface="Times New Roman"/>
                <a:cs typeface="Times New Roman"/>
              </a:rPr>
              <a:t>от начисленной </a:t>
            </a:r>
            <a:r>
              <a:rPr sz="1500" spc="-360" dirty="0">
                <a:latin typeface="Times New Roman"/>
                <a:cs typeface="Times New Roman"/>
              </a:rPr>
              <a:t> </a:t>
            </a:r>
            <a:r>
              <a:rPr sz="1500" spc="-5" dirty="0">
                <a:latin typeface="Times New Roman"/>
                <a:cs typeface="Times New Roman"/>
              </a:rPr>
              <a:t>ему заработной</a:t>
            </a:r>
            <a:r>
              <a:rPr sz="1500" spc="-30" dirty="0">
                <a:latin typeface="Times New Roman"/>
                <a:cs typeface="Times New Roman"/>
              </a:rPr>
              <a:t> </a:t>
            </a:r>
            <a:r>
              <a:rPr sz="1500" spc="-15" dirty="0">
                <a:latin typeface="Times New Roman"/>
                <a:cs typeface="Times New Roman"/>
              </a:rPr>
              <a:t>платы</a:t>
            </a:r>
            <a:r>
              <a:rPr sz="1500" dirty="0">
                <a:latin typeface="Times New Roman"/>
                <a:cs typeface="Times New Roman"/>
              </a:rPr>
              <a:t> с</a:t>
            </a:r>
            <a:r>
              <a:rPr sz="1500" spc="-10" dirty="0">
                <a:latin typeface="Times New Roman"/>
                <a:cs typeface="Times New Roman"/>
              </a:rPr>
              <a:t> учетом</a:t>
            </a:r>
            <a:r>
              <a:rPr sz="1500" spc="-20" dirty="0">
                <a:latin typeface="Times New Roman"/>
                <a:cs typeface="Times New Roman"/>
              </a:rPr>
              <a:t> </a:t>
            </a:r>
            <a:r>
              <a:rPr sz="1500" spc="-10" dirty="0">
                <a:latin typeface="Times New Roman"/>
                <a:cs typeface="Times New Roman"/>
              </a:rPr>
              <a:t>всех</a:t>
            </a:r>
            <a:r>
              <a:rPr sz="1500" spc="25" dirty="0">
                <a:latin typeface="Times New Roman"/>
                <a:cs typeface="Times New Roman"/>
              </a:rPr>
              <a:t> </a:t>
            </a:r>
            <a:r>
              <a:rPr sz="1500" spc="-15" dirty="0">
                <a:latin typeface="Times New Roman"/>
                <a:cs typeface="Times New Roman"/>
              </a:rPr>
              <a:t>удержаний;</a:t>
            </a:r>
            <a:endParaRPr sz="1500" dirty="0">
              <a:latin typeface="Times New Roman"/>
              <a:cs typeface="Times New Roman"/>
            </a:endParaRPr>
          </a:p>
          <a:p>
            <a:pPr marL="12700" marR="5080">
              <a:lnSpc>
                <a:spcPct val="100000"/>
              </a:lnSpc>
              <a:buFont typeface="Wingdings"/>
              <a:buChar char=""/>
              <a:tabLst>
                <a:tab pos="183515" algn="l"/>
              </a:tabLst>
            </a:pPr>
            <a:r>
              <a:rPr sz="1500" u="heavy" spc="-5" dirty="0">
                <a:uFill>
                  <a:solidFill>
                    <a:srgbClr val="000000"/>
                  </a:solidFill>
                </a:uFill>
                <a:latin typeface="Times New Roman"/>
                <a:cs typeface="Times New Roman"/>
              </a:rPr>
              <a:t> </a:t>
            </a:r>
            <a:r>
              <a:rPr sz="1500" b="1" u="heavy" spc="-15" dirty="0">
                <a:uFill>
                  <a:solidFill>
                    <a:srgbClr val="000000"/>
                  </a:solidFill>
                </a:uFill>
                <a:latin typeface="Times New Roman"/>
                <a:cs typeface="Times New Roman"/>
              </a:rPr>
              <a:t>удержания </a:t>
            </a:r>
            <a:r>
              <a:rPr sz="1500" b="1" u="heavy" spc="-5" dirty="0">
                <a:uFill>
                  <a:solidFill>
                    <a:srgbClr val="000000"/>
                  </a:solidFill>
                </a:uFill>
                <a:latin typeface="Times New Roman"/>
                <a:cs typeface="Times New Roman"/>
              </a:rPr>
              <a:t>из заработной </a:t>
            </a:r>
            <a:r>
              <a:rPr sz="1500" b="1" u="heavy" spc="-10" dirty="0">
                <a:uFill>
                  <a:solidFill>
                    <a:srgbClr val="000000"/>
                  </a:solidFill>
                </a:uFill>
                <a:latin typeface="Times New Roman"/>
                <a:cs typeface="Times New Roman"/>
              </a:rPr>
              <a:t>платы осужденных: </a:t>
            </a:r>
            <a:r>
              <a:rPr sz="1500" b="1" i="1" dirty="0">
                <a:latin typeface="Times New Roman"/>
                <a:cs typeface="Times New Roman"/>
              </a:rPr>
              <a:t>в </a:t>
            </a:r>
            <a:r>
              <a:rPr sz="1500" b="1" i="1" spc="-15" dirty="0">
                <a:latin typeface="Times New Roman"/>
                <a:cs typeface="Times New Roman"/>
              </a:rPr>
              <a:t>доход </a:t>
            </a:r>
            <a:r>
              <a:rPr sz="1500" b="1" i="1" spc="-10" dirty="0">
                <a:latin typeface="Times New Roman"/>
                <a:cs typeface="Times New Roman"/>
              </a:rPr>
              <a:t>государства </a:t>
            </a:r>
            <a:r>
              <a:rPr sz="1500" b="1" i="1" dirty="0">
                <a:latin typeface="Times New Roman"/>
                <a:cs typeface="Times New Roman"/>
              </a:rPr>
              <a:t>от 5 </a:t>
            </a:r>
            <a:r>
              <a:rPr sz="1500" b="1" i="1" spc="-5" dirty="0">
                <a:latin typeface="Times New Roman"/>
                <a:cs typeface="Times New Roman"/>
              </a:rPr>
              <a:t>до </a:t>
            </a:r>
            <a:r>
              <a:rPr sz="1500" b="1" i="1" dirty="0">
                <a:latin typeface="Times New Roman"/>
                <a:cs typeface="Times New Roman"/>
              </a:rPr>
              <a:t>20 </a:t>
            </a:r>
            <a:r>
              <a:rPr sz="1500" b="1" i="1" spc="15" dirty="0">
                <a:latin typeface="Times New Roman"/>
                <a:cs typeface="Times New Roman"/>
              </a:rPr>
              <a:t>%, </a:t>
            </a:r>
            <a:r>
              <a:rPr sz="1500" b="1" i="1" spc="-5" dirty="0">
                <a:latin typeface="Times New Roman"/>
                <a:cs typeface="Times New Roman"/>
              </a:rPr>
              <a:t>оплата </a:t>
            </a:r>
            <a:r>
              <a:rPr sz="1500" b="1" i="1" spc="-360" dirty="0">
                <a:latin typeface="Times New Roman"/>
                <a:cs typeface="Times New Roman"/>
              </a:rPr>
              <a:t> </a:t>
            </a:r>
            <a:r>
              <a:rPr sz="1500" b="1" i="1" spc="-15" dirty="0">
                <a:latin typeface="Times New Roman"/>
                <a:cs typeface="Times New Roman"/>
              </a:rPr>
              <a:t>коммунальных</a:t>
            </a:r>
            <a:r>
              <a:rPr sz="1500" b="1" i="1" spc="15" dirty="0">
                <a:latin typeface="Times New Roman"/>
                <a:cs typeface="Times New Roman"/>
              </a:rPr>
              <a:t> </a:t>
            </a:r>
            <a:r>
              <a:rPr sz="1500" b="1" i="1" spc="-15" dirty="0">
                <a:latin typeface="Times New Roman"/>
                <a:cs typeface="Times New Roman"/>
              </a:rPr>
              <a:t>услуг,</a:t>
            </a:r>
            <a:r>
              <a:rPr sz="1500" b="1" i="1" spc="10" dirty="0">
                <a:latin typeface="Times New Roman"/>
                <a:cs typeface="Times New Roman"/>
              </a:rPr>
              <a:t> </a:t>
            </a:r>
            <a:r>
              <a:rPr sz="1500" b="1" i="1" dirty="0">
                <a:latin typeface="Times New Roman"/>
                <a:cs typeface="Times New Roman"/>
              </a:rPr>
              <a:t>питание</a:t>
            </a:r>
            <a:r>
              <a:rPr sz="1500" b="1" i="1" spc="360" dirty="0">
                <a:latin typeface="Times New Roman"/>
                <a:cs typeface="Times New Roman"/>
              </a:rPr>
              <a:t> </a:t>
            </a:r>
            <a:r>
              <a:rPr sz="1500" b="1" i="1" dirty="0">
                <a:latin typeface="Times New Roman"/>
                <a:cs typeface="Times New Roman"/>
              </a:rPr>
              <a:t>(при</a:t>
            </a:r>
            <a:r>
              <a:rPr sz="1500" b="1" i="1" spc="-15" dirty="0">
                <a:latin typeface="Times New Roman"/>
                <a:cs typeface="Times New Roman"/>
              </a:rPr>
              <a:t> </a:t>
            </a:r>
            <a:r>
              <a:rPr sz="1500" b="1" i="1" spc="-5" dirty="0">
                <a:latin typeface="Times New Roman"/>
                <a:cs typeface="Times New Roman"/>
              </a:rPr>
              <a:t>отсутствии</a:t>
            </a:r>
            <a:r>
              <a:rPr sz="1500" b="1" i="1" spc="5" dirty="0">
                <a:latin typeface="Times New Roman"/>
                <a:cs typeface="Times New Roman"/>
              </a:rPr>
              <a:t> </a:t>
            </a:r>
            <a:r>
              <a:rPr sz="1500" b="1" i="1" spc="-15" dirty="0">
                <a:latin typeface="Times New Roman"/>
                <a:cs typeface="Times New Roman"/>
              </a:rPr>
              <a:t>собственных</a:t>
            </a:r>
            <a:r>
              <a:rPr sz="1500" b="1" i="1" spc="25" dirty="0">
                <a:latin typeface="Times New Roman"/>
                <a:cs typeface="Times New Roman"/>
              </a:rPr>
              <a:t> </a:t>
            </a:r>
            <a:r>
              <a:rPr sz="1500" b="1" i="1" spc="-10" dirty="0">
                <a:latin typeface="Times New Roman"/>
                <a:cs typeface="Times New Roman"/>
              </a:rPr>
              <a:t>средств).</a:t>
            </a:r>
            <a:endParaRPr sz="1500" dirty="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1152832002"/>
              </p:ext>
            </p:extLst>
          </p:nvPr>
        </p:nvGraphicFramePr>
        <p:xfrm>
          <a:off x="539552" y="1772816"/>
          <a:ext cx="8361044" cy="1710263"/>
        </p:xfrm>
        <a:graphic>
          <a:graphicData uri="http://schemas.openxmlformats.org/drawingml/2006/table">
            <a:tbl>
              <a:tblPr firstRow="1" bandRow="1">
                <a:tableStyleId>{2D5ABB26-0587-4C30-8999-92F81FD0307C}</a:tableStyleId>
              </a:tblPr>
              <a:tblGrid>
                <a:gridCol w="8361044">
                  <a:extLst>
                    <a:ext uri="{9D8B030D-6E8A-4147-A177-3AD203B41FA5}">
                      <a16:colId xmlns:a16="http://schemas.microsoft.com/office/drawing/2014/main" val="20000"/>
                    </a:ext>
                  </a:extLst>
                </a:gridCol>
              </a:tblGrid>
              <a:tr h="375919">
                <a:tc>
                  <a:txBody>
                    <a:bodyPr/>
                    <a:lstStyle/>
                    <a:p>
                      <a:pPr algn="ctr">
                        <a:lnSpc>
                          <a:spcPct val="100000"/>
                        </a:lnSpc>
                        <a:spcBef>
                          <a:spcPts val="229"/>
                        </a:spcBef>
                      </a:pPr>
                      <a:r>
                        <a:rPr sz="1900" b="1" spc="-5" dirty="0">
                          <a:solidFill>
                            <a:srgbClr val="FFFFFF"/>
                          </a:solidFill>
                          <a:latin typeface="Times New Roman" pitchFamily="18" charset="0"/>
                          <a:cs typeface="Times New Roman" pitchFamily="18" charset="0"/>
                        </a:rPr>
                        <a:t>Минимальный</a:t>
                      </a:r>
                      <a:r>
                        <a:rPr sz="1900" b="1" spc="-4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размер</a:t>
                      </a:r>
                      <a:r>
                        <a:rPr sz="1900" b="1" spc="-2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заработной</a:t>
                      </a:r>
                      <a:r>
                        <a:rPr sz="1900" b="1" spc="5" dirty="0">
                          <a:solidFill>
                            <a:srgbClr val="FFFFFF"/>
                          </a:solidFill>
                          <a:latin typeface="Times New Roman" pitchFamily="18" charset="0"/>
                          <a:cs typeface="Times New Roman" pitchFamily="18" charset="0"/>
                        </a:rPr>
                        <a:t> </a:t>
                      </a:r>
                      <a:r>
                        <a:rPr sz="1900" b="1" spc="-5" dirty="0">
                          <a:solidFill>
                            <a:srgbClr val="FFFFFF"/>
                          </a:solidFill>
                          <a:latin typeface="Times New Roman" pitchFamily="18" charset="0"/>
                          <a:cs typeface="Times New Roman" pitchFamily="18" charset="0"/>
                        </a:rPr>
                        <a:t>платы</a:t>
                      </a:r>
                      <a:r>
                        <a:rPr sz="1900" b="1" spc="10" dirty="0">
                          <a:solidFill>
                            <a:srgbClr val="FFFFFF"/>
                          </a:solidFill>
                          <a:latin typeface="Times New Roman" pitchFamily="18" charset="0"/>
                          <a:cs typeface="Times New Roman" pitchFamily="18" charset="0"/>
                        </a:rPr>
                        <a:t> </a:t>
                      </a:r>
                      <a:r>
                        <a:rPr sz="1900" b="1" dirty="0" err="1">
                          <a:solidFill>
                            <a:srgbClr val="FFFFFF"/>
                          </a:solidFill>
                          <a:latin typeface="Times New Roman" pitchFamily="18" charset="0"/>
                          <a:cs typeface="Times New Roman" pitchFamily="18" charset="0"/>
                        </a:rPr>
                        <a:t>на</a:t>
                      </a:r>
                      <a:r>
                        <a:rPr sz="1900" b="1" spc="5" dirty="0">
                          <a:solidFill>
                            <a:srgbClr val="FFFFFF"/>
                          </a:solidFill>
                          <a:latin typeface="Times New Roman" pitchFamily="18" charset="0"/>
                          <a:cs typeface="Times New Roman" pitchFamily="18" charset="0"/>
                        </a:rPr>
                        <a:t> </a:t>
                      </a:r>
                      <a:r>
                        <a:rPr sz="1900" b="1" spc="-5" dirty="0" smtClean="0">
                          <a:solidFill>
                            <a:srgbClr val="FFFFFF"/>
                          </a:solidFill>
                          <a:latin typeface="Times New Roman" pitchFamily="18" charset="0"/>
                          <a:cs typeface="Times New Roman" pitchFamily="18" charset="0"/>
                        </a:rPr>
                        <a:t>202</a:t>
                      </a:r>
                      <a:r>
                        <a:rPr lang="ru-RU" sz="1900" b="1" spc="-5" dirty="0" smtClean="0">
                          <a:solidFill>
                            <a:srgbClr val="FFFFFF"/>
                          </a:solidFill>
                          <a:latin typeface="Times New Roman" pitchFamily="18" charset="0"/>
                          <a:cs typeface="Times New Roman" pitchFamily="18" charset="0"/>
                        </a:rPr>
                        <a:t>3</a:t>
                      </a:r>
                      <a:r>
                        <a:rPr sz="1900" b="1" spc="-30" dirty="0" smtClean="0">
                          <a:solidFill>
                            <a:srgbClr val="FFFFFF"/>
                          </a:solidFill>
                          <a:latin typeface="Times New Roman" pitchFamily="18" charset="0"/>
                          <a:cs typeface="Times New Roman" pitchFamily="18" charset="0"/>
                        </a:rPr>
                        <a:t> </a:t>
                      </a:r>
                      <a:r>
                        <a:rPr sz="1900" b="1" spc="-20" dirty="0">
                          <a:solidFill>
                            <a:srgbClr val="FFFFFF"/>
                          </a:solidFill>
                          <a:latin typeface="Times New Roman" pitchFamily="18" charset="0"/>
                          <a:cs typeface="Times New Roman" pitchFamily="18" charset="0"/>
                        </a:rPr>
                        <a:t>год</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extLst>
                  <a:ext uri="{0D108BD9-81ED-4DB2-BD59-A6C34878D82A}">
                    <a16:rowId xmlns:a16="http://schemas.microsoft.com/office/drawing/2014/main" val="10000"/>
                  </a:ext>
                </a:extLst>
              </a:tr>
              <a:tr h="375919">
                <a:tc>
                  <a:txBody>
                    <a:bodyPr/>
                    <a:lstStyle/>
                    <a:p>
                      <a:pPr marL="2540" algn="ctr">
                        <a:lnSpc>
                          <a:spcPct val="100000"/>
                        </a:lnSpc>
                        <a:spcBef>
                          <a:spcPts val="229"/>
                        </a:spcBef>
                      </a:pPr>
                      <a:r>
                        <a:rPr kumimoji="0" lang="ru-RU" sz="1900" kern="1200" spc="-15" dirty="0" smtClean="0">
                          <a:solidFill>
                            <a:schemeClr val="tx1"/>
                          </a:solidFill>
                          <a:latin typeface="Times New Roman" pitchFamily="18" charset="0"/>
                          <a:ea typeface="+mn-ea"/>
                          <a:cs typeface="Times New Roman" pitchFamily="18" charset="0"/>
                        </a:rPr>
                        <a:t>16 242</a:t>
                      </a:r>
                      <a:r>
                        <a:rPr kumimoji="0" lang="ru-RU" sz="2000" b="0" i="0" kern="1200" dirty="0" smtClean="0">
                          <a:solidFill>
                            <a:schemeClr val="tx1"/>
                          </a:solidFill>
                          <a:effectLst/>
                          <a:latin typeface="+mn-lt"/>
                          <a:ea typeface="+mn-ea"/>
                          <a:cs typeface="+mn-cs"/>
                        </a:rPr>
                        <a:t> </a:t>
                      </a:r>
                      <a:r>
                        <a:rPr sz="1900" spc="-15" dirty="0" err="1" smtClean="0">
                          <a:latin typeface="Times New Roman" pitchFamily="18" charset="0"/>
                          <a:cs typeface="Times New Roman" pitchFamily="18" charset="0"/>
                        </a:rPr>
                        <a:t>руб</a:t>
                      </a:r>
                      <a:r>
                        <a:rPr lang="ru-RU" sz="1900" spc="-15" dirty="0" smtClean="0">
                          <a:latin typeface="Times New Roman" pitchFamily="18" charset="0"/>
                          <a:cs typeface="Times New Roman" pitchFamily="18" charset="0"/>
                        </a:rPr>
                        <a:t>.</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751838">
                <a:tc>
                  <a:txBody>
                    <a:bodyPr/>
                    <a:lstStyle/>
                    <a:p>
                      <a:pPr marL="1270" marR="0" indent="0" algn="ctr" defTabSz="914400" rtl="0" eaLnBrk="1" fontAlgn="auto" latinLnBrk="0" hangingPunct="1">
                        <a:lnSpc>
                          <a:spcPct val="100000"/>
                        </a:lnSpc>
                        <a:spcBef>
                          <a:spcPts val="229"/>
                        </a:spcBef>
                        <a:spcAft>
                          <a:spcPts val="0"/>
                        </a:spcAft>
                        <a:buClrTx/>
                        <a:buSzTx/>
                        <a:buFontTx/>
                        <a:buNone/>
                        <a:tabLst/>
                        <a:defRPr/>
                      </a:pPr>
                      <a:endParaRPr lang="ru-RU" sz="1900" b="1" spc="-5" dirty="0" smtClean="0">
                        <a:solidFill>
                          <a:srgbClr val="FFFFFF"/>
                        </a:solidFill>
                        <a:latin typeface="Times New Roman" pitchFamily="18" charset="0"/>
                        <a:cs typeface="Times New Roman" pitchFamily="18" charset="0"/>
                      </a:endParaRPr>
                    </a:p>
                    <a:p>
                      <a:pPr marL="1270" marR="0" indent="0" algn="ctr" defTabSz="914400" rtl="0" eaLnBrk="1" fontAlgn="auto" latinLnBrk="0" hangingPunct="1">
                        <a:lnSpc>
                          <a:spcPct val="100000"/>
                        </a:lnSpc>
                        <a:spcBef>
                          <a:spcPts val="229"/>
                        </a:spcBef>
                        <a:spcAft>
                          <a:spcPts val="0"/>
                        </a:spcAft>
                        <a:buClrTx/>
                        <a:buSzTx/>
                        <a:buFontTx/>
                        <a:buNone/>
                        <a:tabLst/>
                        <a:defRPr/>
                      </a:pPr>
                      <a:r>
                        <a:rPr lang="ru-RU" sz="1900" b="1" spc="-5" dirty="0" smtClean="0">
                          <a:solidFill>
                            <a:srgbClr val="FFFFFF"/>
                          </a:solidFill>
                          <a:latin typeface="Times New Roman" pitchFamily="18" charset="0"/>
                          <a:cs typeface="Times New Roman" pitchFamily="18" charset="0"/>
                        </a:rPr>
                        <a:t>Средняя</a:t>
                      </a:r>
                      <a:r>
                        <a:rPr lang="ru-RU" sz="1900" b="1" spc="-50" dirty="0" smtClean="0">
                          <a:solidFill>
                            <a:srgbClr val="FFFFFF"/>
                          </a:solidFill>
                          <a:latin typeface="Times New Roman" pitchFamily="18" charset="0"/>
                          <a:cs typeface="Times New Roman" pitchFamily="18" charset="0"/>
                        </a:rPr>
                        <a:t> </a:t>
                      </a:r>
                      <a:r>
                        <a:rPr lang="ru-RU" sz="1900" b="1" spc="-50" dirty="0">
                          <a:solidFill>
                            <a:srgbClr val="FFFFFF"/>
                          </a:solidFill>
                          <a:latin typeface="Times New Roman" pitchFamily="18" charset="0"/>
                          <a:cs typeface="Times New Roman" pitchFamily="18" charset="0"/>
                        </a:rPr>
                        <a:t>заработная</a:t>
                      </a:r>
                      <a:r>
                        <a:rPr lang="ru-RU" sz="1900" b="1" spc="-50" baseline="0" dirty="0">
                          <a:solidFill>
                            <a:srgbClr val="FFFFFF"/>
                          </a:solidFill>
                          <a:latin typeface="Times New Roman" pitchFamily="18" charset="0"/>
                          <a:cs typeface="Times New Roman" pitchFamily="18" charset="0"/>
                        </a:rPr>
                        <a:t> плата в </a:t>
                      </a:r>
                      <a:r>
                        <a:rPr lang="ru-RU" sz="1900" b="1" spc="-50" baseline="0" dirty="0" smtClean="0">
                          <a:solidFill>
                            <a:srgbClr val="FFFFFF"/>
                          </a:solidFill>
                          <a:latin typeface="Times New Roman" pitchFamily="18" charset="0"/>
                          <a:cs typeface="Times New Roman" pitchFamily="18" charset="0"/>
                        </a:rPr>
                        <a:t>Самарской области </a:t>
                      </a:r>
                      <a:r>
                        <a:rPr lang="ru-RU" sz="1900" b="1" spc="-50" baseline="0" dirty="0">
                          <a:solidFill>
                            <a:srgbClr val="FFFFFF"/>
                          </a:solidFill>
                          <a:latin typeface="Times New Roman" pitchFamily="18" charset="0"/>
                          <a:cs typeface="Times New Roman" pitchFamily="18" charset="0"/>
                        </a:rPr>
                        <a:t>области за</a:t>
                      </a:r>
                      <a:r>
                        <a:rPr lang="ru-RU" sz="1900" b="1" spc="0" baseline="0" dirty="0">
                          <a:solidFill>
                            <a:srgbClr val="FFFFFF"/>
                          </a:solidFill>
                          <a:latin typeface="Times New Roman" pitchFamily="18" charset="0"/>
                          <a:cs typeface="Times New Roman" pitchFamily="18" charset="0"/>
                        </a:rPr>
                        <a:t> </a:t>
                      </a:r>
                      <a:r>
                        <a:rPr lang="ru-RU" sz="1900" b="1" spc="-5" dirty="0" smtClean="0">
                          <a:solidFill>
                            <a:srgbClr val="FFFFFF"/>
                          </a:solidFill>
                          <a:latin typeface="Times New Roman" pitchFamily="18" charset="0"/>
                          <a:cs typeface="Times New Roman" pitchFamily="18" charset="0"/>
                        </a:rPr>
                        <a:t>2022</a:t>
                      </a:r>
                      <a:r>
                        <a:rPr lang="ru-RU" sz="1900" b="1" spc="-25" dirty="0" smtClean="0">
                          <a:solidFill>
                            <a:srgbClr val="FFFFFF"/>
                          </a:solidFill>
                          <a:latin typeface="Times New Roman" pitchFamily="18" charset="0"/>
                          <a:cs typeface="Times New Roman" pitchFamily="18" charset="0"/>
                        </a:rPr>
                        <a:t> </a:t>
                      </a:r>
                      <a:r>
                        <a:rPr lang="ru-RU" sz="1900" b="1" spc="-20" dirty="0">
                          <a:solidFill>
                            <a:srgbClr val="FFFFFF"/>
                          </a:solidFill>
                          <a:latin typeface="Times New Roman" pitchFamily="18" charset="0"/>
                          <a:cs typeface="Times New Roman" pitchFamily="18" charset="0"/>
                        </a:rPr>
                        <a:t>год</a:t>
                      </a:r>
                      <a:endParaRPr lang="ru-RU" sz="1900" dirty="0">
                        <a:latin typeface="Times New Roman" pitchFamily="18" charset="0"/>
                        <a:cs typeface="Times New Roman" pitchFamily="18" charset="0"/>
                      </a:endParaRPr>
                    </a:p>
                    <a:p>
                      <a:pPr marL="1270" algn="ctr">
                        <a:lnSpc>
                          <a:spcPct val="100000"/>
                        </a:lnSpc>
                        <a:spcBef>
                          <a:spcPts val="229"/>
                        </a:spcBef>
                      </a:pPr>
                      <a:r>
                        <a:rPr kumimoji="0" lang="ru-RU" sz="1900" kern="1200" spc="-15" dirty="0" smtClean="0">
                          <a:solidFill>
                            <a:schemeClr val="tx1"/>
                          </a:solidFill>
                          <a:latin typeface="Times New Roman" pitchFamily="18" charset="0"/>
                          <a:ea typeface="+mn-ea"/>
                          <a:cs typeface="Times New Roman" pitchFamily="18" charset="0"/>
                        </a:rPr>
                        <a:t>47 653,9</a:t>
                      </a:r>
                      <a:r>
                        <a:rPr kumimoji="0" lang="ru-RU" sz="1800" kern="1200" dirty="0" smtClean="0">
                          <a:solidFill>
                            <a:schemeClr val="tx1"/>
                          </a:solidFill>
                          <a:effectLst/>
                          <a:latin typeface="+mn-lt"/>
                          <a:ea typeface="+mn-ea"/>
                          <a:cs typeface="+mn-cs"/>
                        </a:rPr>
                        <a:t> </a:t>
                      </a:r>
                      <a:r>
                        <a:rPr sz="1900" spc="-15" dirty="0" err="1" smtClean="0">
                          <a:latin typeface="Times New Roman" pitchFamily="18" charset="0"/>
                          <a:cs typeface="Times New Roman" pitchFamily="18" charset="0"/>
                        </a:rPr>
                        <a:t>руб</a:t>
                      </a:r>
                      <a:r>
                        <a:rPr lang="ru-RU" sz="1900" spc="-15" dirty="0" smtClean="0">
                          <a:latin typeface="Times New Roman" pitchFamily="18" charset="0"/>
                          <a:cs typeface="Times New Roman" pitchFamily="18" charset="0"/>
                        </a:rPr>
                        <a:t>.</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bl>
          </a:graphicData>
        </a:graphic>
      </p:graphicFrame>
      <p:sp>
        <p:nvSpPr>
          <p:cNvPr id="5" name="object 5"/>
          <p:cNvSpPr txBox="1"/>
          <p:nvPr/>
        </p:nvSpPr>
        <p:spPr>
          <a:xfrm>
            <a:off x="1403648" y="1196752"/>
            <a:ext cx="6258560" cy="24365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500" spc="-10" dirty="0">
                <a:latin typeface="Times New Roman" pitchFamily="18" charset="0"/>
                <a:cs typeface="Times New Roman" pitchFamily="18" charset="0"/>
              </a:rPr>
              <a:t>не</a:t>
            </a:r>
            <a:r>
              <a:rPr sz="1500" spc="15" dirty="0">
                <a:latin typeface="Times New Roman" pitchFamily="18" charset="0"/>
                <a:cs typeface="Times New Roman" pitchFamily="18" charset="0"/>
              </a:rPr>
              <a:t> </a:t>
            </a:r>
            <a:r>
              <a:rPr sz="1500" spc="-30" dirty="0">
                <a:latin typeface="Times New Roman" pitchFamily="18" charset="0"/>
                <a:cs typeface="Times New Roman" pitchFamily="18" charset="0"/>
              </a:rPr>
              <a:t>может</a:t>
            </a:r>
            <a:r>
              <a:rPr sz="1500" spc="-5" dirty="0">
                <a:latin typeface="Times New Roman" pitchFamily="18" charset="0"/>
                <a:cs typeface="Times New Roman" pitchFamily="18" charset="0"/>
              </a:rPr>
              <a:t> быть</a:t>
            </a:r>
            <a:r>
              <a:rPr sz="1500" spc="20" dirty="0">
                <a:latin typeface="Times New Roman" pitchFamily="18" charset="0"/>
                <a:cs typeface="Times New Roman" pitchFamily="18" charset="0"/>
              </a:rPr>
              <a:t> </a:t>
            </a:r>
            <a:r>
              <a:rPr sz="1500" spc="-20" dirty="0">
                <a:latin typeface="Times New Roman" pitchFamily="18" charset="0"/>
                <a:cs typeface="Times New Roman" pitchFamily="18" charset="0"/>
              </a:rPr>
              <a:t>ниже</a:t>
            </a:r>
            <a:r>
              <a:rPr sz="1500" spc="5" dirty="0">
                <a:latin typeface="Times New Roman" pitchFamily="18" charset="0"/>
                <a:cs typeface="Times New Roman" pitchFamily="18" charset="0"/>
              </a:rPr>
              <a:t> </a:t>
            </a:r>
            <a:r>
              <a:rPr sz="1500" spc="-20" dirty="0">
                <a:latin typeface="Times New Roman" pitchFamily="18" charset="0"/>
                <a:cs typeface="Times New Roman" pitchFamily="18" charset="0"/>
              </a:rPr>
              <a:t>размера</a:t>
            </a:r>
            <a:r>
              <a:rPr sz="1500" spc="20" dirty="0">
                <a:latin typeface="Times New Roman" pitchFamily="18" charset="0"/>
                <a:cs typeface="Times New Roman" pitchFamily="18" charset="0"/>
              </a:rPr>
              <a:t> </a:t>
            </a:r>
            <a:r>
              <a:rPr sz="1500" spc="-10" dirty="0">
                <a:latin typeface="Times New Roman" pitchFamily="18" charset="0"/>
                <a:cs typeface="Times New Roman" pitchFamily="18" charset="0"/>
              </a:rPr>
              <a:t>минимальной</a:t>
            </a:r>
            <a:r>
              <a:rPr sz="1500" spc="15" dirty="0">
                <a:latin typeface="Times New Roman" pitchFamily="18" charset="0"/>
                <a:cs typeface="Times New Roman" pitchFamily="18" charset="0"/>
              </a:rPr>
              <a:t> </a:t>
            </a:r>
            <a:r>
              <a:rPr sz="1500" spc="-15" dirty="0">
                <a:latin typeface="Times New Roman" pitchFamily="18" charset="0"/>
                <a:cs typeface="Times New Roman" pitchFamily="18" charset="0"/>
              </a:rPr>
              <a:t>заработной</a:t>
            </a:r>
            <a:r>
              <a:rPr sz="1500" spc="15" dirty="0">
                <a:latin typeface="Times New Roman" pitchFamily="18" charset="0"/>
                <a:cs typeface="Times New Roman" pitchFamily="18" charset="0"/>
              </a:rPr>
              <a:t> </a:t>
            </a:r>
            <a:r>
              <a:rPr sz="1500" spc="-10" dirty="0">
                <a:latin typeface="Times New Roman" pitchFamily="18" charset="0"/>
                <a:cs typeface="Times New Roman" pitchFamily="18" charset="0"/>
              </a:rPr>
              <a:t>платы</a:t>
            </a:r>
            <a:r>
              <a:rPr sz="1500" spc="15" dirty="0">
                <a:latin typeface="Times New Roman" pitchFamily="18" charset="0"/>
                <a:cs typeface="Times New Roman" pitchFamily="18" charset="0"/>
              </a:rPr>
              <a:t> </a:t>
            </a:r>
            <a:r>
              <a:rPr sz="1500" dirty="0">
                <a:latin typeface="Times New Roman" pitchFamily="18" charset="0"/>
                <a:cs typeface="Times New Roman" pitchFamily="18" charset="0"/>
              </a:rPr>
              <a:t>в</a:t>
            </a:r>
            <a:r>
              <a:rPr sz="1500" spc="20" dirty="0">
                <a:latin typeface="Times New Roman" pitchFamily="18" charset="0"/>
                <a:cs typeface="Times New Roman" pitchFamily="18" charset="0"/>
              </a:rPr>
              <a:t> </a:t>
            </a:r>
            <a:r>
              <a:rPr sz="1500" spc="-55" dirty="0">
                <a:latin typeface="Times New Roman" pitchFamily="18" charset="0"/>
                <a:cs typeface="Times New Roman" pitchFamily="18" charset="0"/>
              </a:rPr>
              <a:t>РФ</a:t>
            </a:r>
            <a:r>
              <a:rPr sz="1500" spc="-55" dirty="0">
                <a:latin typeface="Microsoft Sans Serif"/>
                <a:cs typeface="Microsoft Sans Serif"/>
              </a:rPr>
              <a:t>.</a:t>
            </a:r>
            <a:endParaRPr sz="1500" dirty="0">
              <a:latin typeface="Microsoft Sans Serif"/>
              <a:cs typeface="Microsoft Sans Serif"/>
            </a:endParaRPr>
          </a:p>
        </p:txBody>
      </p:sp>
      <p:sp>
        <p:nvSpPr>
          <p:cNvPr id="6" name="object 6"/>
          <p:cNvSpPr txBox="1">
            <a:spLocks noGrp="1"/>
          </p:cNvSpPr>
          <p:nvPr>
            <p:ph type="title"/>
          </p:nvPr>
        </p:nvSpPr>
        <p:spPr>
          <a:xfrm>
            <a:off x="467544" y="836712"/>
            <a:ext cx="8295640" cy="350737"/>
          </a:xfrm>
          <a:prstGeom prst="rect">
            <a:avLst/>
          </a:prstGeom>
        </p:spPr>
        <p:txBody>
          <a:bodyPr vert="horz" wrap="square" lIns="0" tIns="12065" rIns="0" bIns="0" rtlCol="0">
            <a:spAutoFit/>
          </a:bodyPr>
          <a:lstStyle/>
          <a:p>
            <a:pPr marL="12700" algn="ctr">
              <a:lnSpc>
                <a:spcPct val="100000"/>
              </a:lnSpc>
              <a:spcBef>
                <a:spcPts val="95"/>
              </a:spcBef>
            </a:pPr>
            <a:r>
              <a:rPr sz="2200" spc="-15" dirty="0">
                <a:latin typeface="Times New Roman" pitchFamily="18" charset="0"/>
                <a:cs typeface="Times New Roman" pitchFamily="18" charset="0"/>
              </a:rPr>
              <a:t>Заработная</a:t>
            </a:r>
            <a:r>
              <a:rPr sz="2200" spc="50" dirty="0">
                <a:latin typeface="Times New Roman" pitchFamily="18" charset="0"/>
                <a:cs typeface="Times New Roman" pitchFamily="18" charset="0"/>
              </a:rPr>
              <a:t> </a:t>
            </a:r>
            <a:r>
              <a:rPr sz="2200" spc="-10" dirty="0">
                <a:latin typeface="Times New Roman" pitchFamily="18" charset="0"/>
                <a:cs typeface="Times New Roman" pitchFamily="18" charset="0"/>
              </a:rPr>
              <a:t>плата</a:t>
            </a:r>
            <a:r>
              <a:rPr sz="2200" spc="40" dirty="0">
                <a:latin typeface="Times New Roman" pitchFamily="18" charset="0"/>
                <a:cs typeface="Times New Roman" pitchFamily="18" charset="0"/>
              </a:rPr>
              <a:t> </a:t>
            </a:r>
            <a:r>
              <a:rPr sz="2200" spc="-10" dirty="0">
                <a:latin typeface="Times New Roman" pitchFamily="18" charset="0"/>
                <a:cs typeface="Times New Roman" pitchFamily="18" charset="0"/>
              </a:rPr>
              <a:t>осужденных</a:t>
            </a:r>
            <a:r>
              <a:rPr sz="2200" spc="30" dirty="0">
                <a:latin typeface="Times New Roman" pitchFamily="18" charset="0"/>
                <a:cs typeface="Times New Roman" pitchFamily="18" charset="0"/>
              </a:rPr>
              <a:t> </a:t>
            </a:r>
            <a:r>
              <a:rPr sz="2200" spc="-5" dirty="0">
                <a:latin typeface="Times New Roman" pitchFamily="18" charset="0"/>
                <a:cs typeface="Times New Roman" pitchFamily="18" charset="0"/>
              </a:rPr>
              <a:t>к</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принудительным</a:t>
            </a:r>
            <a:r>
              <a:rPr sz="2200" spc="50" dirty="0">
                <a:latin typeface="Times New Roman" pitchFamily="18" charset="0"/>
                <a:cs typeface="Times New Roman" pitchFamily="18" charset="0"/>
              </a:rPr>
              <a:t> </a:t>
            </a:r>
            <a:r>
              <a:rPr sz="2200" spc="-20" dirty="0">
                <a:latin typeface="Times New Roman" pitchFamily="18" charset="0"/>
                <a:cs typeface="Times New Roman" pitchFamily="18" charset="0"/>
              </a:rPr>
              <a:t>работам</a:t>
            </a:r>
            <a:endParaRP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9172" y="37593"/>
            <a:ext cx="19621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Microsoft Sans Serif"/>
                <a:cs typeface="Microsoft Sans Serif"/>
              </a:rPr>
              <a:t>10</a:t>
            </a:r>
            <a:endParaRPr sz="1200">
              <a:latin typeface="Microsoft Sans Serif"/>
              <a:cs typeface="Microsoft Sans Serif"/>
            </a:endParaRPr>
          </a:p>
        </p:txBody>
      </p:sp>
      <p:sp>
        <p:nvSpPr>
          <p:cNvPr id="3" name="object 3"/>
          <p:cNvSpPr txBox="1"/>
          <p:nvPr/>
        </p:nvSpPr>
        <p:spPr>
          <a:xfrm>
            <a:off x="251520" y="1566841"/>
            <a:ext cx="8651815" cy="416641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600" spc="-5" dirty="0">
                <a:latin typeface="Times New Roman"/>
                <a:cs typeface="Times New Roman"/>
              </a:rPr>
              <a:t>Постоянная</a:t>
            </a:r>
            <a:r>
              <a:rPr sz="1600" spc="-30" dirty="0">
                <a:latin typeface="Times New Roman"/>
                <a:cs typeface="Times New Roman"/>
              </a:rPr>
              <a:t> </a:t>
            </a:r>
            <a:r>
              <a:rPr sz="1600" dirty="0">
                <a:latin typeface="Times New Roman"/>
                <a:cs typeface="Times New Roman"/>
              </a:rPr>
              <a:t>численность</a:t>
            </a:r>
            <a:r>
              <a:rPr sz="1600" spc="-15" dirty="0">
                <a:latin typeface="Times New Roman"/>
                <a:cs typeface="Times New Roman"/>
              </a:rPr>
              <a:t> </a:t>
            </a:r>
            <a:r>
              <a:rPr sz="1600" spc="-10" dirty="0">
                <a:latin typeface="Times New Roman"/>
                <a:cs typeface="Times New Roman"/>
              </a:rPr>
              <a:t>работников,</a:t>
            </a:r>
            <a:r>
              <a:rPr sz="1600" spc="-45" dirty="0">
                <a:latin typeface="Times New Roman"/>
                <a:cs typeface="Times New Roman"/>
              </a:rPr>
              <a:t> </a:t>
            </a:r>
            <a:r>
              <a:rPr sz="1600" dirty="0">
                <a:latin typeface="Times New Roman"/>
                <a:cs typeface="Times New Roman"/>
              </a:rPr>
              <a:t>а </a:t>
            </a:r>
            <a:r>
              <a:rPr sz="1600" spc="-5" dirty="0">
                <a:latin typeface="Times New Roman"/>
                <a:cs typeface="Times New Roman"/>
              </a:rPr>
              <a:t>также</a:t>
            </a:r>
            <a:r>
              <a:rPr sz="1600" spc="-10" dirty="0">
                <a:latin typeface="Times New Roman"/>
                <a:cs typeface="Times New Roman"/>
              </a:rPr>
              <a:t> </a:t>
            </a:r>
            <a:r>
              <a:rPr sz="1600" spc="-5" dirty="0">
                <a:latin typeface="Times New Roman"/>
                <a:cs typeface="Times New Roman"/>
              </a:rPr>
              <a:t>оперативная</a:t>
            </a:r>
            <a:r>
              <a:rPr sz="1600" spc="-35" dirty="0">
                <a:latin typeface="Times New Roman"/>
                <a:cs typeface="Times New Roman"/>
              </a:rPr>
              <a:t> </a:t>
            </a:r>
            <a:r>
              <a:rPr sz="1600" spc="-5" dirty="0">
                <a:latin typeface="Times New Roman"/>
                <a:cs typeface="Times New Roman"/>
              </a:rPr>
              <a:t>замена</a:t>
            </a:r>
            <a:r>
              <a:rPr sz="1600" dirty="0">
                <a:latin typeface="Times New Roman"/>
                <a:cs typeface="Times New Roman"/>
              </a:rPr>
              <a:t> </a:t>
            </a:r>
            <a:r>
              <a:rPr sz="1600" spc="-10" dirty="0">
                <a:latin typeface="Times New Roman"/>
                <a:cs typeface="Times New Roman"/>
              </a:rPr>
              <a:t>рабочей</a:t>
            </a:r>
            <a:r>
              <a:rPr sz="1600" spc="-30" dirty="0">
                <a:latin typeface="Times New Roman"/>
                <a:cs typeface="Times New Roman"/>
              </a:rPr>
              <a:t> </a:t>
            </a:r>
            <a:r>
              <a:rPr sz="1600" spc="-5" dirty="0">
                <a:latin typeface="Times New Roman"/>
                <a:cs typeface="Times New Roman"/>
              </a:rPr>
              <a:t>силы</a:t>
            </a:r>
            <a:r>
              <a:rPr sz="1600" dirty="0">
                <a:latin typeface="Times New Roman"/>
                <a:cs typeface="Times New Roman"/>
              </a:rPr>
              <a:t> в</a:t>
            </a:r>
            <a:r>
              <a:rPr sz="1600" spc="-5" dirty="0">
                <a:latin typeface="Times New Roman"/>
                <a:cs typeface="Times New Roman"/>
              </a:rPr>
              <a:t> случае</a:t>
            </a:r>
            <a:r>
              <a:rPr sz="1600" spc="10" dirty="0">
                <a:latin typeface="Times New Roman"/>
                <a:cs typeface="Times New Roman"/>
              </a:rPr>
              <a:t> </a:t>
            </a:r>
            <a:r>
              <a:rPr sz="1600" spc="-15" dirty="0">
                <a:latin typeface="Times New Roman"/>
                <a:cs typeface="Times New Roman"/>
              </a:rPr>
              <a:t>необходимости</a:t>
            </a:r>
            <a:endParaRPr sz="1600" dirty="0">
              <a:latin typeface="Times New Roman"/>
              <a:cs typeface="Times New Roman"/>
            </a:endParaRPr>
          </a:p>
          <a:p>
            <a:pPr>
              <a:lnSpc>
                <a:spcPct val="100000"/>
              </a:lnSpc>
              <a:spcBef>
                <a:spcPts val="15"/>
              </a:spcBef>
              <a:buFont typeface="Wingdings"/>
              <a:buChar char=""/>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25" dirty="0">
                <a:latin typeface="Times New Roman"/>
                <a:cs typeface="Times New Roman"/>
              </a:rPr>
              <a:t>Государство</a:t>
            </a:r>
            <a:r>
              <a:rPr sz="1600" spc="5" dirty="0">
                <a:latin typeface="Times New Roman"/>
                <a:cs typeface="Times New Roman"/>
              </a:rPr>
              <a:t> </a:t>
            </a:r>
            <a:r>
              <a:rPr sz="1600" spc="-10" dirty="0">
                <a:latin typeface="Times New Roman"/>
                <a:cs typeface="Times New Roman"/>
              </a:rPr>
              <a:t>берет</a:t>
            </a:r>
            <a:r>
              <a:rPr sz="1600" spc="-5" dirty="0">
                <a:latin typeface="Times New Roman"/>
                <a:cs typeface="Times New Roman"/>
              </a:rPr>
              <a:t> часть </a:t>
            </a:r>
            <a:r>
              <a:rPr sz="1600" spc="-20" dirty="0">
                <a:latin typeface="Times New Roman"/>
                <a:cs typeface="Times New Roman"/>
              </a:rPr>
              <a:t>расходов</a:t>
            </a:r>
            <a:r>
              <a:rPr sz="1600" spc="5" dirty="0">
                <a:latin typeface="Times New Roman"/>
                <a:cs typeface="Times New Roman"/>
              </a:rPr>
              <a:t> </a:t>
            </a:r>
            <a:r>
              <a:rPr sz="1600" spc="-5" dirty="0">
                <a:latin typeface="Times New Roman"/>
                <a:cs typeface="Times New Roman"/>
              </a:rPr>
              <a:t>по </a:t>
            </a:r>
            <a:r>
              <a:rPr sz="1600" spc="-10" dirty="0">
                <a:latin typeface="Times New Roman"/>
                <a:cs typeface="Times New Roman"/>
              </a:rPr>
              <a:t>обеспечению</a:t>
            </a:r>
            <a:r>
              <a:rPr sz="1600" spc="5" dirty="0">
                <a:latin typeface="Times New Roman"/>
                <a:cs typeface="Times New Roman"/>
              </a:rPr>
              <a:t> </a:t>
            </a:r>
            <a:r>
              <a:rPr sz="1600" spc="-10" dirty="0">
                <a:latin typeface="Times New Roman"/>
                <a:cs typeface="Times New Roman"/>
              </a:rPr>
              <a:t>исправительного</a:t>
            </a:r>
            <a:r>
              <a:rPr sz="1600" spc="-15" dirty="0">
                <a:latin typeface="Times New Roman"/>
                <a:cs typeface="Times New Roman"/>
              </a:rPr>
              <a:t> </a:t>
            </a:r>
            <a:r>
              <a:rPr sz="1600" dirty="0">
                <a:latin typeface="Times New Roman"/>
                <a:cs typeface="Times New Roman"/>
              </a:rPr>
              <a:t>центра</a:t>
            </a:r>
            <a:r>
              <a:rPr sz="1600" spc="-20" dirty="0">
                <a:latin typeface="Times New Roman"/>
                <a:cs typeface="Times New Roman"/>
              </a:rPr>
              <a:t> </a:t>
            </a:r>
            <a:r>
              <a:rPr sz="1600" spc="-5" dirty="0">
                <a:latin typeface="Times New Roman"/>
                <a:cs typeface="Times New Roman"/>
              </a:rPr>
              <a:t>на</a:t>
            </a:r>
            <a:r>
              <a:rPr sz="1600" spc="5" dirty="0">
                <a:latin typeface="Times New Roman"/>
                <a:cs typeface="Times New Roman"/>
              </a:rPr>
              <a:t> </a:t>
            </a:r>
            <a:r>
              <a:rPr sz="1600" spc="-10" dirty="0">
                <a:latin typeface="Times New Roman"/>
                <a:cs typeface="Times New Roman"/>
              </a:rPr>
              <a:t>себя,</a:t>
            </a:r>
            <a:r>
              <a:rPr sz="1600" dirty="0">
                <a:latin typeface="Times New Roman"/>
                <a:cs typeface="Times New Roman"/>
              </a:rPr>
              <a:t> а </a:t>
            </a:r>
            <a:r>
              <a:rPr sz="1600" spc="-5" dirty="0">
                <a:latin typeface="Times New Roman"/>
                <a:cs typeface="Times New Roman"/>
              </a:rPr>
              <a:t>прибыль</a:t>
            </a:r>
            <a:endParaRPr sz="1600" dirty="0">
              <a:latin typeface="Times New Roman"/>
              <a:cs typeface="Times New Roman"/>
            </a:endParaRPr>
          </a:p>
          <a:p>
            <a:pPr marL="12700">
              <a:lnSpc>
                <a:spcPct val="100000"/>
              </a:lnSpc>
              <a:spcBef>
                <a:spcPts val="5"/>
              </a:spcBef>
            </a:pPr>
            <a:r>
              <a:rPr sz="1600" spc="-5" dirty="0">
                <a:latin typeface="Times New Roman"/>
                <a:cs typeface="Times New Roman"/>
              </a:rPr>
              <a:t>при</a:t>
            </a:r>
            <a:r>
              <a:rPr sz="1600" spc="-15" dirty="0">
                <a:latin typeface="Times New Roman"/>
                <a:cs typeface="Times New Roman"/>
              </a:rPr>
              <a:t> этом</a:t>
            </a:r>
            <a:r>
              <a:rPr sz="1600" spc="-20" dirty="0">
                <a:latin typeface="Times New Roman"/>
                <a:cs typeface="Times New Roman"/>
              </a:rPr>
              <a:t> </a:t>
            </a:r>
            <a:r>
              <a:rPr sz="1600" spc="-5" dirty="0">
                <a:latin typeface="Times New Roman"/>
                <a:cs typeface="Times New Roman"/>
              </a:rPr>
              <a:t>полностью</a:t>
            </a:r>
            <a:r>
              <a:rPr sz="1600" spc="-10" dirty="0">
                <a:latin typeface="Times New Roman"/>
                <a:cs typeface="Times New Roman"/>
              </a:rPr>
              <a:t> получает</a:t>
            </a:r>
            <a:r>
              <a:rPr sz="1600" spc="5" dirty="0">
                <a:latin typeface="Times New Roman"/>
                <a:cs typeface="Times New Roman"/>
              </a:rPr>
              <a:t> </a:t>
            </a:r>
            <a:r>
              <a:rPr sz="1600" spc="-5" dirty="0">
                <a:latin typeface="Times New Roman"/>
                <a:cs typeface="Times New Roman"/>
              </a:rPr>
              <a:t>организация</a:t>
            </a:r>
            <a:endParaRPr sz="1600" dirty="0">
              <a:latin typeface="Times New Roman"/>
              <a:cs typeface="Times New Roman"/>
            </a:endParaRPr>
          </a:p>
          <a:p>
            <a:pPr>
              <a:lnSpc>
                <a:spcPct val="100000"/>
              </a:lnSpc>
              <a:spcBef>
                <a:spcPts val="15"/>
              </a:spcBef>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5" dirty="0">
                <a:latin typeface="Times New Roman"/>
                <a:cs typeface="Times New Roman"/>
              </a:rPr>
              <a:t>Заработная</a:t>
            </a:r>
            <a:r>
              <a:rPr sz="1600" spc="-30" dirty="0">
                <a:latin typeface="Times New Roman"/>
                <a:cs typeface="Times New Roman"/>
              </a:rPr>
              <a:t> </a:t>
            </a:r>
            <a:r>
              <a:rPr sz="1600" spc="-10" dirty="0">
                <a:latin typeface="Times New Roman"/>
                <a:cs typeface="Times New Roman"/>
              </a:rPr>
              <a:t>плата </a:t>
            </a:r>
            <a:r>
              <a:rPr sz="1600" spc="-5" dirty="0">
                <a:latin typeface="Times New Roman"/>
                <a:cs typeface="Times New Roman"/>
              </a:rPr>
              <a:t>не</a:t>
            </a:r>
            <a:r>
              <a:rPr sz="1600" spc="-10" dirty="0">
                <a:latin typeface="Times New Roman"/>
                <a:cs typeface="Times New Roman"/>
              </a:rPr>
              <a:t> ниже минимального</a:t>
            </a:r>
            <a:r>
              <a:rPr sz="1600" dirty="0">
                <a:latin typeface="Times New Roman"/>
                <a:cs typeface="Times New Roman"/>
              </a:rPr>
              <a:t> </a:t>
            </a:r>
            <a:r>
              <a:rPr sz="1600" spc="-10" dirty="0">
                <a:latin typeface="Times New Roman"/>
                <a:cs typeface="Times New Roman"/>
              </a:rPr>
              <a:t>размера оплаты</a:t>
            </a:r>
            <a:r>
              <a:rPr sz="1600" spc="-15" dirty="0">
                <a:latin typeface="Times New Roman"/>
                <a:cs typeface="Times New Roman"/>
              </a:rPr>
              <a:t> </a:t>
            </a:r>
            <a:r>
              <a:rPr sz="1600" spc="-20" dirty="0">
                <a:latin typeface="Times New Roman"/>
                <a:cs typeface="Times New Roman"/>
              </a:rPr>
              <a:t>труда</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448945" algn="just">
              <a:lnSpc>
                <a:spcPct val="100000"/>
              </a:lnSpc>
              <a:buSzPct val="93333"/>
              <a:buFont typeface="Wingdings"/>
              <a:buChar char=""/>
              <a:tabLst>
                <a:tab pos="183515" algn="l"/>
              </a:tabLst>
            </a:pPr>
            <a:r>
              <a:rPr sz="1600" spc="-10" dirty="0">
                <a:latin typeface="Times New Roman"/>
                <a:cs typeface="Times New Roman"/>
              </a:rPr>
              <a:t>Высокая мотивация работников </a:t>
            </a:r>
            <a:r>
              <a:rPr sz="1600" dirty="0">
                <a:latin typeface="Times New Roman"/>
                <a:cs typeface="Times New Roman"/>
              </a:rPr>
              <a:t>в </a:t>
            </a:r>
            <a:r>
              <a:rPr sz="1600" spc="-15" dirty="0">
                <a:latin typeface="Times New Roman"/>
                <a:cs typeface="Times New Roman"/>
              </a:rPr>
              <a:t>качественном </a:t>
            </a:r>
            <a:r>
              <a:rPr sz="1600" spc="-10" dirty="0">
                <a:latin typeface="Times New Roman"/>
                <a:cs typeface="Times New Roman"/>
              </a:rPr>
              <a:t>выполнении </a:t>
            </a:r>
            <a:r>
              <a:rPr sz="1600" spc="-15" dirty="0">
                <a:latin typeface="Times New Roman"/>
                <a:cs typeface="Times New Roman"/>
              </a:rPr>
              <a:t>трудовой </a:t>
            </a:r>
            <a:r>
              <a:rPr sz="1600" spc="-10" dirty="0">
                <a:latin typeface="Times New Roman"/>
                <a:cs typeface="Times New Roman"/>
              </a:rPr>
              <a:t>функции </a:t>
            </a:r>
            <a:r>
              <a:rPr sz="1600" dirty="0">
                <a:latin typeface="Times New Roman"/>
                <a:cs typeface="Times New Roman"/>
              </a:rPr>
              <a:t>(в </a:t>
            </a:r>
            <a:r>
              <a:rPr sz="1600" spc="-5" dirty="0">
                <a:latin typeface="Times New Roman"/>
                <a:cs typeface="Times New Roman"/>
              </a:rPr>
              <a:t>случае </a:t>
            </a:r>
            <a:r>
              <a:rPr sz="1600" spc="-10" dirty="0">
                <a:latin typeface="Times New Roman"/>
                <a:cs typeface="Times New Roman"/>
              </a:rPr>
              <a:t>нарушения </a:t>
            </a:r>
            <a:r>
              <a:rPr sz="1600" spc="-360" dirty="0">
                <a:latin typeface="Times New Roman"/>
                <a:cs typeface="Times New Roman"/>
              </a:rPr>
              <a:t> </a:t>
            </a:r>
            <a:r>
              <a:rPr sz="1600" spc="-15" dirty="0">
                <a:latin typeface="Times New Roman"/>
                <a:cs typeface="Times New Roman"/>
              </a:rPr>
              <a:t>трудовой </a:t>
            </a:r>
            <a:r>
              <a:rPr sz="1600" spc="-5" dirty="0">
                <a:latin typeface="Times New Roman"/>
                <a:cs typeface="Times New Roman"/>
              </a:rPr>
              <a:t>дисциплины </a:t>
            </a:r>
            <a:r>
              <a:rPr sz="1600" spc="-10" dirty="0">
                <a:latin typeface="Times New Roman"/>
                <a:cs typeface="Times New Roman"/>
              </a:rPr>
              <a:t>действующим </a:t>
            </a:r>
            <a:r>
              <a:rPr sz="1600" spc="-15" dirty="0">
                <a:latin typeface="Times New Roman"/>
                <a:cs typeface="Times New Roman"/>
              </a:rPr>
              <a:t>законодательством </a:t>
            </a:r>
            <a:r>
              <a:rPr sz="1600" spc="-5" dirty="0">
                <a:latin typeface="Times New Roman"/>
                <a:cs typeface="Times New Roman"/>
              </a:rPr>
              <a:t>предусмотрена </a:t>
            </a:r>
            <a:r>
              <a:rPr sz="1600" spc="-10" dirty="0">
                <a:latin typeface="Times New Roman"/>
                <a:cs typeface="Times New Roman"/>
              </a:rPr>
              <a:t>замена принудительных </a:t>
            </a:r>
            <a:r>
              <a:rPr sz="1600" spc="-5" dirty="0">
                <a:latin typeface="Times New Roman"/>
                <a:cs typeface="Times New Roman"/>
              </a:rPr>
              <a:t>работ </a:t>
            </a:r>
            <a:r>
              <a:rPr sz="1600" dirty="0">
                <a:latin typeface="Times New Roman"/>
                <a:cs typeface="Times New Roman"/>
              </a:rPr>
              <a:t> </a:t>
            </a:r>
            <a:r>
              <a:rPr sz="1600" spc="-5" dirty="0">
                <a:latin typeface="Times New Roman"/>
                <a:cs typeface="Times New Roman"/>
              </a:rPr>
              <a:t>на</a:t>
            </a:r>
            <a:r>
              <a:rPr sz="1600" spc="-10" dirty="0">
                <a:latin typeface="Times New Roman"/>
                <a:cs typeface="Times New Roman"/>
              </a:rPr>
              <a:t> лишение свободы)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82880" indent="-170815" algn="just">
              <a:lnSpc>
                <a:spcPct val="100000"/>
              </a:lnSpc>
              <a:buSzPct val="93333"/>
              <a:buFont typeface="Wingdings"/>
              <a:buChar char=""/>
              <a:tabLst>
                <a:tab pos="183515" algn="l"/>
              </a:tabLst>
            </a:pPr>
            <a:r>
              <a:rPr sz="1600" spc="-10" dirty="0">
                <a:latin typeface="Times New Roman"/>
                <a:cs typeface="Times New Roman"/>
              </a:rPr>
              <a:t>Осужденные</a:t>
            </a:r>
            <a:r>
              <a:rPr sz="1600" spc="15" dirty="0">
                <a:latin typeface="Times New Roman"/>
                <a:cs typeface="Times New Roman"/>
              </a:rPr>
              <a:t> </a:t>
            </a:r>
            <a:r>
              <a:rPr sz="1600" spc="-5" dirty="0">
                <a:latin typeface="Times New Roman"/>
                <a:cs typeface="Times New Roman"/>
              </a:rPr>
              <a:t>не </a:t>
            </a:r>
            <a:r>
              <a:rPr sz="1600" spc="-10" dirty="0">
                <a:latin typeface="Times New Roman"/>
                <a:cs typeface="Times New Roman"/>
              </a:rPr>
              <a:t>вправе</a:t>
            </a:r>
            <a:r>
              <a:rPr sz="1600" spc="5"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0" dirty="0">
                <a:latin typeface="Times New Roman"/>
                <a:cs typeface="Times New Roman"/>
              </a:rPr>
              <a:t>от предложенной</a:t>
            </a:r>
            <a:r>
              <a:rPr sz="1600" spc="-15" dirty="0">
                <a:latin typeface="Times New Roman"/>
                <a:cs typeface="Times New Roman"/>
              </a:rPr>
              <a:t> </a:t>
            </a:r>
            <a:r>
              <a:rPr sz="1600" spc="-5" dirty="0">
                <a:latin typeface="Times New Roman"/>
                <a:cs typeface="Times New Roman"/>
              </a:rPr>
              <a:t>работы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5080">
              <a:lnSpc>
                <a:spcPct val="100000"/>
              </a:lnSpc>
              <a:buSzPct val="93333"/>
              <a:buFont typeface="Wingdings"/>
              <a:buChar char=""/>
              <a:tabLst>
                <a:tab pos="183515" algn="l"/>
              </a:tabLst>
            </a:pPr>
            <a:r>
              <a:rPr sz="1600" spc="-10" dirty="0">
                <a:latin typeface="Times New Roman"/>
                <a:cs typeface="Times New Roman"/>
              </a:rPr>
              <a:t>Организациям,</a:t>
            </a:r>
            <a:r>
              <a:rPr sz="1600" dirty="0">
                <a:latin typeface="Times New Roman"/>
                <a:cs typeface="Times New Roman"/>
              </a:rPr>
              <a:t> </a:t>
            </a:r>
            <a:r>
              <a:rPr sz="1600" spc="-10" dirty="0">
                <a:latin typeface="Times New Roman"/>
                <a:cs typeface="Times New Roman"/>
              </a:rPr>
              <a:t>квотирующим</a:t>
            </a:r>
            <a:r>
              <a:rPr sz="1600" spc="5" dirty="0">
                <a:latin typeface="Times New Roman"/>
                <a:cs typeface="Times New Roman"/>
              </a:rPr>
              <a:t> </a:t>
            </a:r>
            <a:r>
              <a:rPr sz="1600" spc="-5" dirty="0">
                <a:latin typeface="Times New Roman"/>
                <a:cs typeface="Times New Roman"/>
              </a:rPr>
              <a:t>рабочие</a:t>
            </a:r>
            <a:r>
              <a:rPr sz="1600" spc="-20" dirty="0">
                <a:latin typeface="Times New Roman"/>
                <a:cs typeface="Times New Roman"/>
              </a:rPr>
              <a:t> </a:t>
            </a:r>
            <a:r>
              <a:rPr sz="1600" spc="5" dirty="0">
                <a:latin typeface="Times New Roman"/>
                <a:cs typeface="Times New Roman"/>
              </a:rPr>
              <a:t>места</a:t>
            </a:r>
            <a:r>
              <a:rPr sz="1600" dirty="0">
                <a:latin typeface="Times New Roman"/>
                <a:cs typeface="Times New Roman"/>
              </a:rPr>
              <a:t> для </a:t>
            </a:r>
            <a:r>
              <a:rPr sz="1600" spc="-5" dirty="0">
                <a:latin typeface="Times New Roman"/>
                <a:cs typeface="Times New Roman"/>
              </a:rPr>
              <a:t>лиц</a:t>
            </a:r>
            <a:r>
              <a:rPr sz="1600" spc="5" dirty="0">
                <a:latin typeface="Times New Roman"/>
                <a:cs typeface="Times New Roman"/>
              </a:rPr>
              <a:t> </a:t>
            </a:r>
            <a:r>
              <a:rPr sz="1600" spc="-5" dirty="0">
                <a:latin typeface="Times New Roman"/>
                <a:cs typeface="Times New Roman"/>
              </a:rPr>
              <a:t>данной </a:t>
            </a:r>
            <a:r>
              <a:rPr sz="1600" spc="-15" dirty="0">
                <a:latin typeface="Times New Roman"/>
                <a:cs typeface="Times New Roman"/>
              </a:rPr>
              <a:t>категории,</a:t>
            </a:r>
            <a:r>
              <a:rPr sz="1600" spc="-20" dirty="0">
                <a:latin typeface="Times New Roman"/>
                <a:cs typeface="Times New Roman"/>
              </a:rPr>
              <a:t> </a:t>
            </a:r>
            <a:r>
              <a:rPr sz="1600" spc="-5" dirty="0">
                <a:latin typeface="Times New Roman"/>
                <a:cs typeface="Times New Roman"/>
              </a:rPr>
              <a:t>могут предоставляться</a:t>
            </a:r>
            <a:r>
              <a:rPr sz="1600" dirty="0">
                <a:latin typeface="Times New Roman"/>
                <a:cs typeface="Times New Roman"/>
              </a:rPr>
              <a:t> </a:t>
            </a:r>
            <a:r>
              <a:rPr sz="1600" spc="-10" dirty="0">
                <a:latin typeface="Times New Roman"/>
                <a:cs typeface="Times New Roman"/>
              </a:rPr>
              <a:t>субсидии </a:t>
            </a:r>
            <a:r>
              <a:rPr sz="1600" spc="-5" dirty="0">
                <a:latin typeface="Times New Roman"/>
                <a:cs typeface="Times New Roman"/>
              </a:rPr>
              <a:t> </a:t>
            </a:r>
            <a:r>
              <a:rPr sz="1600" dirty="0">
                <a:latin typeface="Times New Roman"/>
                <a:cs typeface="Times New Roman"/>
              </a:rPr>
              <a:t>для </a:t>
            </a:r>
            <a:r>
              <a:rPr sz="1600" spc="-10" dirty="0">
                <a:latin typeface="Times New Roman"/>
                <a:cs typeface="Times New Roman"/>
              </a:rPr>
              <a:t>оплаты </a:t>
            </a:r>
            <a:r>
              <a:rPr sz="1600" spc="-20" dirty="0">
                <a:latin typeface="Times New Roman"/>
                <a:cs typeface="Times New Roman"/>
              </a:rPr>
              <a:t>труда </a:t>
            </a:r>
            <a:r>
              <a:rPr sz="1600" spc="-5" dirty="0">
                <a:latin typeface="Times New Roman"/>
                <a:cs typeface="Times New Roman"/>
              </a:rPr>
              <a:t>осужденных </a:t>
            </a:r>
            <a:r>
              <a:rPr sz="1600" dirty="0">
                <a:latin typeface="Times New Roman"/>
                <a:cs typeface="Times New Roman"/>
              </a:rPr>
              <a:t>к </a:t>
            </a:r>
            <a:r>
              <a:rPr sz="1600" spc="-10" dirty="0">
                <a:latin typeface="Times New Roman"/>
                <a:cs typeface="Times New Roman"/>
              </a:rPr>
              <a:t>принудительным </a:t>
            </a:r>
            <a:r>
              <a:rPr sz="1600" spc="-5" dirty="0">
                <a:latin typeface="Times New Roman"/>
                <a:cs typeface="Times New Roman"/>
              </a:rPr>
              <a:t>работам, </a:t>
            </a:r>
            <a:r>
              <a:rPr sz="1600" spc="-10" dirty="0">
                <a:latin typeface="Times New Roman"/>
                <a:cs typeface="Times New Roman"/>
              </a:rPr>
              <a:t>размер </a:t>
            </a:r>
            <a:r>
              <a:rPr sz="1600" dirty="0">
                <a:latin typeface="Times New Roman"/>
                <a:cs typeface="Times New Roman"/>
              </a:rPr>
              <a:t>и </a:t>
            </a:r>
            <a:r>
              <a:rPr sz="1600" spc="-5" dirty="0">
                <a:latin typeface="Times New Roman"/>
                <a:cs typeface="Times New Roman"/>
              </a:rPr>
              <a:t>порядок </a:t>
            </a:r>
            <a:r>
              <a:rPr sz="1600" spc="-20" dirty="0">
                <a:latin typeface="Times New Roman"/>
                <a:cs typeface="Times New Roman"/>
              </a:rPr>
              <a:t>которых </a:t>
            </a:r>
            <a:r>
              <a:rPr sz="1600" spc="-5" dirty="0">
                <a:latin typeface="Times New Roman"/>
                <a:cs typeface="Times New Roman"/>
              </a:rPr>
              <a:t>определяется органом </a:t>
            </a:r>
            <a:r>
              <a:rPr sz="1600" spc="-360" dirty="0">
                <a:latin typeface="Times New Roman"/>
                <a:cs typeface="Times New Roman"/>
              </a:rPr>
              <a:t> </a:t>
            </a:r>
            <a:r>
              <a:rPr sz="1600" spc="-5" dirty="0">
                <a:latin typeface="Times New Roman"/>
                <a:cs typeface="Times New Roman"/>
              </a:rPr>
              <a:t>исполнительной</a:t>
            </a:r>
            <a:r>
              <a:rPr sz="1600" spc="-30" dirty="0">
                <a:latin typeface="Times New Roman"/>
                <a:cs typeface="Times New Roman"/>
              </a:rPr>
              <a:t> </a:t>
            </a:r>
            <a:r>
              <a:rPr sz="1600" spc="-10" dirty="0">
                <a:latin typeface="Times New Roman"/>
                <a:cs typeface="Times New Roman"/>
              </a:rPr>
              <a:t>власти</a:t>
            </a:r>
            <a:r>
              <a:rPr sz="1600" spc="10" dirty="0">
                <a:latin typeface="Times New Roman"/>
                <a:cs typeface="Times New Roman"/>
              </a:rPr>
              <a:t> </a:t>
            </a:r>
            <a:r>
              <a:rPr sz="1600" spc="-15" dirty="0">
                <a:latin typeface="Times New Roman"/>
                <a:cs typeface="Times New Roman"/>
              </a:rPr>
              <a:t>субъекта</a:t>
            </a:r>
            <a:r>
              <a:rPr sz="1600" spc="-10" dirty="0">
                <a:latin typeface="Times New Roman"/>
                <a:cs typeface="Times New Roman"/>
              </a:rPr>
              <a:t> </a:t>
            </a:r>
            <a:r>
              <a:rPr sz="1600" spc="-15" dirty="0">
                <a:latin typeface="Times New Roman"/>
                <a:cs typeface="Times New Roman"/>
              </a:rPr>
              <a:t>Российской</a:t>
            </a:r>
            <a:r>
              <a:rPr sz="1600" spc="-40" dirty="0">
                <a:latin typeface="Times New Roman"/>
                <a:cs typeface="Times New Roman"/>
              </a:rPr>
              <a:t> </a:t>
            </a:r>
            <a:r>
              <a:rPr sz="1600" spc="-5" dirty="0">
                <a:latin typeface="Times New Roman"/>
                <a:cs typeface="Times New Roman"/>
              </a:rPr>
              <a:t>Федерации</a:t>
            </a:r>
            <a:r>
              <a:rPr sz="1600" dirty="0">
                <a:latin typeface="Times New Roman"/>
                <a:cs typeface="Times New Roman"/>
              </a:rPr>
              <a:t> </a:t>
            </a:r>
            <a:r>
              <a:rPr sz="1600" spc="-5" dirty="0">
                <a:latin typeface="Times New Roman"/>
                <a:cs typeface="Times New Roman"/>
              </a:rPr>
              <a:t>самостоятельно</a:t>
            </a:r>
            <a:endParaRPr sz="1600" dirty="0">
              <a:latin typeface="Times New Roman"/>
              <a:cs typeface="Times New Roman"/>
            </a:endParaRPr>
          </a:p>
        </p:txBody>
      </p:sp>
      <p:sp>
        <p:nvSpPr>
          <p:cNvPr id="4" name="object 4"/>
          <p:cNvSpPr txBox="1">
            <a:spLocks noGrp="1"/>
          </p:cNvSpPr>
          <p:nvPr>
            <p:ph type="title"/>
          </p:nvPr>
        </p:nvSpPr>
        <p:spPr>
          <a:xfrm>
            <a:off x="2065401" y="547522"/>
            <a:ext cx="5012690" cy="690574"/>
          </a:xfrm>
          <a:prstGeom prst="rect">
            <a:avLst/>
          </a:prstGeom>
        </p:spPr>
        <p:txBody>
          <a:bodyPr vert="horz" wrap="square" lIns="0" tIns="13335" rIns="0" bIns="0" rtlCol="0">
            <a:spAutoFit/>
          </a:bodyPr>
          <a:lstStyle/>
          <a:p>
            <a:pPr marL="12700">
              <a:lnSpc>
                <a:spcPct val="100000"/>
              </a:lnSpc>
              <a:spcBef>
                <a:spcPts val="105"/>
              </a:spcBef>
            </a:pPr>
            <a:r>
              <a:rPr sz="4400" b="1" spc="-40" dirty="0">
                <a:latin typeface="Times New Roman" pitchFamily="18" charset="0"/>
                <a:cs typeface="Times New Roman" pitchFamily="18" charset="0"/>
              </a:rPr>
              <a:t>Выгода</a:t>
            </a:r>
            <a:r>
              <a:rPr sz="4400" b="1" spc="-45" dirty="0">
                <a:latin typeface="Times New Roman" pitchFamily="18" charset="0"/>
                <a:cs typeface="Times New Roman" pitchFamily="18" charset="0"/>
              </a:rPr>
              <a:t> </a:t>
            </a:r>
            <a:r>
              <a:rPr sz="4400" b="1" dirty="0">
                <a:latin typeface="Times New Roman" pitchFamily="18" charset="0"/>
                <a:cs typeface="Times New Roman" pitchFamily="18" charset="0"/>
              </a:rPr>
              <a:t>для</a:t>
            </a:r>
            <a:r>
              <a:rPr sz="4400" b="1" spc="-45" dirty="0">
                <a:latin typeface="Times New Roman" pitchFamily="18" charset="0"/>
                <a:cs typeface="Times New Roman" pitchFamily="18" charset="0"/>
              </a:rPr>
              <a:t> </a:t>
            </a:r>
            <a:r>
              <a:rPr sz="4400" b="1" spc="10" dirty="0">
                <a:latin typeface="Times New Roman" pitchFamily="18" charset="0"/>
                <a:cs typeface="Times New Roman" pitchFamily="18" charset="0"/>
              </a:rPr>
              <a:t>бизнеса</a:t>
            </a:r>
            <a:endParaRPr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536</TotalTime>
  <Words>808</Words>
  <Application>Microsoft Office PowerPoint</Application>
  <PresentationFormat>Экран (4:3)</PresentationFormat>
  <Paragraphs>115</Paragraphs>
  <Slides>12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Constantia</vt:lpstr>
      <vt:lpstr>Microsoft Sans Serif</vt:lpstr>
      <vt:lpstr>Times New Roman</vt:lpstr>
      <vt:lpstr>Wingdings</vt:lpstr>
      <vt:lpstr>Wingdings 2</vt:lpstr>
      <vt:lpstr>Поток</vt:lpstr>
      <vt:lpstr>«СОЗДАНИЕ УЧАСТКОВ ИСПРАВИТЕЛЬНЫХ ЦЕНТРОВ НА БАЗЕ ОБЪЕКТОВ ПРЕДПРИЯТИЯ»</vt:lpstr>
      <vt:lpstr>Презентация PowerPoint</vt:lpstr>
      <vt:lpstr>Особенности отбывания наказания  в виде принудительных работ</vt:lpstr>
      <vt:lpstr>Порядок взаимодействия со ФСИН России</vt:lpstr>
      <vt:lpstr>Требования к оборудованию общежития, передаваемого</vt:lpstr>
      <vt:lpstr>Заработная плата осужденных к принудительным работам</vt:lpstr>
      <vt:lpstr>Выгода для бизнеса</vt:lpstr>
      <vt:lpstr>Презентация PowerPoint</vt:lpstr>
      <vt:lpstr>Презентация PowerPoint</vt:lpstr>
      <vt:lpstr>БЫСТРОВОЗВОДИМЫЕ ЗДАНИЯ ИЦ (УФИЦ)</vt:lpstr>
      <vt:lpstr>БЫСТРОВОЗВОДИМЫЕ ЗДАНИЯ ИЦ (УФИЦ)</vt:lpstr>
      <vt:lpstr>Созданные исправительные центры в Самарской области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УЧАСТКОВ ИСПРАВИТЕЛЬНЫХ ЦЕНТРОВ</dc:title>
  <dc:creator>borovov</dc:creator>
  <cp:lastModifiedBy>RePack by Diakov</cp:lastModifiedBy>
  <cp:revision>29</cp:revision>
  <cp:lastPrinted>2022-04-22T12:32:18Z</cp:lastPrinted>
  <dcterms:created xsi:type="dcterms:W3CDTF">2022-04-21T06:25:48Z</dcterms:created>
  <dcterms:modified xsi:type="dcterms:W3CDTF">2023-04-05T02:23:38Z</dcterms:modified>
</cp:coreProperties>
</file>