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rawings/drawing1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8"/>
  </p:notesMasterIdLst>
  <p:sldIdLst>
    <p:sldId id="278" r:id="rId2"/>
    <p:sldId id="333" r:id="rId3"/>
    <p:sldId id="343" r:id="rId4"/>
    <p:sldId id="329" r:id="rId5"/>
    <p:sldId id="324" r:id="rId6"/>
    <p:sldId id="360" r:id="rId7"/>
    <p:sldId id="344" r:id="rId8"/>
    <p:sldId id="361" r:id="rId9"/>
    <p:sldId id="334" r:id="rId10"/>
    <p:sldId id="345" r:id="rId11"/>
    <p:sldId id="346" r:id="rId12"/>
    <p:sldId id="347" r:id="rId13"/>
    <p:sldId id="325" r:id="rId14"/>
    <p:sldId id="357" r:id="rId15"/>
    <p:sldId id="326" r:id="rId16"/>
    <p:sldId id="358" r:id="rId17"/>
    <p:sldId id="328" r:id="rId18"/>
    <p:sldId id="359" r:id="rId19"/>
    <p:sldId id="349" r:id="rId20"/>
    <p:sldId id="348" r:id="rId21"/>
    <p:sldId id="350" r:id="rId22"/>
    <p:sldId id="351" r:id="rId23"/>
    <p:sldId id="352" r:id="rId24"/>
    <p:sldId id="353" r:id="rId25"/>
    <p:sldId id="355" r:id="rId26"/>
    <p:sldId id="35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6092"/>
    <a:srgbClr val="C00000"/>
    <a:srgbClr val="820000"/>
    <a:srgbClr val="CCCC00"/>
    <a:srgbClr val="008A3E"/>
    <a:srgbClr val="000092"/>
    <a:srgbClr val="821802"/>
    <a:srgbClr val="000060"/>
    <a:srgbClr val="823160"/>
    <a:srgbClr val="FF0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9F76C-28D2-4923-B279-2688482147C1}" v="1077" dt="2018-06-14T12:33:52.963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8046" autoAdjust="0"/>
  </p:normalViewPr>
  <p:slideViewPr>
    <p:cSldViewPr snapToGrid="0">
      <p:cViewPr varScale="1">
        <p:scale>
          <a:sx n="121" d="100"/>
          <a:sy n="121" d="100"/>
        </p:scale>
        <p:origin x="-96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ей Щуцкий" userId="fdaaf663b1064c3f" providerId="LiveId" clId="{B6B9F76C-28D2-4923-B279-2688482147C1}"/>
    <pc:docChg chg="undo redo custSel addSld delSld modSld sldOrd">
      <pc:chgData name="Алексей Щуцкий" userId="fdaaf663b1064c3f" providerId="LiveId" clId="{B6B9F76C-28D2-4923-B279-2688482147C1}" dt="2018-06-14T12:33:52.963" v="786" actId="2062"/>
      <pc:docMkLst>
        <pc:docMk/>
      </pc:docMkLst>
      <pc:sldChg chg="ord">
        <pc:chgData name="Алексей Щуцкий" userId="fdaaf663b1064c3f" providerId="LiveId" clId="{B6B9F76C-28D2-4923-B279-2688482147C1}" dt="2018-06-14T05:56:21.086" v="64"/>
        <pc:sldMkLst>
          <pc:docMk/>
          <pc:sldMk cId="2234390350" sldId="324"/>
        </pc:sldMkLst>
      </pc:sldChg>
      <pc:sldChg chg="modSp del">
        <pc:chgData name="Алексей Щуцкий" userId="fdaaf663b1064c3f" providerId="LiveId" clId="{B6B9F76C-28D2-4923-B279-2688482147C1}" dt="2018-06-14T11:02:44.710" v="565" actId="2696"/>
        <pc:sldMkLst>
          <pc:docMk/>
          <pc:sldMk cId="2234390350" sldId="330"/>
        </pc:sldMkLst>
        <pc:spChg chg="mod">
          <ac:chgData name="Алексей Щуцкий" userId="fdaaf663b1064c3f" providerId="LiveId" clId="{B6B9F76C-28D2-4923-B279-2688482147C1}" dt="2018-06-14T10:45:46.639" v="368" actId="1076"/>
          <ac:spMkLst>
            <pc:docMk/>
            <pc:sldMk cId="2234390350" sldId="330"/>
            <ac:spMk id="11" creationId="{00000000-0000-0000-0000-000000000000}"/>
          </ac:spMkLst>
        </pc:spChg>
      </pc:sldChg>
      <pc:sldChg chg="del">
        <pc:chgData name="Алексей Щуцкий" userId="fdaaf663b1064c3f" providerId="LiveId" clId="{B6B9F76C-28D2-4923-B279-2688482147C1}" dt="2018-06-14T07:26:38.564" v="208" actId="2696"/>
        <pc:sldMkLst>
          <pc:docMk/>
          <pc:sldMk cId="2234390350" sldId="331"/>
        </pc:sldMkLst>
      </pc:sldChg>
      <pc:sldChg chg="del">
        <pc:chgData name="Алексей Щуцкий" userId="fdaaf663b1064c3f" providerId="LiveId" clId="{B6B9F76C-28D2-4923-B279-2688482147C1}" dt="2018-06-14T11:46:30.068" v="614" actId="2696"/>
        <pc:sldMkLst>
          <pc:docMk/>
          <pc:sldMk cId="2234390350" sldId="332"/>
        </pc:sldMkLst>
      </pc:sldChg>
      <pc:sldChg chg="addSp delSp modSp add mod modAnim">
        <pc:chgData name="Алексей Щуцкий" userId="fdaaf663b1064c3f" providerId="LiveId" clId="{B6B9F76C-28D2-4923-B279-2688482147C1}" dt="2018-06-14T12:30:42.365" v="691" actId="27918"/>
        <pc:sldMkLst>
          <pc:docMk/>
          <pc:sldMk cId="3561326784" sldId="333"/>
        </pc:sldMkLst>
        <pc:spChg chg="mod">
          <ac:chgData name="Алексей Щуцкий" userId="fdaaf663b1064c3f" providerId="LiveId" clId="{B6B9F76C-28D2-4923-B279-2688482147C1}" dt="2018-06-14T05:48:20.407" v="62" actId="20577"/>
          <ac:spMkLst>
            <pc:docMk/>
            <pc:sldMk cId="3561326784" sldId="333"/>
            <ac:spMk id="15" creationId="{00000000-0000-0000-0000-000000000000}"/>
          </ac:spMkLst>
        </pc:spChg>
        <pc:graphicFrameChg chg="add mod">
          <ac:chgData name="Алексей Щуцкий" userId="fdaaf663b1064c3f" providerId="LiveId" clId="{B6B9F76C-28D2-4923-B279-2688482147C1}" dt="2018-06-14T11:03:44.730" v="569" actId="1076"/>
          <ac:graphicFrameMkLst>
            <pc:docMk/>
            <pc:sldMk cId="3561326784" sldId="333"/>
            <ac:graphicFrameMk id="7" creationId="{10F7C826-3A38-4EB4-8AF5-463AE1DCD819}"/>
          </ac:graphicFrameMkLst>
        </pc:graphicFrameChg>
        <pc:graphicFrameChg chg="del">
          <ac:chgData name="Алексей Щуцкий" userId="fdaaf663b1064c3f" providerId="LiveId" clId="{B6B9F76C-28D2-4923-B279-2688482147C1}" dt="2018-06-14T05:47:40.486" v="2" actId="478"/>
          <ac:graphicFrameMkLst>
            <pc:docMk/>
            <pc:sldMk cId="3561326784" sldId="333"/>
            <ac:graphicFrameMk id="9" creationId="{00000000-0000-0000-0000-000000000000}"/>
          </ac:graphicFrameMkLst>
        </pc:graphicFrameChg>
        <pc:graphicFrameChg chg="del">
          <ac:chgData name="Алексей Щуцкий" userId="fdaaf663b1064c3f" providerId="LiveId" clId="{B6B9F76C-28D2-4923-B279-2688482147C1}" dt="2018-06-14T05:47:37.937" v="1" actId="478"/>
          <ac:graphicFrameMkLst>
            <pc:docMk/>
            <pc:sldMk cId="3561326784" sldId="333"/>
            <ac:graphicFrameMk id="18" creationId="{00000000-0000-0000-0000-000000000000}"/>
          </ac:graphicFrameMkLst>
        </pc:graphicFrameChg>
      </pc:sldChg>
      <pc:sldChg chg="addSp delSp modSp add mod modAnim">
        <pc:chgData name="Алексей Щуцкий" userId="fdaaf663b1064c3f" providerId="LiveId" clId="{B6B9F76C-28D2-4923-B279-2688482147C1}" dt="2018-06-14T12:30:42.385" v="693" actId="27918"/>
        <pc:sldMkLst>
          <pc:docMk/>
          <pc:sldMk cId="1066813684" sldId="334"/>
        </pc:sldMkLst>
        <pc:spChg chg="mod">
          <ac:chgData name="Алексей Щуцкий" userId="fdaaf663b1064c3f" providerId="LiveId" clId="{B6B9F76C-28D2-4923-B279-2688482147C1}" dt="2018-06-14T07:09:21.180" v="142" actId="20577"/>
          <ac:spMkLst>
            <pc:docMk/>
            <pc:sldMk cId="1066813684" sldId="334"/>
            <ac:spMk id="15" creationId="{00000000-0000-0000-0000-000000000000}"/>
          </ac:spMkLst>
        </pc:spChg>
        <pc:graphicFrameChg chg="add mod">
          <ac:chgData name="Алексей Щуцкий" userId="fdaaf663b1064c3f" providerId="LiveId" clId="{B6B9F76C-28D2-4923-B279-2688482147C1}" dt="2018-06-14T07:16:38.480" v="191" actId="208"/>
          <ac:graphicFrameMkLst>
            <pc:docMk/>
            <pc:sldMk cId="1066813684" sldId="334"/>
            <ac:graphicFrameMk id="7" creationId="{9BA4DC61-39B2-4FE7-9097-2FF563FFF9E6}"/>
          </ac:graphicFrameMkLst>
        </pc:graphicFrameChg>
        <pc:graphicFrameChg chg="add mod">
          <ac:chgData name="Алексей Щуцкий" userId="fdaaf663b1064c3f" providerId="LiveId" clId="{B6B9F76C-28D2-4923-B279-2688482147C1}" dt="2018-06-14T07:26:07.551" v="207"/>
          <ac:graphicFrameMkLst>
            <pc:docMk/>
            <pc:sldMk cId="1066813684" sldId="334"/>
            <ac:graphicFrameMk id="8" creationId="{ECCD038C-1A7C-4590-94CA-B444478F859A}"/>
          </ac:graphicFrameMkLst>
        </pc:graphicFrameChg>
        <pc:graphicFrameChg chg="del mod">
          <ac:chgData name="Алексей Щуцкий" userId="fdaaf663b1064c3f" providerId="LiveId" clId="{B6B9F76C-28D2-4923-B279-2688482147C1}" dt="2018-06-14T07:13:41.512" v="178" actId="478"/>
          <ac:graphicFrameMkLst>
            <pc:docMk/>
            <pc:sldMk cId="1066813684" sldId="334"/>
            <ac:graphicFrameMk id="9" creationId="{00000000-0000-0000-0000-000000000000}"/>
          </ac:graphicFrameMkLst>
        </pc:graphicFrameChg>
        <pc:graphicFrameChg chg="del">
          <ac:chgData name="Алексей Щуцкий" userId="fdaaf663b1064c3f" providerId="LiveId" clId="{B6B9F76C-28D2-4923-B279-2688482147C1}" dt="2018-06-14T07:09:28.244" v="143" actId="478"/>
          <ac:graphicFrameMkLst>
            <pc:docMk/>
            <pc:sldMk cId="1066813684" sldId="334"/>
            <ac:graphicFrameMk id="18" creationId="{00000000-0000-0000-0000-000000000000}"/>
          </ac:graphicFrameMkLst>
        </pc:graphicFrameChg>
      </pc:sldChg>
      <pc:sldChg chg="addSp delSp modSp add mod">
        <pc:chgData name="Алексей Щуцкий" userId="fdaaf663b1064c3f" providerId="LiveId" clId="{B6B9F76C-28D2-4923-B279-2688482147C1}" dt="2018-06-14T12:30:42.409" v="694" actId="27918"/>
        <pc:sldMkLst>
          <pc:docMk/>
          <pc:sldMk cId="367484447" sldId="335"/>
        </pc:sldMkLst>
        <pc:spChg chg="mod">
          <ac:chgData name="Алексей Щуцкий" userId="fdaaf663b1064c3f" providerId="LiveId" clId="{B6B9F76C-28D2-4923-B279-2688482147C1}" dt="2018-06-14T08:19:26.339" v="303" actId="6549"/>
          <ac:spMkLst>
            <pc:docMk/>
            <pc:sldMk cId="367484447" sldId="335"/>
            <ac:spMk id="15" creationId="{00000000-0000-0000-0000-000000000000}"/>
          </ac:spMkLst>
        </pc:spChg>
        <pc:graphicFrameChg chg="add mod modGraphic">
          <ac:chgData name="Алексей Щуцкий" userId="fdaaf663b1064c3f" providerId="LiveId" clId="{B6B9F76C-28D2-4923-B279-2688482147C1}" dt="2018-06-14T11:47:23.545" v="615" actId="20577"/>
          <ac:graphicFrameMkLst>
            <pc:docMk/>
            <pc:sldMk cId="367484447" sldId="335"/>
            <ac:graphicFrameMk id="2" creationId="{88FB3AA4-115F-41EA-9F1B-1C4DDE97DE50}"/>
          </ac:graphicFrameMkLst>
        </pc:graphicFrameChg>
        <pc:graphicFrameChg chg="add mod">
          <ac:chgData name="Алексей Щуцкий" userId="fdaaf663b1064c3f" providerId="LiveId" clId="{B6B9F76C-28D2-4923-B279-2688482147C1}" dt="2018-06-14T08:13:39.823" v="254"/>
          <ac:graphicFrameMkLst>
            <pc:docMk/>
            <pc:sldMk cId="367484447" sldId="335"/>
            <ac:graphicFrameMk id="6" creationId="{59988707-0F9F-4115-A717-E344D1682173}"/>
          </ac:graphicFrameMkLst>
        </pc:graphicFrameChg>
        <pc:graphicFrameChg chg="add del">
          <ac:chgData name="Алексей Щуцкий" userId="fdaaf663b1064c3f" providerId="LiveId" clId="{B6B9F76C-28D2-4923-B279-2688482147C1}" dt="2018-06-14T07:58:24.603" v="219" actId="478"/>
          <ac:graphicFrameMkLst>
            <pc:docMk/>
            <pc:sldMk cId="367484447" sldId="335"/>
            <ac:graphicFrameMk id="7" creationId="{10F7C826-3A38-4EB4-8AF5-463AE1DCD819}"/>
          </ac:graphicFrameMkLst>
        </pc:graphicFrameChg>
      </pc:sldChg>
      <pc:sldChg chg="addSp delSp modSp add ord">
        <pc:chgData name="Алексей Щуцкий" userId="fdaaf663b1064c3f" providerId="LiveId" clId="{B6B9F76C-28D2-4923-B279-2688482147C1}" dt="2018-06-14T12:33:52.963" v="786" actId="2062"/>
        <pc:sldMkLst>
          <pc:docMk/>
          <pc:sldMk cId="755619429" sldId="336"/>
        </pc:sldMkLst>
        <pc:spChg chg="mod">
          <ac:chgData name="Алексей Щуцкий" userId="fdaaf663b1064c3f" providerId="LiveId" clId="{B6B9F76C-28D2-4923-B279-2688482147C1}" dt="2018-06-14T12:27:25.965" v="680" actId="13926"/>
          <ac:spMkLst>
            <pc:docMk/>
            <pc:sldMk cId="755619429" sldId="336"/>
            <ac:spMk id="15" creationId="{00000000-0000-0000-0000-000000000000}"/>
          </ac:spMkLst>
        </pc:spChg>
        <pc:graphicFrameChg chg="add mod modGraphic">
          <ac:chgData name="Алексей Щуцкий" userId="fdaaf663b1064c3f" providerId="LiveId" clId="{B6B9F76C-28D2-4923-B279-2688482147C1}" dt="2018-06-14T12:33:52.963" v="786" actId="2062"/>
          <ac:graphicFrameMkLst>
            <pc:docMk/>
            <pc:sldMk cId="755619429" sldId="336"/>
            <ac:graphicFrameMk id="2" creationId="{8352933D-3A99-47E2-A8D3-AC1A06A53E90}"/>
          </ac:graphicFrameMkLst>
        </pc:graphicFrameChg>
        <pc:graphicFrameChg chg="add del mod">
          <ac:chgData name="Алексей Щуцкий" userId="fdaaf663b1064c3f" providerId="LiveId" clId="{B6B9F76C-28D2-4923-B279-2688482147C1}" dt="2018-06-14T12:27:33.969" v="681" actId="478"/>
          <ac:graphicFrameMkLst>
            <pc:docMk/>
            <pc:sldMk cId="755619429" sldId="336"/>
            <ac:graphicFrameMk id="6" creationId="{980DECB5-718B-49D4-B24E-F6BE622DF346}"/>
          </ac:graphicFrameMkLst>
        </pc:graphicFrameChg>
        <pc:graphicFrameChg chg="del">
          <ac:chgData name="Алексей Щуцкий" userId="fdaaf663b1064c3f" providerId="LiveId" clId="{B6B9F76C-28D2-4923-B279-2688482147C1}" dt="2018-06-14T08:29:17.709" v="353" actId="478"/>
          <ac:graphicFrameMkLst>
            <pc:docMk/>
            <pc:sldMk cId="755619429" sldId="336"/>
            <ac:graphicFrameMk id="7" creationId="{10F7C826-3A38-4EB4-8AF5-463AE1DCD819}"/>
          </ac:graphicFrameMkLst>
        </pc:graphicFrameChg>
      </pc:sldChg>
      <pc:sldChg chg="modSp add">
        <pc:chgData name="Алексей Щуцкий" userId="fdaaf663b1064c3f" providerId="LiveId" clId="{B6B9F76C-28D2-4923-B279-2688482147C1}" dt="2018-06-14T08:59:33.642" v="362" actId="20577"/>
        <pc:sldMkLst>
          <pc:docMk/>
          <pc:sldMk cId="2678760556" sldId="337"/>
        </pc:sldMkLst>
        <pc:spChg chg="mod">
          <ac:chgData name="Алексей Щуцкий" userId="fdaaf663b1064c3f" providerId="LiveId" clId="{B6B9F76C-28D2-4923-B279-2688482147C1}" dt="2018-06-14T08:59:33.642" v="362" actId="20577"/>
          <ac:spMkLst>
            <pc:docMk/>
            <pc:sldMk cId="2678760556" sldId="337"/>
            <ac:spMk id="15" creationId="{00000000-0000-0000-0000-000000000000}"/>
          </ac:spMkLst>
        </pc:spChg>
      </pc:sldChg>
      <pc:sldChg chg="modSp add">
        <pc:chgData name="Алексей Щуцкий" userId="fdaaf663b1064c3f" providerId="LiveId" clId="{B6B9F76C-28D2-4923-B279-2688482147C1}" dt="2018-06-14T08:59:39.402" v="363" actId="6549"/>
        <pc:sldMkLst>
          <pc:docMk/>
          <pc:sldMk cId="3400782075" sldId="338"/>
        </pc:sldMkLst>
        <pc:spChg chg="mod">
          <ac:chgData name="Алексей Щуцкий" userId="fdaaf663b1064c3f" providerId="LiveId" clId="{B6B9F76C-28D2-4923-B279-2688482147C1}" dt="2018-06-14T08:59:39.402" v="363" actId="6549"/>
          <ac:spMkLst>
            <pc:docMk/>
            <pc:sldMk cId="3400782075" sldId="338"/>
            <ac:spMk id="15" creationId="{00000000-0000-0000-0000-000000000000}"/>
          </ac:spMkLst>
        </pc:spChg>
      </pc:sldChg>
      <pc:sldChg chg="modSp add">
        <pc:chgData name="Алексей Щуцкий" userId="fdaaf663b1064c3f" providerId="LiveId" clId="{B6B9F76C-28D2-4923-B279-2688482147C1}" dt="2018-06-14T08:59:44.559" v="364" actId="20577"/>
        <pc:sldMkLst>
          <pc:docMk/>
          <pc:sldMk cId="2062288734" sldId="339"/>
        </pc:sldMkLst>
        <pc:spChg chg="mod">
          <ac:chgData name="Алексей Щуцкий" userId="fdaaf663b1064c3f" providerId="LiveId" clId="{B6B9F76C-28D2-4923-B279-2688482147C1}" dt="2018-06-14T08:59:44.559" v="364" actId="20577"/>
          <ac:spMkLst>
            <pc:docMk/>
            <pc:sldMk cId="2062288734" sldId="339"/>
            <ac:spMk id="15" creationId="{00000000-0000-0000-0000-000000000000}"/>
          </ac:spMkLst>
        </pc:spChg>
      </pc:sldChg>
      <pc:sldChg chg="modSp add">
        <pc:chgData name="Алексей Щуцкий" userId="fdaaf663b1064c3f" providerId="LiveId" clId="{B6B9F76C-28D2-4923-B279-2688482147C1}" dt="2018-06-14T08:59:50.173" v="365" actId="20577"/>
        <pc:sldMkLst>
          <pc:docMk/>
          <pc:sldMk cId="3129267860" sldId="340"/>
        </pc:sldMkLst>
        <pc:spChg chg="mod">
          <ac:chgData name="Алексей Щуцкий" userId="fdaaf663b1064c3f" providerId="LiveId" clId="{B6B9F76C-28D2-4923-B279-2688482147C1}" dt="2018-06-14T08:59:50.173" v="365" actId="20577"/>
          <ac:spMkLst>
            <pc:docMk/>
            <pc:sldMk cId="3129267860" sldId="340"/>
            <ac:spMk id="15" creationId="{00000000-0000-0000-0000-000000000000}"/>
          </ac:spMkLst>
        </pc:spChg>
      </pc:sldChg>
      <pc:sldChg chg="modSp add">
        <pc:chgData name="Алексей Щуцкий" userId="fdaaf663b1064c3f" providerId="LiveId" clId="{B6B9F76C-28D2-4923-B279-2688482147C1}" dt="2018-06-14T08:59:55.629" v="366" actId="20577"/>
        <pc:sldMkLst>
          <pc:docMk/>
          <pc:sldMk cId="1910735796" sldId="341"/>
        </pc:sldMkLst>
        <pc:spChg chg="mod">
          <ac:chgData name="Алексей Щуцкий" userId="fdaaf663b1064c3f" providerId="LiveId" clId="{B6B9F76C-28D2-4923-B279-2688482147C1}" dt="2018-06-14T08:59:55.629" v="366" actId="20577"/>
          <ac:spMkLst>
            <pc:docMk/>
            <pc:sldMk cId="1910735796" sldId="341"/>
            <ac:spMk id="15" creationId="{00000000-0000-0000-0000-000000000000}"/>
          </ac:spMkLst>
        </pc:spChg>
      </pc:sldChg>
      <pc:sldChg chg="modSp add">
        <pc:chgData name="Алексей Щуцкий" userId="fdaaf663b1064c3f" providerId="LiveId" clId="{B6B9F76C-28D2-4923-B279-2688482147C1}" dt="2018-06-14T09:00:00.391" v="367" actId="20577"/>
        <pc:sldMkLst>
          <pc:docMk/>
          <pc:sldMk cId="2068873914" sldId="342"/>
        </pc:sldMkLst>
        <pc:spChg chg="mod">
          <ac:chgData name="Алексей Щуцкий" userId="fdaaf663b1064c3f" providerId="LiveId" clId="{B6B9F76C-28D2-4923-B279-2688482147C1}" dt="2018-06-14T09:00:00.391" v="367" actId="20577"/>
          <ac:spMkLst>
            <pc:docMk/>
            <pc:sldMk cId="2068873914" sldId="342"/>
            <ac:spMk id="15" creationId="{00000000-0000-0000-0000-000000000000}"/>
          </ac:spMkLst>
        </pc:spChg>
      </pc:sldChg>
      <pc:sldChg chg="addSp delSp modSp add">
        <pc:chgData name="Алексей Щуцкий" userId="fdaaf663b1064c3f" providerId="LiveId" clId="{B6B9F76C-28D2-4923-B279-2688482147C1}" dt="2018-06-14T11:42:41.079" v="612" actId="14100"/>
        <pc:sldMkLst>
          <pc:docMk/>
          <pc:sldMk cId="2569146422" sldId="343"/>
        </pc:sldMkLst>
        <pc:spChg chg="add mod">
          <ac:chgData name="Алексей Щуцкий" userId="fdaaf663b1064c3f" providerId="LiveId" clId="{B6B9F76C-28D2-4923-B279-2688482147C1}" dt="2018-06-14T11:36:26.215" v="602" actId="1076"/>
          <ac:spMkLst>
            <pc:docMk/>
            <pc:sldMk cId="2569146422" sldId="343"/>
            <ac:spMk id="6" creationId="{247F959D-9F18-4170-A7F9-4B88931D5A07}"/>
          </ac:spMkLst>
        </pc:spChg>
        <pc:spChg chg="add del mod">
          <ac:chgData name="Алексей Щуцкий" userId="fdaaf663b1064c3f" providerId="LiveId" clId="{B6B9F76C-28D2-4923-B279-2688482147C1}" dt="2018-06-14T11:34:25.959" v="592" actId="478"/>
          <ac:spMkLst>
            <pc:docMk/>
            <pc:sldMk cId="2569146422" sldId="343"/>
            <ac:spMk id="7" creationId="{4F36C18A-3640-44CA-9F10-1545680EFBDD}"/>
          </ac:spMkLst>
        </pc:spChg>
        <pc:spChg chg="mod">
          <ac:chgData name="Алексей Щуцкий" userId="fdaaf663b1064c3f" providerId="LiveId" clId="{B6B9F76C-28D2-4923-B279-2688482147C1}" dt="2018-06-14T10:46:45.920" v="379" actId="108"/>
          <ac:spMkLst>
            <pc:docMk/>
            <pc:sldMk cId="2569146422" sldId="343"/>
            <ac:spMk id="15" creationId="{00000000-0000-0000-0000-000000000000}"/>
          </ac:spMkLst>
        </pc:spChg>
        <pc:graphicFrameChg chg="add del mod">
          <ac:chgData name="Алексей Щуцкий" userId="fdaaf663b1064c3f" providerId="LiveId" clId="{B6B9F76C-28D2-4923-B279-2688482147C1}" dt="2018-06-14T11:35:59.818" v="597" actId="14100"/>
          <ac:graphicFrameMkLst>
            <pc:docMk/>
            <pc:sldMk cId="2569146422" sldId="343"/>
            <ac:graphicFrameMk id="5" creationId="{76185FEE-CDB2-47FF-87B9-E418C940D47F}"/>
          </ac:graphicFrameMkLst>
        </pc:graphicFrameChg>
        <pc:graphicFrameChg chg="add mod">
          <ac:chgData name="Алексей Щуцкий" userId="fdaaf663b1064c3f" providerId="LiveId" clId="{B6B9F76C-28D2-4923-B279-2688482147C1}" dt="2018-06-14T11:42:41.079" v="612" actId="14100"/>
          <ac:graphicFrameMkLst>
            <pc:docMk/>
            <pc:sldMk cId="2569146422" sldId="343"/>
            <ac:graphicFrameMk id="8" creationId="{C80A153B-4266-45DC-8D4B-D6A3E60DE7FE}"/>
          </ac:graphicFrameMkLst>
        </pc:graphicFrameChg>
        <pc:cxnChg chg="mod">
          <ac:chgData name="Алексей Щуцкий" userId="fdaaf663b1064c3f" providerId="LiveId" clId="{B6B9F76C-28D2-4923-B279-2688482147C1}" dt="2018-06-14T10:46:39.564" v="378" actId="1076"/>
          <ac:cxnSpMkLst>
            <pc:docMk/>
            <pc:sldMk cId="2569146422" sldId="343"/>
            <ac:cxnSpMk id="17" creationId="{00000000-0000-0000-0000-000000000000}"/>
          </ac:cxnSpMkLst>
        </pc:cxnChg>
      </pc:sldChg>
      <pc:sldChg chg="add del modNotesTx">
        <pc:chgData name="Алексей Щуцкий" userId="fdaaf663b1064c3f" providerId="LiveId" clId="{B6B9F76C-28D2-4923-B279-2688482147C1}" dt="2018-06-14T11:45:25.126" v="613" actId="2696"/>
        <pc:sldMkLst>
          <pc:docMk/>
          <pc:sldMk cId="1265209909" sldId="34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7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8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3.xml"/><Relationship Id="rId1" Type="http://schemas.openxmlformats.org/officeDocument/2006/relationships/oleObject" Target="&#1050;&#1085;&#1080;&#1075;&#1072;1" TargetMode="External"/><Relationship Id="rId4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4.xml"/><Relationship Id="rId1" Type="http://schemas.openxmlformats.org/officeDocument/2006/relationships/oleObject" Target="&#1050;&#1085;&#1080;&#1075;&#1072;1" TargetMode="External"/><Relationship Id="rId4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fdaaf663b1064c3f/&#1056;&#1072;&#1073;&#1086;&#1095;&#1080;&#1081;%20&#1089;&#1090;&#1086;&#1083;/&#1057;&#1040;&#1064;&#1040;/&#1053;&#1048;&#1056;%20&#1055;&#1086;&#1083;&#1103;&#1085;&#1089;&#1082;&#1086;&#1074;&#1072;/&#1053;&#1048;&#1056;%20&#1050;&#1088;_&#1103;&#1088;/&#1057;&#1090;&#1088;&#1072;&#1090;&#1077;&#1075;&#1080;&#1095;&#1077;&#1089;&#1082;&#1072;&#1103;%20&#1089;&#1077;&#1089;&#1089;&#1080;&#1103;/&#1054;&#1073;&#1088;&#1072;&#1073;&#1086;&#1090;&#1082;&#1072;%20&#1089;&#1086;&#1094;%20&#1086;&#1087;&#1088;&#1086;&#1089;&#1072;.xlsx" TargetMode="Externa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https://d.docs.live.net/fdaaf663b1064c3f/&#1056;&#1072;&#1073;&#1086;&#1095;&#1080;&#1081;%20&#1089;&#1090;&#1086;&#1083;/&#1057;&#1040;&#1064;&#1040;/&#1053;&#1048;&#1056;%20&#1055;&#1086;&#1083;&#1103;&#1085;&#1089;&#1082;&#1086;&#1074;&#1072;/&#1053;&#1048;&#1056;%20&#1050;&#1088;_&#1103;&#1088;/&#1057;&#1090;&#1088;&#1072;&#1090;&#1077;&#1075;&#1080;&#1095;&#1077;&#1089;&#1082;&#1072;&#1103;%20&#1089;&#1077;&#1089;&#1089;&#1080;&#1103;/&#1054;&#1073;&#1088;&#1072;&#1073;&#1086;&#1090;&#1082;&#1072;%20&#1089;&#1086;&#1094;%20&#1086;&#1087;&#1088;&#1086;&#1089;&#1072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558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1.900000000000001E-2</c:v>
                </c:pt>
                <c:pt idx="1">
                  <c:v>1.900000000000001E-2</c:v>
                </c:pt>
                <c:pt idx="2">
                  <c:v>3.7000000000000019E-2</c:v>
                </c:pt>
                <c:pt idx="3">
                  <c:v>9.3000000000000083E-2</c:v>
                </c:pt>
                <c:pt idx="4">
                  <c:v>9.3000000000000083E-2</c:v>
                </c:pt>
                <c:pt idx="5">
                  <c:v>0.11100000000000004</c:v>
                </c:pt>
                <c:pt idx="6">
                  <c:v>0.63000000000000034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57665024"/>
        <c:axId val="57666560"/>
      </c:barChart>
      <c:catAx>
        <c:axId val="57665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7666560"/>
        <c:crosses val="autoZero"/>
        <c:auto val="1"/>
        <c:lblAlgn val="ctr"/>
        <c:lblOffset val="100"/>
      </c:catAx>
      <c:valAx>
        <c:axId val="57666560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5766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9"/>
  <c:chart>
    <c:plotArea>
      <c:layout>
        <c:manualLayout>
          <c:layoutTarget val="inner"/>
          <c:xMode val="edge"/>
          <c:yMode val="edge"/>
          <c:x val="0.33812989533011423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Lbls>
            <c:dLbl>
              <c:idx val="0"/>
              <c:layout>
                <c:manualLayout>
                  <c:x val="2.4952898459462049E-3"/>
                  <c:y val="-6.597511019341119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D-485C-B349-957E953AFE99}"/>
                </c:ext>
              </c:extLst>
            </c:dLbl>
            <c:dLbl>
              <c:idx val="1"/>
              <c:layout>
                <c:manualLayout>
                  <c:x val="3.9747049732014612E-3"/>
                  <c:y val="3.190003016461763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77-417F-809D-2804AF65CB1E}"/>
                </c:ext>
              </c:extLst>
            </c:dLbl>
            <c:dLbl>
              <c:idx val="2"/>
              <c:layout>
                <c:manualLayout>
                  <c:x val="7.4641240925580514E-3"/>
                  <c:y val="-1.348993692355393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77-417F-809D-2804AF65CB1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структура'!$A$6:$A$7</c:f>
              <c:strCache>
                <c:ptCount val="2"/>
                <c:pt idx="0">
                  <c:v>Принимает активное участие в жизни района и региона</c:v>
                </c:pt>
                <c:pt idx="1">
                  <c:v>Не оказывает серьезного влияния на жизнь района</c:v>
                </c:pt>
              </c:strCache>
            </c:strRef>
          </c:cat>
          <c:val>
            <c:numRef>
              <c:f>'Половозрастн. структура'!$B$6:$B$7</c:f>
              <c:numCache>
                <c:formatCode>0.0%</c:formatCode>
                <c:ptCount val="2"/>
                <c:pt idx="0">
                  <c:v>0.58499999999999996</c:v>
                </c:pt>
                <c:pt idx="1">
                  <c:v>0.41500000000000009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79516416"/>
        <c:axId val="79456896"/>
      </c:barChart>
      <c:valAx>
        <c:axId val="79456896"/>
        <c:scaling>
          <c:orientation val="minMax"/>
        </c:scaling>
        <c:axPos val="t"/>
        <c:numFmt formatCode="0.0%" sourceLinked="1"/>
        <c:tickLblPos val="nextTo"/>
        <c:crossAx val="79516416"/>
        <c:crosses val="autoZero"/>
        <c:crossBetween val="between"/>
      </c:valAx>
      <c:catAx>
        <c:axId val="79516416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456896"/>
        <c:crosses val="autoZero"/>
        <c:auto val="1"/>
        <c:lblAlgn val="ctr"/>
        <c:lblOffset val="100"/>
      </c:catAx>
    </c:plotArea>
    <c:plotVisOnly val="1"/>
    <c:dispBlanksAs val="zero"/>
  </c:chart>
  <c:spPr>
    <a:ln>
      <a:solidFill>
        <a:prstClr val="white">
          <a:lumMod val="50000"/>
        </a:prstClr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9"/>
  <c:chart>
    <c:plotArea>
      <c:layout>
        <c:manualLayout>
          <c:layoutTarget val="inner"/>
          <c:xMode val="edge"/>
          <c:yMode val="edge"/>
          <c:x val="0.38185636154847202"/>
          <c:y val="0.25013115508610323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1947853697369012"/>
                  <c:y val="0.132319600228359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D-485C-B349-957E953AFE99}"/>
                </c:ext>
              </c:extLst>
            </c:dLbl>
            <c:dLbl>
              <c:idx val="1"/>
              <c:layout>
                <c:manualLayout>
                  <c:x val="0.14435967546372616"/>
                  <c:y val="-0.226558368535905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F-424A-832A-5C69E60BFACC}"/>
                </c:ext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CF-424A-832A-5C69E60BFAC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0.0%</c:formatCode>
                <c:ptCount val="3"/>
                <c:pt idx="0">
                  <c:v>0.13400000000000001</c:v>
                </c:pt>
                <c:pt idx="1">
                  <c:v>0.72</c:v>
                </c:pt>
                <c:pt idx="2">
                  <c:v>0.14599999999999999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3131283707734449"/>
          <c:w val="0.42979093385271122"/>
          <c:h val="0.65507100492785753"/>
        </c:manualLayout>
      </c:layout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solidFill>
        <a:prstClr val="white">
          <a:lumMod val="50000"/>
        </a:prstClr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9"/>
  <c:chart>
    <c:plotArea>
      <c:layout>
        <c:manualLayout>
          <c:layoutTarget val="inner"/>
          <c:xMode val="edge"/>
          <c:yMode val="edge"/>
          <c:x val="0.33812989533011362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D-485C-B349-957E953AFE99}"/>
                </c:ext>
              </c:extLst>
            </c:dLbl>
            <c:dLbl>
              <c:idx val="1"/>
              <c:layout>
                <c:manualLayout>
                  <c:x val="-0.17409568447965537"/>
                  <c:y val="-0.13482205611023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CA-46EE-9BAA-38557F0DBF1A}"/>
                </c:ext>
              </c:extLst>
            </c:dLbl>
            <c:dLbl>
              <c:idx val="2"/>
              <c:layout>
                <c:manualLayout>
                  <c:x val="0.19985199767602593"/>
                  <c:y val="0.128535948257506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CA-46EE-9BAA-38557F0DB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структура'!$A$6:$A$11</c:f>
              <c:strCache>
                <c:ptCount val="6"/>
                <c:pt idx="0">
                  <c:v>Налоговые льготы</c:v>
                </c:pt>
                <c:pt idx="1">
                  <c:v>Упрощение отчетности и бумажной волокиты</c:v>
                </c:pt>
                <c:pt idx="2">
                  <c:v>Гранты</c:v>
                </c:pt>
                <c:pt idx="3">
                  <c:v>Послабление административных барьеров</c:v>
                </c:pt>
                <c:pt idx="4">
                  <c:v>Информационно-анатилическая поддержка</c:v>
                </c:pt>
                <c:pt idx="5">
                  <c:v>Доступ к кредитам</c:v>
                </c:pt>
              </c:strCache>
            </c:strRef>
          </c:cat>
          <c:val>
            <c:numRef>
              <c:f>'Половозрастн. структура'!$B$6:$B$11</c:f>
              <c:numCache>
                <c:formatCode>0.00%</c:formatCode>
                <c:ptCount val="6"/>
                <c:pt idx="0" formatCode="0.0%">
                  <c:v>0.54600000000000004</c:v>
                </c:pt>
                <c:pt idx="1">
                  <c:v>0.501</c:v>
                </c:pt>
                <c:pt idx="2" formatCode="0.0%">
                  <c:v>0.315</c:v>
                </c:pt>
                <c:pt idx="3" formatCode="0.0%">
                  <c:v>0.30199999999999999</c:v>
                </c:pt>
                <c:pt idx="4" formatCode="0.0%">
                  <c:v>0.193</c:v>
                </c:pt>
                <c:pt idx="5" formatCode="0.0%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98860032"/>
        <c:axId val="86169088"/>
      </c:barChart>
      <c:valAx>
        <c:axId val="86169088"/>
        <c:scaling>
          <c:orientation val="minMax"/>
        </c:scaling>
        <c:axPos val="t"/>
        <c:numFmt formatCode="0.0%" sourceLinked="1"/>
        <c:tickLblPos val="nextTo"/>
        <c:crossAx val="98860032"/>
        <c:crosses val="autoZero"/>
        <c:crossBetween val="between"/>
      </c:valAx>
      <c:catAx>
        <c:axId val="98860032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169088"/>
        <c:crosses val="autoZero"/>
        <c:auto val="1"/>
        <c:lblAlgn val="ctr"/>
        <c:lblOffset val="100"/>
      </c:catAx>
    </c:plotArea>
    <c:plotVisOnly val="1"/>
    <c:dispBlanksAs val="zero"/>
  </c:chart>
  <c:spPr>
    <a:ln>
      <a:solidFill>
        <a:prstClr val="white">
          <a:lumMod val="50000"/>
        </a:prstClr>
      </a:solidFill>
    </a:ln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6560351091118443"/>
          <c:y val="0.2308535954264106"/>
          <c:w val="0.62079549078593765"/>
          <c:h val="0.71004217035330064"/>
        </c:manualLayout>
      </c:layout>
      <c:pieChart>
        <c:varyColors val="1"/>
        <c:ser>
          <c:idx val="0"/>
          <c:order val="0"/>
          <c:spPr>
            <a:ln>
              <a:solidFill>
                <a:schemeClr val="bg1">
                  <a:lumMod val="65000"/>
                </a:schemeClr>
              </a:solidFill>
            </a:ln>
          </c:spPr>
          <c:dPt>
            <c:idx val="0"/>
            <c:spPr>
              <a:solidFill>
                <a:srgbClr val="376092"/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2C-433B-B1BD-046140E38828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2C-433B-B1BD-046140E38828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2C-433B-B1BD-046140E38828}"/>
              </c:ext>
            </c:extLst>
          </c:dPt>
          <c:dPt>
            <c:idx val="3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2C-433B-B1BD-046140E38828}"/>
              </c:ext>
            </c:extLst>
          </c:dPt>
          <c:dLbls>
            <c:dLbl>
              <c:idx val="0"/>
              <c:layout>
                <c:manualLayout>
                  <c:x val="-0.1161113299166211"/>
                  <c:y val="-5.2079883980782277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2C-433B-B1BD-046140E38828}"/>
                </c:ext>
              </c:extLst>
            </c:dLbl>
            <c:dLbl>
              <c:idx val="1"/>
              <c:layout>
                <c:manualLayout>
                  <c:x val="0.2153374874311324"/>
                  <c:y val="-6.740777298419581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2C-433B-B1BD-046140E38828}"/>
                </c:ext>
              </c:extLst>
            </c:dLbl>
            <c:dLbl>
              <c:idx val="3"/>
              <c:layout>
                <c:manualLayout>
                  <c:x val="9.7897787968915684E-2"/>
                  <c:y val="0.1223877273548360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2C-433B-B1BD-046140E38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Лист1!$A$24:$A$27</c:f>
              <c:strCache>
                <c:ptCount val="4"/>
                <c:pt idx="0">
                  <c:v>Нет</c:v>
                </c:pt>
                <c:pt idx="1">
                  <c:v>Да, если это будет легальная работа</c:v>
                </c:pt>
                <c:pt idx="2">
                  <c:v>Да, даже если это будет нелегальная работа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Лист1!$B$24:$B$27</c:f>
              <c:numCache>
                <c:formatCode>0.0%</c:formatCode>
                <c:ptCount val="4"/>
                <c:pt idx="0">
                  <c:v>0.50600000000000001</c:v>
                </c:pt>
                <c:pt idx="1">
                  <c:v>0.33300000000000024</c:v>
                </c:pt>
                <c:pt idx="2">
                  <c:v>3.6999999999999998E-2</c:v>
                </c:pt>
                <c:pt idx="3">
                  <c:v>0.12400000000000004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72C-433B-B1BD-046140E38828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1067709738526324E-3"/>
          <c:y val="0.20224074911678055"/>
          <c:w val="0.32883205482993194"/>
          <c:h val="0.7977592508832194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841519126021967"/>
          <c:y val="0.23616294352752831"/>
          <c:w val="0.65145986613925622"/>
          <c:h val="0.71915042218305425"/>
        </c:manualLayout>
      </c:layout>
      <c:pieChart>
        <c:varyColors val="1"/>
        <c:ser>
          <c:idx val="0"/>
          <c:order val="0"/>
          <c:spPr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spPr>
              <a:solidFill>
                <a:srgbClr val="376092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0C-4C60-B2CB-743AC3E3BF11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0C-4C60-B2CB-743AC3E3BF11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0C-4C60-B2CB-743AC3E3BF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Лист1!$A$37:$A$39</c:f>
              <c:strCache>
                <c:ptCount val="3"/>
                <c:pt idx="0">
                  <c:v>Остаться</c:v>
                </c:pt>
                <c:pt idx="1">
                  <c:v>Уезжать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Лист1!$B$37:$B$39</c:f>
              <c:numCache>
                <c:formatCode>0.0%</c:formatCode>
                <c:ptCount val="3"/>
                <c:pt idx="0">
                  <c:v>0.32100000000000017</c:v>
                </c:pt>
                <c:pt idx="1">
                  <c:v>0.29600000000000021</c:v>
                </c:pt>
                <c:pt idx="2">
                  <c:v>0.38300000000000017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70C-4C60-B2CB-743AC3E3BF11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3758628377710075E-3"/>
          <c:y val="0.44543261360272318"/>
          <c:w val="0.27891438582192385"/>
          <c:h val="0.3213110198303690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373"/>
          <c:y val="0.25740705448184376"/>
          <c:w val="0.59723992311535357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FF-48B0-B1E5-F05F9A59DBDC}"/>
              </c:ext>
            </c:extLst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1074960717759219E-3"/>
                  <c:y val="-1.35756871857564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D-485C-B349-957E953AFE99}"/>
                </c:ext>
              </c:extLst>
            </c:dLbl>
            <c:dLbl>
              <c:idx val="1"/>
              <c:layout>
                <c:manualLayout>
                  <c:x val="1.6733120143404012E-3"/>
                  <c:y val="-2.15380421269721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FF-48B0-B1E5-F05F9A59DBDC}"/>
                </c:ext>
              </c:extLst>
            </c:dLbl>
            <c:dLbl>
              <c:idx val="2"/>
              <c:layout>
                <c:manualLayout>
                  <c:x val="1.1427231494943201E-3"/>
                  <c:y val="1.322278863269254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FF-48B0-B1E5-F05F9A59D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структура'!$A$6:$A$11</c:f>
              <c:strCache>
                <c:ptCount val="6"/>
                <c:pt idx="0">
                  <c:v>Царев курган</c:v>
                </c:pt>
                <c:pt idx="1">
                  <c:v>Реки Сок, Кондурча</c:v>
                </c:pt>
                <c:pt idx="2">
                  <c:v>Водные и лесные ресурсы</c:v>
                </c:pt>
                <c:pt idx="3">
                  <c:v>Красноярская крепость</c:v>
                </c:pt>
                <c:pt idx="4">
                  <c:v>Фестиваль «Битва Тимура и Тохтамыша» (с. Старый Буян)</c:v>
                </c:pt>
                <c:pt idx="5">
                  <c:v>Конноспортивная школа</c:v>
                </c:pt>
              </c:strCache>
            </c:strRef>
          </c:cat>
          <c:val>
            <c:numRef>
              <c:f>'Половозрастн. структура'!$B$6:$B$11</c:f>
              <c:numCache>
                <c:formatCode>0.0%</c:formatCode>
                <c:ptCount val="6"/>
                <c:pt idx="0">
                  <c:v>0.53800000000000003</c:v>
                </c:pt>
                <c:pt idx="1">
                  <c:v>0.53800000000000003</c:v>
                </c:pt>
                <c:pt idx="2">
                  <c:v>0.41300000000000026</c:v>
                </c:pt>
                <c:pt idx="3">
                  <c:v>0.28700000000000025</c:v>
                </c:pt>
                <c:pt idx="4">
                  <c:v>0.26300000000000001</c:v>
                </c:pt>
                <c:pt idx="5">
                  <c:v>0.21300000000000013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76934144"/>
        <c:axId val="76932608"/>
      </c:barChart>
      <c:valAx>
        <c:axId val="76932608"/>
        <c:scaling>
          <c:orientation val="minMax"/>
        </c:scaling>
        <c:delete val="1"/>
        <c:axPos val="t"/>
        <c:majorGridlines/>
        <c:numFmt formatCode="0.0%" sourceLinked="1"/>
        <c:tickLblPos val="none"/>
        <c:crossAx val="76934144"/>
        <c:crosses val="autoZero"/>
        <c:crossBetween val="between"/>
      </c:valAx>
      <c:catAx>
        <c:axId val="76934144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6932608"/>
        <c:crosses val="autoZero"/>
        <c:auto val="1"/>
        <c:lblAlgn val="ctr"/>
        <c:lblOffset val="100"/>
      </c:catAx>
      <c:spPr>
        <a:ln>
          <a:noFill/>
        </a:ln>
      </c:spPr>
    </c:plotArea>
    <c:plotVisOnly val="1"/>
    <c:dispBlanksAs val="zero"/>
  </c:chart>
  <c:spPr>
    <a:ln>
      <a:solidFill>
        <a:prstClr val="white">
          <a:lumMod val="50000"/>
        </a:prstClr>
      </a:solidFill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065661760007321"/>
          <c:y val="0.17135249501930799"/>
          <c:w val="0.48099998351885254"/>
          <c:h val="0.74506608747287573"/>
        </c:manualLayout>
      </c:layout>
      <c:barChart>
        <c:barDir val="bar"/>
        <c:grouping val="stacked"/>
        <c:ser>
          <c:idx val="0"/>
          <c:order val="0"/>
          <c:tx>
            <c:strRef>
              <c:f>'[Обработка соц опроса.xlsx]Лист1'!$B$121</c:f>
              <c:strCache>
                <c:ptCount val="1"/>
                <c:pt idx="0">
                  <c:v>не удовлетворены</c:v>
                </c:pt>
              </c:strCache>
            </c:strRef>
          </c:tx>
          <c:spPr>
            <a:solidFill>
              <a:srgbClr val="37609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'[Обработка соц опроса.xlsx]Лист1'!$A$122:$A$139</c:f>
              <c:strCache>
                <c:ptCount val="18"/>
                <c:pt idx="0">
                  <c:v>Здравоохранение</c:v>
                </c:pt>
                <c:pt idx="1">
                  <c:v>Уровень доходов</c:v>
                </c:pt>
                <c:pt idx="2">
                  <c:v>Развитие сельского хозяйства</c:v>
                </c:pt>
                <c:pt idx="3">
                  <c:v>Дороги и транспортная обеспеченность</c:v>
                </c:pt>
                <c:pt idx="4">
                  <c:v>Развитие промышленности</c:v>
                </c:pt>
                <c:pt idx="5">
                  <c:v>Услуги ЖКХ</c:v>
                </c:pt>
                <c:pt idx="6">
                  <c:v>Отношения между властью и гражданами</c:v>
                </c:pt>
                <c:pt idx="7">
                  <c:v>Занятость</c:v>
                </c:pt>
                <c:pt idx="8">
                  <c:v>Экологическая ситуация</c:v>
                </c:pt>
                <c:pt idx="9">
                  <c:v>Жилищные условия</c:v>
                </c:pt>
                <c:pt idx="10">
                  <c:v>Культура, досуг</c:v>
                </c:pt>
                <c:pt idx="11">
                  <c:v>Предпринимательский климат</c:v>
                </c:pt>
                <c:pt idx="12">
                  <c:v>Благоустройство</c:v>
                </c:pt>
                <c:pt idx="13">
                  <c:v>Рынки, товары и услуги</c:v>
                </c:pt>
                <c:pt idx="14">
                  <c:v>Физическая культура и спорт</c:v>
                </c:pt>
                <c:pt idx="15">
                  <c:v>Сохранение природного и исторического наследия</c:v>
                </c:pt>
                <c:pt idx="16">
                  <c:v>Безопасность</c:v>
                </c:pt>
                <c:pt idx="17">
                  <c:v>Образование</c:v>
                </c:pt>
              </c:strCache>
            </c:strRef>
          </c:cat>
          <c:val>
            <c:numRef>
              <c:f>'[Обработка соц опроса.xlsx]Лист1'!$B$122:$B$139</c:f>
              <c:numCache>
                <c:formatCode>0%</c:formatCode>
                <c:ptCount val="18"/>
                <c:pt idx="0">
                  <c:v>0.60975609756097593</c:v>
                </c:pt>
                <c:pt idx="1">
                  <c:v>0.52439024390243871</c:v>
                </c:pt>
                <c:pt idx="2">
                  <c:v>0.48780487804878075</c:v>
                </c:pt>
                <c:pt idx="3">
                  <c:v>0.48780487804878075</c:v>
                </c:pt>
                <c:pt idx="4">
                  <c:v>0.46341463414634165</c:v>
                </c:pt>
                <c:pt idx="5">
                  <c:v>0.4512195121951218</c:v>
                </c:pt>
                <c:pt idx="6">
                  <c:v>0.4512195121951218</c:v>
                </c:pt>
                <c:pt idx="7">
                  <c:v>0.41463414634146339</c:v>
                </c:pt>
                <c:pt idx="8">
                  <c:v>0.34146341463414637</c:v>
                </c:pt>
                <c:pt idx="9">
                  <c:v>0.34146341463414637</c:v>
                </c:pt>
                <c:pt idx="10">
                  <c:v>0.29268292682926861</c:v>
                </c:pt>
                <c:pt idx="11">
                  <c:v>0.28048780487804897</c:v>
                </c:pt>
                <c:pt idx="12">
                  <c:v>0.28048780487804897</c:v>
                </c:pt>
                <c:pt idx="13">
                  <c:v>0.24390243902439043</c:v>
                </c:pt>
                <c:pt idx="14">
                  <c:v>0.21951219512195139</c:v>
                </c:pt>
                <c:pt idx="15">
                  <c:v>0.19512195121951209</c:v>
                </c:pt>
                <c:pt idx="16">
                  <c:v>0.18292682926829271</c:v>
                </c:pt>
                <c:pt idx="17">
                  <c:v>0.17073170731707321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86-4FD3-BFF7-107C9A551F6B}"/>
            </c:ext>
          </c:extLst>
        </c:ser>
        <c:ser>
          <c:idx val="1"/>
          <c:order val="1"/>
          <c:tx>
            <c:strRef>
              <c:f>'[Обработка соц опроса.xlsx]Лист1'!$C$121</c:f>
              <c:strCache>
                <c:ptCount val="1"/>
                <c:pt idx="0">
                  <c:v>нейтральная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cat>
            <c:strRef>
              <c:f>'[Обработка соц опроса.xlsx]Лист1'!$A$122:$A$139</c:f>
              <c:strCache>
                <c:ptCount val="18"/>
                <c:pt idx="0">
                  <c:v>Здравоохранение</c:v>
                </c:pt>
                <c:pt idx="1">
                  <c:v>Уровень доходов</c:v>
                </c:pt>
                <c:pt idx="2">
                  <c:v>Развитие сельского хозяйства</c:v>
                </c:pt>
                <c:pt idx="3">
                  <c:v>Дороги и транспортная обеспеченность</c:v>
                </c:pt>
                <c:pt idx="4">
                  <c:v>Развитие промышленности</c:v>
                </c:pt>
                <c:pt idx="5">
                  <c:v>Услуги ЖКХ</c:v>
                </c:pt>
                <c:pt idx="6">
                  <c:v>Отношения между властью и гражданами</c:v>
                </c:pt>
                <c:pt idx="7">
                  <c:v>Занятость</c:v>
                </c:pt>
                <c:pt idx="8">
                  <c:v>Экологическая ситуация</c:v>
                </c:pt>
                <c:pt idx="9">
                  <c:v>Жилищные условия</c:v>
                </c:pt>
                <c:pt idx="10">
                  <c:v>Культура, досуг</c:v>
                </c:pt>
                <c:pt idx="11">
                  <c:v>Предпринимательский климат</c:v>
                </c:pt>
                <c:pt idx="12">
                  <c:v>Благоустройство</c:v>
                </c:pt>
                <c:pt idx="13">
                  <c:v>Рынки, товары и услуги</c:v>
                </c:pt>
                <c:pt idx="14">
                  <c:v>Физическая культура и спорт</c:v>
                </c:pt>
                <c:pt idx="15">
                  <c:v>Сохранение природного и исторического наследия</c:v>
                </c:pt>
                <c:pt idx="16">
                  <c:v>Безопасность</c:v>
                </c:pt>
                <c:pt idx="17">
                  <c:v>Образование</c:v>
                </c:pt>
              </c:strCache>
            </c:strRef>
          </c:cat>
          <c:val>
            <c:numRef>
              <c:f>'[Обработка соц опроса.xlsx]Лист1'!$C$122:$C$139</c:f>
              <c:numCache>
                <c:formatCode>0%</c:formatCode>
                <c:ptCount val="18"/>
                <c:pt idx="0">
                  <c:v>0.31707317073170732</c:v>
                </c:pt>
                <c:pt idx="1">
                  <c:v>0.35365853658536583</c:v>
                </c:pt>
                <c:pt idx="2">
                  <c:v>0.32926829268292701</c:v>
                </c:pt>
                <c:pt idx="3">
                  <c:v>0.26829268292682928</c:v>
                </c:pt>
                <c:pt idx="4">
                  <c:v>0.37804878048780516</c:v>
                </c:pt>
                <c:pt idx="5">
                  <c:v>0.40243902439024398</c:v>
                </c:pt>
                <c:pt idx="6">
                  <c:v>0.24390243902439043</c:v>
                </c:pt>
                <c:pt idx="7">
                  <c:v>0.3902439024390244</c:v>
                </c:pt>
                <c:pt idx="8">
                  <c:v>0.23170731707317074</c:v>
                </c:pt>
                <c:pt idx="9">
                  <c:v>0.3902439024390244</c:v>
                </c:pt>
                <c:pt idx="10">
                  <c:v>0.28048780487804897</c:v>
                </c:pt>
                <c:pt idx="11">
                  <c:v>0.42682926829268336</c:v>
                </c:pt>
                <c:pt idx="12">
                  <c:v>0.43902439024390277</c:v>
                </c:pt>
                <c:pt idx="13">
                  <c:v>0.34146341463414637</c:v>
                </c:pt>
                <c:pt idx="14">
                  <c:v>0.30487804878048796</c:v>
                </c:pt>
                <c:pt idx="15">
                  <c:v>0.28048780487804897</c:v>
                </c:pt>
                <c:pt idx="16">
                  <c:v>0.3902439024390244</c:v>
                </c:pt>
                <c:pt idx="17">
                  <c:v>0.29268292682926861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86-4FD3-BFF7-107C9A551F6B}"/>
            </c:ext>
          </c:extLst>
        </c:ser>
        <c:ser>
          <c:idx val="2"/>
          <c:order val="2"/>
          <c:tx>
            <c:strRef>
              <c:f>'[Обработка соц опроса.xlsx]Лист1'!$D$121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'[Обработка соц опроса.xlsx]Лист1'!$A$122:$A$139</c:f>
              <c:strCache>
                <c:ptCount val="18"/>
                <c:pt idx="0">
                  <c:v>Здравоохранение</c:v>
                </c:pt>
                <c:pt idx="1">
                  <c:v>Уровень доходов</c:v>
                </c:pt>
                <c:pt idx="2">
                  <c:v>Развитие сельского хозяйства</c:v>
                </c:pt>
                <c:pt idx="3">
                  <c:v>Дороги и транспортная обеспеченность</c:v>
                </c:pt>
                <c:pt idx="4">
                  <c:v>Развитие промышленности</c:v>
                </c:pt>
                <c:pt idx="5">
                  <c:v>Услуги ЖКХ</c:v>
                </c:pt>
                <c:pt idx="6">
                  <c:v>Отношения между властью и гражданами</c:v>
                </c:pt>
                <c:pt idx="7">
                  <c:v>Занятость</c:v>
                </c:pt>
                <c:pt idx="8">
                  <c:v>Экологическая ситуация</c:v>
                </c:pt>
                <c:pt idx="9">
                  <c:v>Жилищные условия</c:v>
                </c:pt>
                <c:pt idx="10">
                  <c:v>Культура, досуг</c:v>
                </c:pt>
                <c:pt idx="11">
                  <c:v>Предпринимательский климат</c:v>
                </c:pt>
                <c:pt idx="12">
                  <c:v>Благоустройство</c:v>
                </c:pt>
                <c:pt idx="13">
                  <c:v>Рынки, товары и услуги</c:v>
                </c:pt>
                <c:pt idx="14">
                  <c:v>Физическая культура и спорт</c:v>
                </c:pt>
                <c:pt idx="15">
                  <c:v>Сохранение природного и исторического наследия</c:v>
                </c:pt>
                <c:pt idx="16">
                  <c:v>Безопасность</c:v>
                </c:pt>
                <c:pt idx="17">
                  <c:v>Образование</c:v>
                </c:pt>
              </c:strCache>
            </c:strRef>
          </c:cat>
          <c:val>
            <c:numRef>
              <c:f>'[Обработка соц опроса.xlsx]Лист1'!$D$122:$D$139</c:f>
              <c:numCache>
                <c:formatCode>0%</c:formatCode>
                <c:ptCount val="18"/>
                <c:pt idx="0">
                  <c:v>7.3170731707317069E-2</c:v>
                </c:pt>
                <c:pt idx="1">
                  <c:v>0.12195121951219511</c:v>
                </c:pt>
                <c:pt idx="2">
                  <c:v>0.18292682926829271</c:v>
                </c:pt>
                <c:pt idx="3">
                  <c:v>0.24390243902439043</c:v>
                </c:pt>
                <c:pt idx="4">
                  <c:v>0.15853658536585374</c:v>
                </c:pt>
                <c:pt idx="5">
                  <c:v>0.14634146341463425</c:v>
                </c:pt>
                <c:pt idx="6">
                  <c:v>0.30487804878048796</c:v>
                </c:pt>
                <c:pt idx="7">
                  <c:v>0.19512195121951209</c:v>
                </c:pt>
                <c:pt idx="8">
                  <c:v>0.42682926829268336</c:v>
                </c:pt>
                <c:pt idx="9">
                  <c:v>0.26829268292682928</c:v>
                </c:pt>
                <c:pt idx="10">
                  <c:v>0.42682926829268336</c:v>
                </c:pt>
                <c:pt idx="11">
                  <c:v>0.29268292682926861</c:v>
                </c:pt>
                <c:pt idx="12">
                  <c:v>0.28048780487804897</c:v>
                </c:pt>
                <c:pt idx="13">
                  <c:v>0.41463414634146339</c:v>
                </c:pt>
                <c:pt idx="14">
                  <c:v>0.47560975609756095</c:v>
                </c:pt>
                <c:pt idx="15">
                  <c:v>0.52439024390243871</c:v>
                </c:pt>
                <c:pt idx="16">
                  <c:v>0.42682926829268336</c:v>
                </c:pt>
                <c:pt idx="17">
                  <c:v>0.53658536585365812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86-4FD3-BFF7-107C9A551F6B}"/>
            </c:ext>
          </c:extLst>
        </c:ser>
        <c:overlap val="100"/>
        <c:axId val="57792000"/>
        <c:axId val="57793536"/>
      </c:barChart>
      <c:catAx>
        <c:axId val="577920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793536"/>
        <c:crosses val="autoZero"/>
        <c:auto val="1"/>
        <c:lblAlgn val="ctr"/>
        <c:lblOffset val="100"/>
        <c:tickLblSkip val="1"/>
      </c:catAx>
      <c:valAx>
        <c:axId val="57793536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one"/>
        <c:crossAx val="5779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9"/>
  <c:chart>
    <c:plotArea>
      <c:layout>
        <c:manualLayout>
          <c:layoutTarget val="inner"/>
          <c:xMode val="edge"/>
          <c:yMode val="edge"/>
          <c:x val="0.33812989533011373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4952898459462049E-3"/>
                  <c:y val="-6.597511019341119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D-485C-B349-957E953AFE99}"/>
                </c:ext>
              </c:extLst>
            </c:dLbl>
            <c:dLbl>
              <c:idx val="1"/>
              <c:layout>
                <c:manualLayout>
                  <c:x val="3.9747049732014612E-3"/>
                  <c:y val="3.190003016461761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77-417F-809D-2804AF65CB1E}"/>
                </c:ext>
              </c:extLst>
            </c:dLbl>
            <c:dLbl>
              <c:idx val="2"/>
              <c:layout>
                <c:manualLayout>
                  <c:x val="7.4641240925580506E-3"/>
                  <c:y val="-1.348993692355393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77-417F-809D-2804AF65CB1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структура'!$A$6:$A$10</c:f>
              <c:strCache>
                <c:ptCount val="5"/>
                <c:pt idx="0">
                  <c:v>Дороги и дорожное покрытие</c:v>
                </c:pt>
                <c:pt idx="1">
                  <c:v>Проблемы ЖКХ</c:v>
                </c:pt>
                <c:pt idx="2">
                  <c:v>Организация досуга</c:v>
                </c:pt>
                <c:pt idx="3">
                  <c:v>Обеспеченность жильем</c:v>
                </c:pt>
                <c:pt idx="4">
                  <c:v>Недостаточно эффективная работа ОМСУ</c:v>
                </c:pt>
              </c:strCache>
            </c:strRef>
          </c:cat>
          <c:val>
            <c:numRef>
              <c:f>'Половозрастн. структура'!$B$6:$B$10</c:f>
              <c:numCache>
                <c:formatCode>0.0%</c:formatCode>
                <c:ptCount val="5"/>
                <c:pt idx="0">
                  <c:v>0.66300000000000003</c:v>
                </c:pt>
                <c:pt idx="1">
                  <c:v>0.48799999999999999</c:v>
                </c:pt>
                <c:pt idx="2">
                  <c:v>0.41299999999999998</c:v>
                </c:pt>
                <c:pt idx="3">
                  <c:v>0.38800000000000001</c:v>
                </c:pt>
                <c:pt idx="4">
                  <c:v>0.375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17527296"/>
        <c:axId val="116703616"/>
      </c:barChart>
      <c:valAx>
        <c:axId val="116703616"/>
        <c:scaling>
          <c:orientation val="minMax"/>
        </c:scaling>
        <c:axPos val="t"/>
        <c:numFmt formatCode="0.0%" sourceLinked="1"/>
        <c:tickLblPos val="nextTo"/>
        <c:crossAx val="117527296"/>
        <c:crosses val="autoZero"/>
        <c:crossBetween val="between"/>
      </c:valAx>
      <c:catAx>
        <c:axId val="117527296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703616"/>
        <c:crosses val="autoZero"/>
        <c:auto val="1"/>
        <c:lblAlgn val="ctr"/>
        <c:lblOffset val="100"/>
      </c:catAx>
    </c:plotArea>
    <c:plotVisOnly val="1"/>
    <c:dispBlanksAs val="zero"/>
  </c:chart>
  <c:spPr>
    <a:ln>
      <a:solidFill>
        <a:prstClr val="white">
          <a:lumMod val="50000"/>
        </a:prstClr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9"/>
  <c:chart>
    <c:plotArea>
      <c:layout>
        <c:manualLayout>
          <c:layoutTarget val="inner"/>
          <c:xMode val="edge"/>
          <c:yMode val="edge"/>
          <c:x val="0.3818563615484718"/>
          <c:y val="0.25013115508610345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1947853697369012"/>
                  <c:y val="0.132319600228359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D-485C-B349-957E953AFE99}"/>
                </c:ext>
              </c:extLst>
            </c:dLbl>
            <c:dLbl>
              <c:idx val="1"/>
              <c:layout>
                <c:manualLayout>
                  <c:x val="0.14435967546372616"/>
                  <c:y val="-0.226558368535905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F-424A-832A-5C69E60BFACC}"/>
                </c:ext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CF-424A-832A-5C69E60BFAC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0.65100000000000002</c:v>
                </c:pt>
                <c:pt idx="1">
                  <c:v>0.15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413"/>
          <c:h val="0.5937787263295049"/>
        </c:manualLayout>
      </c:layout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solidFill>
        <a:prstClr val="white">
          <a:lumMod val="50000"/>
        </a:prstClr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9"/>
  <c:chart>
    <c:plotArea>
      <c:layout>
        <c:manualLayout>
          <c:layoutTarget val="inner"/>
          <c:xMode val="edge"/>
          <c:yMode val="edge"/>
          <c:x val="0.26448532064655733"/>
          <c:y val="0.13182909972915544"/>
          <c:w val="0.53740370618496636"/>
          <c:h val="0.5826757714453001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20463007645154924"/>
                  <c:y val="2.25277451133529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D-485C-B349-957E953AFE99}"/>
                </c:ext>
              </c:extLst>
            </c:dLbl>
            <c:dLbl>
              <c:idx val="1"/>
              <c:layout>
                <c:manualLayout>
                  <c:x val="0.17888056984664205"/>
                  <c:y val="-0.1317383270116619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F-424A-832A-5C69E60BFACC}"/>
                </c:ext>
              </c:extLst>
            </c:dLbl>
            <c:dLbl>
              <c:idx val="2"/>
              <c:layout>
                <c:manualLayout>
                  <c:x val="0.13232212180457478"/>
                  <c:y val="0.126353265018021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CF-424A-832A-5C69E60BFAC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Состояние окружающей среды оставляет желать лучшего – налицо экологические проблемы </c:v>
                </c:pt>
                <c:pt idx="1">
                  <c:v>Я не ощущаю дискомфорта, загрязнение воздуха и воды в районе – в норме</c:v>
                </c:pt>
                <c:pt idx="2">
                  <c:v>Район достаточно зеленый с благоприятной экологической ситуацией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0.0%</c:formatCode>
                <c:ptCount val="3"/>
                <c:pt idx="0">
                  <c:v>0.48099999999999998</c:v>
                </c:pt>
                <c:pt idx="1">
                  <c:v>0.34599999999999997</c:v>
                </c:pt>
                <c:pt idx="2">
                  <c:v>0.17299999999999999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b"/>
      <c:layout>
        <c:manualLayout>
          <c:xMode val="edge"/>
          <c:yMode val="edge"/>
          <c:x val="0"/>
          <c:y val="0.72307247965718568"/>
          <c:w val="1"/>
          <c:h val="0.26195591628869258"/>
        </c:manualLayout>
      </c:layout>
      <c:txPr>
        <a:bodyPr/>
        <a:lstStyle/>
        <a:p>
          <a:pPr>
            <a:defRPr sz="15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solidFill>
        <a:prstClr val="white">
          <a:lumMod val="50000"/>
        </a:prstClr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9"/>
  <c:chart>
    <c:plotArea>
      <c:layout>
        <c:manualLayout>
          <c:layoutTarget val="inner"/>
          <c:xMode val="edge"/>
          <c:yMode val="edge"/>
          <c:x val="0.33812989533011339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D-485C-B349-957E953AFE99}"/>
                </c:ext>
              </c:extLst>
            </c:dLbl>
            <c:dLbl>
              <c:idx val="1"/>
              <c:layout>
                <c:manualLayout>
                  <c:x val="-1.3887190781756901E-2"/>
                  <c:y val="-0.11435559286326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CA-46EE-9BAA-38557F0DBF1A}"/>
                </c:ext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CA-46EE-9BAA-38557F0DB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73985408"/>
        <c:axId val="73983872"/>
      </c:barChart>
      <c:valAx>
        <c:axId val="73983872"/>
        <c:scaling>
          <c:orientation val="minMax"/>
        </c:scaling>
        <c:axPos val="t"/>
        <c:numFmt formatCode="0.0%" sourceLinked="1"/>
        <c:tickLblPos val="nextTo"/>
        <c:crossAx val="73985408"/>
        <c:crosses val="autoZero"/>
        <c:crossBetween val="between"/>
      </c:valAx>
      <c:catAx>
        <c:axId val="73985408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3983872"/>
        <c:crosses val="autoZero"/>
        <c:auto val="1"/>
        <c:lblAlgn val="ctr"/>
        <c:lblOffset val="100"/>
      </c:catAx>
    </c:plotArea>
    <c:plotVisOnly val="1"/>
    <c:dispBlanksAs val="zero"/>
  </c:chart>
  <c:spPr>
    <a:ln>
      <a:solidFill>
        <a:prstClr val="white">
          <a:lumMod val="50000"/>
        </a:prstClr>
      </a:solidFill>
    </a:ln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3098359580052572"/>
          <c:y val="0.17727837429323981"/>
          <c:w val="0.63846084864391961"/>
          <c:h val="0.79772082933207333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'[Обработка соц опроса.xlsx]Лист1'!$A$181:$A$189</c:f>
              <c:strCache>
                <c:ptCount val="9"/>
                <c:pt idx="0">
                  <c:v>другие объекты</c:v>
                </c:pt>
                <c:pt idx="1">
                  <c:v>парк с  детской площадкой</c:v>
                </c:pt>
                <c:pt idx="2">
                  <c:v>досуговые учреждения</c:v>
                </c:pt>
                <c:pt idx="3">
                  <c:v>автовокзал</c:v>
                </c:pt>
                <c:pt idx="4">
                  <c:v>дороги</c:v>
                </c:pt>
                <c:pt idx="5">
                  <c:v>больница</c:v>
                </c:pt>
                <c:pt idx="6">
                  <c:v>детский сад</c:v>
                </c:pt>
                <c:pt idx="7">
                  <c:v>школа</c:v>
                </c:pt>
                <c:pt idx="8">
                  <c:v>ФОК, бассейн</c:v>
                </c:pt>
              </c:strCache>
            </c:strRef>
          </c:cat>
          <c:val>
            <c:numRef>
              <c:f>'[Обработка соц опроса.xlsx]Лист1'!$B$181:$B$189</c:f>
              <c:numCache>
                <c:formatCode>0.0%</c:formatCode>
                <c:ptCount val="9"/>
                <c:pt idx="0">
                  <c:v>0.15909090909090934</c:v>
                </c:pt>
                <c:pt idx="1">
                  <c:v>4.5454545454545463E-2</c:v>
                </c:pt>
                <c:pt idx="2">
                  <c:v>4.5454545454545463E-2</c:v>
                </c:pt>
                <c:pt idx="3">
                  <c:v>4.5454545454545463E-2</c:v>
                </c:pt>
                <c:pt idx="4">
                  <c:v>0.11363636363636358</c:v>
                </c:pt>
                <c:pt idx="5">
                  <c:v>0.25</c:v>
                </c:pt>
                <c:pt idx="6">
                  <c:v>0.25</c:v>
                </c:pt>
                <c:pt idx="7">
                  <c:v>0.27272727272727282</c:v>
                </c:pt>
                <c:pt idx="8">
                  <c:v>0.29545454545454602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09-4B85-A54D-175F9A7A4C01}"/>
            </c:ext>
          </c:extLst>
        </c:ser>
        <c:gapWidth val="182"/>
        <c:axId val="144381056"/>
        <c:axId val="144382976"/>
      </c:barChart>
      <c:catAx>
        <c:axId val="1443810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44382976"/>
        <c:crosses val="autoZero"/>
        <c:auto val="1"/>
        <c:lblAlgn val="ctr"/>
        <c:lblOffset val="100"/>
      </c:catAx>
      <c:valAx>
        <c:axId val="144382976"/>
        <c:scaling>
          <c:orientation val="minMax"/>
        </c:scaling>
        <c:delete val="1"/>
        <c:axPos val="b"/>
        <c:numFmt formatCode="0.0%" sourceLinked="1"/>
        <c:majorTickMark val="none"/>
        <c:tickLblPos val="none"/>
        <c:crossAx val="14438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852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499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42-415B-935E-4173ED1F6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0.20700000000000013</c:v>
                </c:pt>
                <c:pt idx="1">
                  <c:v>0.42700000000000032</c:v>
                </c:pt>
                <c:pt idx="2">
                  <c:v>0.15900000000000014</c:v>
                </c:pt>
                <c:pt idx="3">
                  <c:v>8.5000000000000006E-2</c:v>
                </c:pt>
                <c:pt idx="4">
                  <c:v>0.12200000000000007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"/>
          <c:w val="0.36104546620977723"/>
          <c:h val="0.7851369813190760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960331"/>
          <a:ext cx="5633882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0.00581</cdr:x>
      <cdr:y>0</cdr:y>
    </cdr:from>
    <cdr:to>
      <cdr:x>1</cdr:x>
      <cdr:y>0.18686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8491" y="0"/>
          <a:ext cx="4875370" cy="100899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Роль молодежи в жизни района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0.00581</cdr:x>
      <cdr:y>3.44726E-7</cdr:y>
    </cdr:from>
    <cdr:to>
      <cdr:x>1</cdr:x>
      <cdr:y>0.19022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288" y="1"/>
          <a:ext cx="5182830" cy="5517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Открытие собственного бизнеса в ближайшие </a:t>
          </a:r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 </a:t>
          </a:r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года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0.18856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595590" cy="936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Что должна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включать система поддержки малого бизнеса со стороны органов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власти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0.15965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8054212F-49DF-421B-A7E1-AD874478ADE9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578267" cy="7835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Хотите ли Вы уехать работать в другой город, регион, в другую страну? 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0.15965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C2A244C6-07E1-45D1-A1E4-19D5C36009E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974909"/>
          <a:ext cx="5418168" cy="7835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Что бы Вы сегодня порекомендовали человеку, начинающему свою трудовую деятельность – уезжать из Красноярского района или остаться?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0.00581</cdr:x>
      <cdr:y>0</cdr:y>
    </cdr:from>
    <cdr:to>
      <cdr:x>1</cdr:x>
      <cdr:y>0.15205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2642" y="0"/>
          <a:ext cx="5585613" cy="75197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Чем славится район?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0.14532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71E593CB-1272-45FE-9840-9471A68140E2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831093"/>
          <a:ext cx="6916994" cy="7835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Удовлетворенность населения текущим состоянием отдельных областей </a:t>
          </a:r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жизни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0.00581</cdr:x>
      <cdr:y>0</cdr:y>
    </cdr:from>
    <cdr:to>
      <cdr:x>1</cdr:x>
      <cdr:y>0.16208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2062" y="0"/>
          <a:ext cx="5486335" cy="77049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ТОП-5 проблем, требующих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немедленного решения в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поселениях </a:t>
          </a: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района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0.00581</cdr:x>
      <cdr:y>2.09795E-7</cdr:y>
    </cdr:from>
    <cdr:to>
      <cdr:x>1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2062" y="1"/>
          <a:ext cx="5486335" cy="6148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0.00581</cdr:x>
      <cdr:y>1.96478E-7</cdr:y>
    </cdr:from>
    <cdr:to>
      <cdr:x>1</cdr:x>
      <cdr:y>0.11564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2062" y="1"/>
          <a:ext cx="5486335" cy="58857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</a:t>
          </a:r>
          <a:r>
            <a:rPr lang="ru-RU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окружающей среды</a:t>
          </a:r>
          <a:endParaRPr lang="ru-RU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0.16156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862827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0.14532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5AF1DC46-D597-4BEC-8605-4E52D4266F97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732839"/>
          <a:ext cx="4572000" cy="81200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«Строительство и реконструкция каких учреждений и элементов инфраструктуры наиболее важны для Вашего поселения?»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022C-2AD5-408C-91B5-F34E8E33F4BB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B52F-CF4B-48BA-8006-367C5CDFA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99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Результаты проведенного социологического исследования показали, что перспективы развития поселений через 10-15 лет жители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Шигонского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района видят по-разному. Одни настроены консервативно и ратуют за строительство и возрождение промышленных и сельскохозяйственных предприятий, другие же более гибкие и мобильные, смотрят в будущее и представляют Красноярский район как современный центр проведения досуга и привлечения туристов.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Обратим внимание, что каждый пятый опрошенный житель предлагает развивать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туристко-рекреационную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сферу в поселении, что должно способствовать не только притоку материальных средств в местный бюджет, но и созданию новых рабочих мест и гарантии занятости молодежи. Ориентация на сохранение и увеличение культурного богатства поселения является значимым ресурсом для привлечения инвестиций в туризм.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Базой для привлечения инвестиций в туристическую сферу, по мнению половины опрошенных респондентов, должны стать санаторий «Волжский Утес» - резиденция Президента России и усадьба графов Орловых-Давыдовых в с. Усолье.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Несмотря на две различные линии видения будущего социально-экономического направления развития района, базовыми основами являются все-таки развитая инфраструктура и благоустройство территории и гарантия трудоустройства путем предоставления достаточного количества рабочих мест. </a:t>
            </a:r>
          </a:p>
          <a:p>
            <a:pPr>
              <a:lnSpc>
                <a:spcPct val="73000"/>
              </a:lnSpc>
              <a:buFontTx/>
              <a:buChar char="•"/>
            </a:pPr>
            <a:endParaRPr lang="ru-RU" altLang="ru-RU" sz="1200" dirty="0">
              <a:solidFill>
                <a:srgbClr val="0066FF"/>
              </a:solidFill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19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Результаты проведенного социологического исследования показали, что перспективы развития поселений через 10-15 лет жители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Шигонского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района видят по-разному. Одни настроены консервативно и ратуют за строительство и возрождение промышленных и сельскохозяйственных предприятий, другие же более гибкие и мобильные, смотрят в будущее и представляют Красноярский район как современный центр проведения досуга и привлечения туристов.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Обратим внимание, что каждый пятый опрошенный житель предлагает развивать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туристко-рекреационную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сферу в поселении, что должно способствовать не только притоку материальных средств в местный бюджет, но и созданию новых рабочих мест и гарантии занятости молодежи. Ориентация на сохранение и увеличение культурного богатства поселения является значимым ресурсом для привлечения инвестиций в туризм.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Базой для привлечения инвестиций в туристическую сферу, по мнению половины опрошенных респондентов, должны стать санаторий «Волжский Утес» - резиденция Президента России и усадьба графов Орловых-Давыдовых в с. Усолье.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Несмотря на две различные линии видения будущего социально-экономического направления развития района, базовыми основами являются все-таки развитая инфраструктура и благоустройство территории и гарантия трудоустройства путем предоставления достаточного количества рабочих мест. </a:t>
            </a:r>
          </a:p>
          <a:p>
            <a:pPr>
              <a:lnSpc>
                <a:spcPct val="73000"/>
              </a:lnSpc>
              <a:buFontTx/>
              <a:buChar char="•"/>
            </a:pPr>
            <a:endParaRPr lang="ru-RU" altLang="ru-RU" sz="1200" dirty="0">
              <a:solidFill>
                <a:srgbClr val="0066FF"/>
              </a:solidFill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999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Результаты проведенного социологического исследования показали, что перспективы развития поселений через 10-15 лет жители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Шигонского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района видят по-разному. Одни настроены консервативно и ратуют за строительство и возрождение промышленных и сельскохозяйственных предприятий, другие же более гибкие и мобильные, смотрят в будущее и представляют Красноярский район как современный центр проведения досуга и привлечения туристов.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Обратим внимание, что каждый пятый опрошенный житель предлагает развивать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туристко-рекреационную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сферу в поселении, что должно способствовать не только притоку материальных средств в местный бюджет, но и созданию новых рабочих мест и гарантии занятости молодежи. Ориентация на сохранение и увеличение культурного богатства поселения является значимым ресурсом для привлечения инвестиций в туризм.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Базой для привлечения инвестиций в туристическую сферу, по мнению половины опрошенных респондентов, должны стать санаторий «Волжский Утес» - резиденция Президента России и усадьба графов Орловых-Давыдовых в с. Усолье.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Несмотря на две различные линии видения будущего социально-экономического направления развития района, базовыми основами являются все-таки развитая инфраструктура и благоустройство территории и гарантия трудоустройства путем предоставления достаточного количества рабочих мест. </a:t>
            </a:r>
          </a:p>
          <a:p>
            <a:pPr>
              <a:lnSpc>
                <a:spcPct val="73000"/>
              </a:lnSpc>
              <a:buFontTx/>
              <a:buChar char="•"/>
            </a:pPr>
            <a:endParaRPr lang="ru-RU" altLang="ru-RU" sz="1200" dirty="0">
              <a:solidFill>
                <a:srgbClr val="0066FF"/>
              </a:solidFill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99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Результаты проведенного социологического исследования показали, что перспективы развития поселений через 10-15 лет жители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Шигонского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района видят по-разному. Одни настроены консервативно и ратуют за строительство и возрождение промышленных и сельскохозяйственных предприятий, другие же более гибкие и мобильные, смотрят в будущее и представляют Красноярский район как современный центр проведения досуга и привлечения туристов.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Обратим внимание, что каждый пятый опрошенный житель предлагает развивать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туристко-рекреационную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сферу в поселении, что должно способствовать не только притоку материальных средств в местный бюджет, но и созданию новых рабочих мест и гарантии занятости молодежи. Ориентация на сохранение и увеличение культурного богатства поселения является значимым ресурсом для привлечения инвестиций в туризм.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Базой для привлечения инвестиций в туристическую сферу, по мнению половины опрошенных респондентов, должны стать санаторий «Волжский Утес» - резиденция Президента России и усадьба графов Орловых-Давыдовых в с. Усолье.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Несмотря на две различные линии видения будущего социально-экономического направления развития района, базовыми основами являются все-таки развитая инфраструктура и благоустройство территории и гарантия трудоустройства путем предоставления достаточного количества рабочих мест. </a:t>
            </a:r>
          </a:p>
          <a:p>
            <a:pPr>
              <a:lnSpc>
                <a:spcPct val="73000"/>
              </a:lnSpc>
              <a:buFontTx/>
              <a:buChar char="•"/>
            </a:pPr>
            <a:endParaRPr lang="ru-RU" altLang="ru-RU" sz="1200" dirty="0">
              <a:solidFill>
                <a:srgbClr val="0066FF"/>
              </a:solidFill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51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charset="0"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Произошедшие изменения по социально-экономическому развитию поселения склонны оценивать отрицательнее мужчины, чем женщины. Их негативные оценки отличаются более чем в два раза от данных по общей выборке (38% против 13%).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charset="0"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Проживающие в других поселений района чаще склонны замечать позитивные сдвиги в развитии района, чем жители представляющие Шигоны.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charset="0"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Склонны давать отрицательные оценки социально-экономическим изменениям поселения предприниматели в отличие от других профессиональных групп – 27%.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1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Результаты проведенного социологического исследования показали, что перспективы развития поселений через 10-15 лет жители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Шигонского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района видят по-разному. Одни настроены консервативно и ратуют за строительство и возрождение промышленных и сельскохозяйственных предприятий, другие же более гибкие и мобильные, смотрят в будущее и представляют Красноярский район как современный центр проведения досуга и привлечения туристов.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Обратим внимание, что каждый пятый опрошенный житель предлагает развивать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туристко-рекреационную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сферу в поселении, что должно способствовать не только притоку материальных средств в местный бюджет, но и созданию новых рабочих мест и гарантии занятости молодежи. Ориентация на сохранение и увеличение культурного богатства поселения является значимым ресурсом для привлечения инвестиций в туризм.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Базой для привлечения инвестиций в туристическую сферу, по мнению половины опрошенных респондентов, должны стать санаторий «Волжский Утес» - резиденция Президента России и усадьба графов Орловых-Давыдовых в с. Усолье.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Несмотря на две различные линии видения будущего социально-экономического направления развития района, базовыми основами являются все-таки развитая инфраструктура и благоустройство территории и гарантия трудоустройства путем предоставления достаточного количества рабочих мест. </a:t>
            </a:r>
          </a:p>
          <a:p>
            <a:pPr>
              <a:lnSpc>
                <a:spcPct val="73000"/>
              </a:lnSpc>
              <a:buFontTx/>
              <a:buChar char="•"/>
            </a:pPr>
            <a:endParaRPr lang="ru-RU" altLang="ru-RU" sz="1200" dirty="0">
              <a:solidFill>
                <a:srgbClr val="0066FF"/>
              </a:solidFill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1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Результаты проведенного социологического исследования показали, что перспективы развития поселений через 10-15 лет жители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Шигонского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района видят по-разному. Одни настроены консервативно и ратуют за строительство и возрождение промышленных и сельскохозяйственных предприятий, другие же более гибкие и мобильные, смотрят в будущее и представляют Красноярский район как современный центр проведения досуга и привлечения туристов.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Обратим внимание, что каждый пятый опрошенный житель предлагает развивать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туристко-рекреационную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сферу в поселении, что должно способствовать не только притоку материальных средств в местный бюджет, но и созданию новых рабочих мест и гарантии занятости молодежи. Ориентация на сохранение и увеличение культурного богатства поселения является значимым ресурсом для привлечения инвестиций в туризм.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Базой для привлечения инвестиций в туристическую сферу, по мнению половины опрошенных респондентов, должны стать санаторий «Волжский Утес» - резиденция Президента России и усадьба графов Орловых-Давыдовых в с. Усолье.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Несмотря на две различные линии видения будущего социально-экономического направления развития района, базовыми основами являются все-таки развитая инфраструктура и благоустройство территории и гарантия трудоустройства путем предоставления достаточного количества рабочих мест. </a:t>
            </a:r>
          </a:p>
          <a:p>
            <a:pPr>
              <a:lnSpc>
                <a:spcPct val="73000"/>
              </a:lnSpc>
              <a:buFontTx/>
              <a:buChar char="•"/>
            </a:pPr>
            <a:endParaRPr lang="ru-RU" altLang="ru-RU" sz="1200" dirty="0">
              <a:solidFill>
                <a:srgbClr val="0066FF"/>
              </a:solidFill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1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Результаты проведенного социологического исследования показали, что перспективы развития поселений через 10-15 лет жители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Шигонского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района видят по-разному. Одни настроены консервативно и ратуют за строительство и возрождение промышленных и сельскохозяйственных предприятий, другие же более гибкие и мобильные, смотрят в будущее и представляют Красноярский район как современный центр проведения досуга и привлечения туристов.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Обратим внимание, что каждый пятый опрошенный житель предлагает развивать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туристко-рекреационную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сферу в поселении, что должно способствовать не только притоку материальных средств в местный бюджет, но и созданию новых рабочих мест и гарантии занятости молодежи. Ориентация на сохранение и увеличение культурного богатства поселения является значимым ресурсом для привлечения инвестиций в туризм.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Базой для привлечения инвестиций в туристическую сферу, по мнению половины опрошенных респондентов, должны стать санаторий «Волжский Утес» - резиденция Президента России и усадьба графов Орловых-Давыдовых в с. Усолье.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Несмотря на две различные линии видения будущего социально-экономического направления развития района, базовыми основами являются все-таки развитая инфраструктура и благоустройство территории и гарантия трудоустройства путем предоставления достаточного количества рабочих мест. </a:t>
            </a:r>
          </a:p>
          <a:p>
            <a:pPr>
              <a:lnSpc>
                <a:spcPct val="73000"/>
              </a:lnSpc>
              <a:buFontTx/>
              <a:buChar char="•"/>
            </a:pPr>
            <a:endParaRPr lang="ru-RU" altLang="ru-RU" sz="1200" dirty="0">
              <a:solidFill>
                <a:srgbClr val="0066FF"/>
              </a:solidFill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8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Результаты проведенного социологического исследования показали, что перспективы развития поселений через 10-15 лет жители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Шигонского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района видят по-разному. Одни настроены консервативно и ратуют за строительство и возрождение промышленных и сельскохозяйственных предприятий, другие же более гибкие и мобильные, смотрят в будущее и представляют Красноярский район как современный центр проведения досуга и привлечения туристов.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Обратим внимание, что каждый пятый опрошенный житель предлагает развивать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туристко-рекреационную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сферу в поселении, что должно способствовать не только притоку материальных средств в местный бюджет, но и созданию новых рабочих мест и гарантии занятости молодежи. Ориентация на сохранение и увеличение культурного богатства поселения является значимым ресурсом для привлечения инвестиций в туризм.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Базой для привлечения инвестиций в туристическую сферу, по мнению половины опрошенных респондентов, должны стать санаторий «Волжский Утес» - резиденция Президента России и усадьба графов Орловых-Давыдовых в с. Усолье.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Несмотря на две различные линии видения будущего социально-экономического направления развития района, базовыми основами являются все-таки развитая инфраструктура и благоустройство территории и гарантия трудоустройства путем предоставления достаточного количества рабочих мест. </a:t>
            </a:r>
          </a:p>
          <a:p>
            <a:pPr>
              <a:lnSpc>
                <a:spcPct val="73000"/>
              </a:lnSpc>
              <a:buFontTx/>
              <a:buChar char="•"/>
            </a:pPr>
            <a:endParaRPr lang="ru-RU" altLang="ru-RU" sz="1200" dirty="0">
              <a:solidFill>
                <a:srgbClr val="0066FF"/>
              </a:solidFill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64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charset="0"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Произошедшие изменения по социально-экономическому развитию поселения склонны оценивать отрицательнее мужчины, чем женщины. Их негативные оценки отличаются более чем в два раза от данных по общей выборке (38% против 13%).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charset="0"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Проживающие в других поселений района чаще склонны замечать позитивные сдвиги в развитии района, чем жители представляющие Шигоны.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Times New Roman" charset="0"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Склонны давать отрицательные оценки социально-экономическим изменениям поселения предприниматели в отличие от других профессиональных групп – 27%.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15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Результаты проведенного социологического исследования показали, что перспективы развития поселений через 10-15 лет жители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Шигонского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района видят по-разному. Одни настроены консервативно и ратуют за строительство и возрождение промышленных и сельскохозяйственных предприятий, другие же более гибкие и мобильные, смотрят в будущее и представляют Красноярский район как современный центр проведения досуга и привлечения туристов.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Обратим внимание, что каждый пятый опрошенный житель предлагает развивать </a:t>
            </a:r>
            <a:r>
              <a:rPr lang="ru-RU" altLang="ru-RU" sz="1200" dirty="0" err="1">
                <a:solidFill>
                  <a:srgbClr val="0066FF"/>
                </a:solidFill>
                <a:latin typeface="Times New Roman" charset="0"/>
              </a:rPr>
              <a:t>туристко-рекреационную</a:t>
            </a: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 сферу в поселении, что должно способствовать не только притоку материальных средств в местный бюджет, но и созданию новых рабочих мест и гарантии занятости молодежи. Ориентация на сохранение и увеличение культурного богатства поселения является значимым ресурсом для привлечения инвестиций в туризм.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Базой для привлечения инвестиций в туристическую сферу, по мнению половины опрошенных респондентов, должны стать санаторий «Волжский Утес» - резиденция Президента России и усадьба графов Орловых-Давыдовых в с. Усолье. </a:t>
            </a:r>
          </a:p>
          <a:p>
            <a:pPr>
              <a:lnSpc>
                <a:spcPct val="73000"/>
              </a:lnSpc>
              <a:buFontTx/>
              <a:buChar char="•"/>
            </a:pPr>
            <a:r>
              <a:rPr lang="ru-RU" altLang="ru-RU" sz="1200" dirty="0">
                <a:solidFill>
                  <a:srgbClr val="0066FF"/>
                </a:solidFill>
                <a:latin typeface="Times New Roman" charset="0"/>
              </a:rPr>
              <a:t>Несмотря на две различные линии видения будущего социально-экономического направления развития района, базовыми основами являются все-таки развитая инфраструктура и благоустройство территории и гарантия трудоустройства путем предоставления достаточного количества рабочих мест. </a:t>
            </a:r>
          </a:p>
          <a:p>
            <a:pPr>
              <a:lnSpc>
                <a:spcPct val="73000"/>
              </a:lnSpc>
              <a:buFontTx/>
              <a:buChar char="•"/>
            </a:pPr>
            <a:endParaRPr lang="ru-RU" altLang="ru-RU" sz="1200" dirty="0">
              <a:solidFill>
                <a:srgbClr val="0066FF"/>
              </a:solidFill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2B52F-CF4B-48BA-8006-367C5CDFA86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99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B3AB-F0AB-41D1-A194-648ABFC30487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7AFB-17EC-42CE-9FD4-CB8E10CD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hyperlink" Target="http://government.ru/projects/selection/649/" TargetMode="External"/><Relationship Id="rId3" Type="http://schemas.openxmlformats.org/officeDocument/2006/relationships/image" Target="../media/image23.png"/><Relationship Id="rId21" Type="http://schemas.openxmlformats.org/officeDocument/2006/relationships/hyperlink" Target="http://government.ru/projects/selection/654/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hyperlink" Target="http://government.ru/projects/selection/648/" TargetMode="External"/><Relationship Id="rId2" Type="http://schemas.openxmlformats.org/officeDocument/2006/relationships/image" Target="../media/image22.png"/><Relationship Id="rId16" Type="http://schemas.openxmlformats.org/officeDocument/2006/relationships/hyperlink" Target="http://government.ru/projects/selection/647/" TargetMode="External"/><Relationship Id="rId20" Type="http://schemas.openxmlformats.org/officeDocument/2006/relationships/hyperlink" Target="http://government.ru/projects/selection/66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hyperlink" Target="http://government.ru/projects/selection/693/" TargetMode="External"/><Relationship Id="rId23" Type="http://schemas.openxmlformats.org/officeDocument/2006/relationships/hyperlink" Target="http://government.ru/projects/selection/658/" TargetMode="External"/><Relationship Id="rId10" Type="http://schemas.openxmlformats.org/officeDocument/2006/relationships/image" Target="../media/image30.png"/><Relationship Id="rId19" Type="http://schemas.openxmlformats.org/officeDocument/2006/relationships/hyperlink" Target="http://government.ru/projects/selection/652/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://government.ru/projects/selection/634/" TargetMode="External"/><Relationship Id="rId22" Type="http://schemas.openxmlformats.org/officeDocument/2006/relationships/hyperlink" Target="http://government.ru/projects/selection/65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022" y="0"/>
            <a:ext cx="725978" cy="725977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781398" y="1"/>
            <a:ext cx="10374281" cy="733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Стратегическая сессия по разработке проекта стратегии социально-экономического развития муниципального района Красноярский Самарской области на период до 2030 года и плана мероприятий по ее реализации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0" y="751729"/>
            <a:ext cx="12192000" cy="831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ÐÐ´Ð¼Ð¸Ð½Ð¸ÑÑÑÐ°ÑÐ¸Ñ Ð¼ÑÐ½Ð¸ÑÐ¸Ð¿Ð°Ð»ÑÐ½Ð¾Ð³Ð¾ ÑÐ°Ð¹Ð¾Ð½Ð° ÐÑÐ°ÑÐ½Ð¾ÑÑÑÐºÐ¸Ð¹ Ð¡Ð°Ð¼Ð°ÑÑÐºÐ¾Ð¹ Ð¾Ð±Ð»Ð°ÑÑ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1207" cy="7094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62606" y="6517178"/>
            <a:ext cx="11469415" cy="3408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НИИРР ФГБОУ ВО «СГЭУ»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Россия, 443001, Самара, ул. Галактионовская, 118    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+7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(846) 337-04-29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(987) 927-91-12 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info@niirr.ru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7107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937" y="770139"/>
            <a:ext cx="9908627" cy="579410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79483" y="2341178"/>
            <a:ext cx="9262241" cy="2869324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</a:t>
            </a:r>
          </a:p>
          <a:p>
            <a:pPr algn="ctr"/>
            <a:r>
              <a:rPr lang="ru-RU" sz="3600" b="1" cap="all" dirty="0"/>
              <a:t>«Образ желаемого будущего </a:t>
            </a:r>
          </a:p>
          <a:p>
            <a:pPr algn="ctr"/>
            <a:r>
              <a:rPr lang="ru-RU" sz="3600" b="1" cap="all" dirty="0"/>
              <a:t>и стратегические приоритеты развития»</a:t>
            </a:r>
          </a:p>
          <a:p>
            <a:pPr algn="ctr">
              <a:spcAft>
                <a:spcPts val="1000"/>
              </a:spcAft>
            </a:pPr>
            <a:endParaRPr lang="ru-RU" sz="1000" b="1" dirty="0"/>
          </a:p>
          <a:p>
            <a:pPr algn="ctr">
              <a:spcAft>
                <a:spcPts val="1000"/>
              </a:spcAft>
            </a:pPr>
            <a:r>
              <a:rPr lang="ru-RU" sz="3200" b="1" dirty="0"/>
              <a:t>Краткие результаты социологического опроса населения муниципального района Красноярский</a:t>
            </a:r>
          </a:p>
          <a:p>
            <a:pPr algn="ctr"/>
            <a:endParaRPr lang="ru-RU" sz="3600" b="1" cap="all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333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022" y="0"/>
            <a:ext cx="725978" cy="725977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781398" y="1"/>
            <a:ext cx="10374281" cy="733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Стратегическая сессия по разработке проекта стратегии социально-экономического развития муниципального района Красноярский Самарской области на период до 2030 года и плана мероприятий по ее реализации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0" y="751729"/>
            <a:ext cx="12192000" cy="831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ÐÐ´Ð¼Ð¸Ð½Ð¸ÑÑÑÐ°ÑÐ¸Ñ Ð¼ÑÐ½Ð¸ÑÐ¸Ð¿Ð°Ð»ÑÐ½Ð¾Ð³Ð¾ ÑÐ°Ð¹Ð¾Ð½Ð° ÐÑÐ°ÑÐ½Ð¾ÑÑÑÐºÐ¸Ð¹ Ð¡Ð°Ð¼Ð°ÑÑÐºÐ¾Ð¹ Ð¾Ð±Ð»Ð°ÑÑ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1207" cy="7094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2834" y="6517178"/>
            <a:ext cx="11979165" cy="3408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НИИРР ФГБОУ ВО «СГЭУ»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Россия, 443001, Самара, ул. Галактионовская, 118    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+7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(846) 337-04-29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(987) 927-91-12 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info@niirr.ru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7107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937" y="770139"/>
            <a:ext cx="9908627" cy="579410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18896" y="2467303"/>
            <a:ext cx="9262241" cy="2049516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/>
              <a:t>Основные этапы стратегической сессии «НОВАЯ ЖИЗНЬ СЕЛА»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333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67" y="0"/>
            <a:ext cx="10972800" cy="528145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этапы </a:t>
            </a:r>
            <a:r>
              <a:rPr lang="ru-RU" sz="28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стратегической сессии</a:t>
            </a:r>
            <a:endParaRPr lang="ru-RU" sz="2800" b="1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006" y="520260"/>
            <a:ext cx="11827933" cy="62194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этап: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Работа участников сессии по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тематическим секциям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37465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Комфортная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среда проживания;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Человеческий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капитал;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Экономика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будущего.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этап: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 формате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стратегической сессии.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этап: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Формулировка вопросов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выносимых на сессию: </a:t>
            </a:r>
          </a:p>
          <a:p>
            <a:pPr marL="342900" lvl="1" indent="-3429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3.1. Выявление объективных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конкурентных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преимуществ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и основных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обсуждаемой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теме (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регламент 10 мин.).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Лист № 1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3.2. Генерирование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миссии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главной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стратегической цели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регламент 20 мин.).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Лист № 2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Красноярский район будущего, по Вашему мнению, это - ?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3.3. Формирование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стратегических направлений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векторов роста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2000" spc="-10" dirty="0" smtClean="0">
                <a:latin typeface="Arial" pitchFamily="34" charset="0"/>
                <a:cs typeface="Arial" pitchFamily="34" charset="0"/>
              </a:rPr>
              <a:t>м.р. Красноярский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период до 2030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года (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регламент 10 мин.).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Лист № 3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3.4.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Целеполагание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социально-экономического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развития: стратегические цели с ожидаемыми результатами и сроками в разрезе направлений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 2030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года (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регламент 20 мин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.).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Лист № 4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3.5.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предложений (задач), проектов, программ,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мероприятий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т.ч. федерального и регионального масштаба) в разрезе стратегических целей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направлений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регламент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60 мин).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1" indent="-3429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Лист 5.1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Реализуемые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(текущие)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проекты (программы),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т.ч. инвестиционные.</a:t>
            </a:r>
          </a:p>
          <a:p>
            <a:pPr marL="342900" lvl="1" indent="-3429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Лист 5.2.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Стратегические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приоритетные и инициативные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проекты/программы/мероприятия</a:t>
            </a:r>
          </a:p>
          <a:p>
            <a:pPr marL="342900" lvl="1" indent="-34290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Мозговой штурм»!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672" y="134112"/>
            <a:ext cx="11090656" cy="1078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7881" y="357536"/>
            <a:ext cx="5577839" cy="947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52400"/>
            <a:ext cx="10972800" cy="990600"/>
          </a:xfrm>
          <a:custGeom>
            <a:avLst/>
            <a:gdLst/>
            <a:ahLst/>
            <a:cxnLst/>
            <a:rect l="l" t="t" r="r" b="b"/>
            <a:pathLst>
              <a:path w="8229600" h="990600">
                <a:moveTo>
                  <a:pt x="0" y="990600"/>
                </a:moveTo>
                <a:lnTo>
                  <a:pt x="8229600" y="990600"/>
                </a:lnTo>
                <a:lnTo>
                  <a:pt x="8229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9525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3821" y="-221948"/>
            <a:ext cx="10439332" cy="1226105"/>
          </a:xfrm>
          <a:prstGeom prst="rect">
            <a:avLst/>
          </a:prstGeom>
        </p:spPr>
        <p:txBody>
          <a:bodyPr vert="horz" wrap="square" lIns="0" tIns="482727" rIns="0" bIns="0" rtlCol="0">
            <a:spAutoFit/>
          </a:bodyPr>
          <a:lstStyle/>
          <a:p>
            <a:pPr marL="2152650" algn="l">
              <a:lnSpc>
                <a:spcPct val="100000"/>
              </a:lnSpc>
            </a:pPr>
            <a:r>
              <a:rPr lang="ru-RU" sz="4800" b="1" cap="all" dirty="0">
                <a:solidFill>
                  <a:srgbClr val="002060"/>
                </a:solidFill>
              </a:rPr>
              <a:t>Стратегия включает:</a:t>
            </a:r>
          </a:p>
        </p:txBody>
      </p:sp>
      <p:sp>
        <p:nvSpPr>
          <p:cNvPr id="7" name="object 7"/>
          <p:cNvSpPr/>
          <p:nvPr/>
        </p:nvSpPr>
        <p:spPr>
          <a:xfrm>
            <a:off x="538479" y="1345691"/>
            <a:ext cx="2830576" cy="4908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6581" y="3800449"/>
            <a:ext cx="217170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1888" y="1641348"/>
            <a:ext cx="2141728" cy="1606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2000" y="1345691"/>
            <a:ext cx="2844800" cy="4908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20685" y="3800449"/>
            <a:ext cx="2191173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45407" y="1641348"/>
            <a:ext cx="2139695" cy="1606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3487" y="1345691"/>
            <a:ext cx="2826512" cy="4908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46012" y="3800449"/>
            <a:ext cx="2065867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06895" y="1641348"/>
            <a:ext cx="2139696" cy="1606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4975" y="1345691"/>
            <a:ext cx="2861056" cy="49088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5373" y="3800449"/>
            <a:ext cx="2228427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18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Конкретные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ратег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е  проекты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68384" y="1641348"/>
            <a:ext cx="2141728" cy="16062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5359" y="5184648"/>
            <a:ext cx="10241279" cy="8290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2834" y="6517178"/>
            <a:ext cx="11979165" cy="3408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НИИРР ФГБОУ ВО «СГЭУ»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Россия, 443001, Самара, ул. Галактионовская, 118    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+7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(846) 337-04-29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(987) 927-91-12 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info@niirr.ru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2706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72052" y="173420"/>
            <a:ext cx="9341071" cy="1891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Красноярский район. Стратегия 2030</a:t>
            </a:r>
          </a:p>
          <a:p>
            <a:pPr algn="ctr">
              <a:spcAft>
                <a:spcPts val="10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Ключевые образы будущего</a:t>
            </a:r>
          </a:p>
          <a:p>
            <a:pPr algn="ctr"/>
            <a:r>
              <a:rPr lang="ru-RU" sz="4000" cap="all" dirty="0" smtClean="0">
                <a:solidFill>
                  <a:schemeClr val="accent1">
                    <a:lumMod val="75000"/>
                  </a:schemeClr>
                </a:solidFill>
              </a:rPr>
              <a:t>КОМФОРТНАЯ </a:t>
            </a:r>
            <a:r>
              <a:rPr lang="ru-RU" sz="4000" cap="all" dirty="0">
                <a:solidFill>
                  <a:schemeClr val="accent1">
                    <a:lumMod val="75000"/>
                  </a:schemeClr>
                </a:solidFill>
              </a:rPr>
              <a:t>СРЕДА ПРОЖИВАНИЯ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3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706584" y="141316"/>
            <a:ext cx="10187387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endParaRPr lang="ru-RU" b="1" dirty="0">
              <a:solidFill>
                <a:srgbClr val="C0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37332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041453B-A35E-4D63-A4B7-97FED3A6F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213034"/>
              </p:ext>
            </p:extLst>
          </p:nvPr>
        </p:nvGraphicFramePr>
        <p:xfrm>
          <a:off x="260132" y="576483"/>
          <a:ext cx="11713779" cy="6092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3280">
                  <a:extLst>
                    <a:ext uri="{9D8B030D-6E8A-4147-A177-3AD203B41FA5}">
                      <a16:colId xmlns:a16="http://schemas.microsoft.com/office/drawing/2014/main" xmlns="" val="793448198"/>
                    </a:ext>
                  </a:extLst>
                </a:gridCol>
                <a:gridCol w="4754996">
                  <a:extLst>
                    <a:ext uri="{9D8B030D-6E8A-4147-A177-3AD203B41FA5}">
                      <a16:colId xmlns:a16="http://schemas.microsoft.com/office/drawing/2014/main" xmlns="" val="1987495253"/>
                    </a:ext>
                  </a:extLst>
                </a:gridCol>
                <a:gridCol w="3065503">
                  <a:extLst>
                    <a:ext uri="{9D8B030D-6E8A-4147-A177-3AD203B41FA5}">
                      <a16:colId xmlns:a16="http://schemas.microsoft.com/office/drawing/2014/main" xmlns="" val="1945138937"/>
                    </a:ext>
                  </a:extLst>
                </a:gridCol>
              </a:tblGrid>
              <a:tr h="591660">
                <a:tc>
                  <a:txBody>
                    <a:bodyPr/>
                    <a:lstStyle/>
                    <a:p>
                      <a:pPr marL="194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 направления и цели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121097"/>
                  </a:ext>
                </a:extLst>
              </a:tr>
              <a:tr h="53595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обеспеченность системами жизнеобеспечения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Красный Яр,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Мирный,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Волжский,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Хилково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обеспеченность транспортной инфраструктурой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Мирный,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Н. Буян)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аварийного и ветхого жилого фонда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Мирный)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площадей под жилищное строительство (п. Коммунарский)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озеленения территории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Неравномерное развитие территории района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(социальная и транспортная инфраструктура)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газификации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Н. Буян, п. Коммунарский, с. Колодинка)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качественной питьевой воды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Светлое поле)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Износ жилого фонда 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Волжский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Новый Буян,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Коммунарский)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Изношенность инженерной инфраструктуры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Мирный,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Волжский,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Коммунарский,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Хилково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Плохое состояние дорог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Ухудшение санитарно-экологической обстановки: мусор, несанкционированные свалки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Мирный,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Новосемейкино,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Н. Буян,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Коммунарский п. Конезавод)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доступного жилья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Мирный, п. Конезавод)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комфортной среды проживания, отвечающей современным требованиям 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и городская среда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безопасные и качественные дороги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68" marR="38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957173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90970" y="104530"/>
            <a:ext cx="10618313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Комфортная среда проживания: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стратегической сессии 25.05.2018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760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2482"/>
            <a:ext cx="12192000" cy="58352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2834" y="6517178"/>
            <a:ext cx="11979165" cy="3408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НИИРР ФГБОУ ВО «СГЭУ»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Россия, 443001, Самара, ул. Галактионовская, 118    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+7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(846) 337-04-29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(987) 927-91-12 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info@niirr.ru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2191999" cy="2199290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Красноярский </a:t>
            </a:r>
            <a:r>
              <a:rPr lang="ru-RU" sz="2000" dirty="0">
                <a:solidFill>
                  <a:schemeClr val="bg1"/>
                </a:solidFill>
              </a:rPr>
              <a:t>район. Стратегия 2030</a:t>
            </a:r>
          </a:p>
          <a:p>
            <a:pPr algn="ctr"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</a:rPr>
              <a:t>Ключевые образы будущего</a:t>
            </a:r>
          </a:p>
          <a:p>
            <a:pPr algn="ctr"/>
            <a:r>
              <a:rPr lang="ru-RU" sz="4000" cap="all" dirty="0" smtClean="0">
                <a:solidFill>
                  <a:schemeClr val="bg1"/>
                </a:solidFill>
              </a:rPr>
              <a:t>ЧЕЛОВЕЧЕСКИЙ КАПИТАЛ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3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706584" y="141316"/>
            <a:ext cx="10187387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endParaRPr lang="ru-RU" b="1" dirty="0">
              <a:solidFill>
                <a:srgbClr val="C0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37332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590970" y="104530"/>
            <a:ext cx="10618313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Человеческий капитал: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стратегической сессии 25.05.2018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94C42CA-A24A-484C-B475-1B9E283D9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4902174"/>
              </p:ext>
            </p:extLst>
          </p:nvPr>
        </p:nvGraphicFramePr>
        <p:xfrm>
          <a:off x="221226" y="636934"/>
          <a:ext cx="11608167" cy="5993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2930">
                  <a:extLst>
                    <a:ext uri="{9D8B030D-6E8A-4147-A177-3AD203B41FA5}">
                      <a16:colId xmlns:a16="http://schemas.microsoft.com/office/drawing/2014/main" xmlns="" val="1105445393"/>
                    </a:ext>
                  </a:extLst>
                </a:gridCol>
                <a:gridCol w="4290687">
                  <a:extLst>
                    <a:ext uri="{9D8B030D-6E8A-4147-A177-3AD203B41FA5}">
                      <a16:colId xmlns:a16="http://schemas.microsoft.com/office/drawing/2014/main" xmlns="" val="3769148588"/>
                    </a:ext>
                  </a:extLst>
                </a:gridCol>
                <a:gridCol w="3214550">
                  <a:extLst>
                    <a:ext uri="{9D8B030D-6E8A-4147-A177-3AD203B41FA5}">
                      <a16:colId xmlns:a16="http://schemas.microsoft.com/office/drawing/2014/main" xmlns="" val="343751778"/>
                    </a:ext>
                  </a:extLst>
                </a:gridCol>
              </a:tblGrid>
              <a:tr h="370322">
                <a:tc>
                  <a:txBody>
                    <a:bodyPr/>
                    <a:lstStyle/>
                    <a:p>
                      <a:pPr marL="194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3" marR="494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3" marR="494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 направления и цели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3" marR="494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003745"/>
                  </a:ext>
                </a:extLst>
              </a:tr>
              <a:tr h="53413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Близость к областному центру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Самара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Привлекательность района для проживания (миграционный рост населения)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трудовых ресурсов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Красный Яр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Мирный,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Новосемейкино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Новый Буян)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Развитая  социальная инфраструктура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Красный Яр,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Мирный,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Волжский)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жителей района, в т.ч. молодежи, в общественную, спортивную и культурно-досуговую деятельность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Красный Яр)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образования и воспитания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3" marR="494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Неравномерное развитие территории района (социальная инфраструктура, транспортное сообщение)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материально-техническое обеспечение учреждений социальной инфраструктуры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современной спортивной инфраструктуры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Недостаток мест в дошкольных образовательных учреждениях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Красный Яр,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Волжский)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привлекательных рабочих мест и низкий уровень заработной платы (отток молодежи)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Недостаток квалифицированных кадров                 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3" marR="494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и городская среда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социальной инфраструктуры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производи-тельности труда и поддержка занятости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квалифицированных кадров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удаленных территорий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03" marR="494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44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8760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1543"/>
            <a:ext cx="12201088" cy="582889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2834" y="6517178"/>
            <a:ext cx="11979165" cy="3408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НИИРР ФГБОУ ВО «СГЭУ»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Россия, 443001, Самара, ул. Галактионовская, 118    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+7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(846) 337-04-29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(987) 927-91-12      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en-US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info@niirr.ru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49109" y="204951"/>
            <a:ext cx="8142891" cy="1891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Красноярский район. Стратегия 2030</a:t>
            </a:r>
          </a:p>
          <a:p>
            <a:pPr algn="ctr">
              <a:spcAft>
                <a:spcPts val="10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Ключевые образы будущего</a:t>
            </a:r>
          </a:p>
          <a:p>
            <a:pPr algn="ctr"/>
            <a:r>
              <a:rPr lang="ru-RU" sz="4000" cap="all" dirty="0">
                <a:solidFill>
                  <a:schemeClr val="accent1">
                    <a:lumMod val="75000"/>
                  </a:schemeClr>
                </a:solidFill>
              </a:rPr>
              <a:t>ЭКОНОМИКА БУДУЩЕГО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3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706584" y="141316"/>
            <a:ext cx="10187387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endParaRPr lang="ru-RU" b="1" dirty="0">
              <a:solidFill>
                <a:srgbClr val="C0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37332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590970" y="104530"/>
            <a:ext cx="10618313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Экономика будущего: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стратегической сессии 25.05.2018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D433886D-C66D-49CA-AF71-D31D50535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0136910"/>
              </p:ext>
            </p:extLst>
          </p:nvPr>
        </p:nvGraphicFramePr>
        <p:xfrm>
          <a:off x="283779" y="803291"/>
          <a:ext cx="11524594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3391">
                  <a:extLst>
                    <a:ext uri="{9D8B030D-6E8A-4147-A177-3AD203B41FA5}">
                      <a16:colId xmlns:a16="http://schemas.microsoft.com/office/drawing/2014/main" xmlns="" val="2663412147"/>
                    </a:ext>
                  </a:extLst>
                </a:gridCol>
                <a:gridCol w="4259797">
                  <a:extLst>
                    <a:ext uri="{9D8B030D-6E8A-4147-A177-3AD203B41FA5}">
                      <a16:colId xmlns:a16="http://schemas.microsoft.com/office/drawing/2014/main" xmlns="" val="609080882"/>
                    </a:ext>
                  </a:extLst>
                </a:gridCol>
                <a:gridCol w="3191406">
                  <a:extLst>
                    <a:ext uri="{9D8B030D-6E8A-4147-A177-3AD203B41FA5}">
                      <a16:colId xmlns:a16="http://schemas.microsoft.com/office/drawing/2014/main" xmlns="" val="2884829992"/>
                    </a:ext>
                  </a:extLst>
                </a:gridCol>
              </a:tblGrid>
              <a:tr h="333441">
                <a:tc>
                  <a:txBody>
                    <a:bodyPr/>
                    <a:lstStyle/>
                    <a:p>
                      <a:pPr marL="194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3" marR="47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2025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3" marR="47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 направления и цели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3" marR="47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9375669"/>
                  </a:ext>
                </a:extLst>
              </a:tr>
              <a:tr h="49815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Близость к областному центру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Самара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Удобная транспортная развязка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количество природных ресурсов, пригодных для хозяйственного использования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трудовых ресурсов 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Красный Яр </a:t>
                      </a:r>
                      <a:r>
                        <a:rPr lang="ru-RU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Мирный, </a:t>
                      </a:r>
                      <a:r>
                        <a:rPr lang="ru-RU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Новосемейкино, </a:t>
                      </a:r>
                      <a:r>
                        <a:rPr lang="ru-RU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п.г.т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Волжский </a:t>
                      </a:r>
                      <a:r>
                        <a:rPr lang="ru-RU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Новый Буян)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учреждения ПТУ для организации обучения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Инвестиционная привлекательность района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сектора розничной торговли и высокий уровень обеспеченности населения торговыми объектами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Туристическая привлекательность 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3" marR="47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Диспропорции в развитии промышленности, предпринимательства, торговли и сферы услуг на территории района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Плохие дороги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оплата труда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Недостаток высококвалифицированной рабочей силы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Недостаток рабочих мест 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Новый Буян, п. Мирный, </a:t>
                      </a:r>
                      <a:r>
                        <a:rPr lang="ru-RU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Хилково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Монополизация рынка с/х продукции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Слабая поддержка среднего и малого бизнеса. 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Светлое поле)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Ужесточение законодательства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67945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Дотационный бюджет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3" marR="47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промышленность и сельское хозяйство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 кооперация и экспорт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3" marR="478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545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8760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570" y="709449"/>
            <a:ext cx="8449125" cy="614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4367" y="141317"/>
            <a:ext cx="11784724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3.2.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Генерирование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миссии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главной стратегической цели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регламент 20 мин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.).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Лист № 2</a:t>
            </a:r>
            <a:endParaRPr lang="ru-RU" sz="2000" dirty="0">
              <a:solidFill>
                <a:srgbClr val="C0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706584" y="141316"/>
            <a:ext cx="10187387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Привлекательность и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ценные объекты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м.р. Красноярский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37332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9274239"/>
              </p:ext>
            </p:extLst>
          </p:nvPr>
        </p:nvGraphicFramePr>
        <p:xfrm>
          <a:off x="362607" y="768117"/>
          <a:ext cx="5633882" cy="551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6308359" y="788276"/>
          <a:ext cx="5618255" cy="547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61326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131" y="1190296"/>
            <a:ext cx="11768959" cy="54548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Чистопольский</a:t>
            </a:r>
            <a:r>
              <a:rPr lang="ru-RU" sz="2000" b="1" dirty="0" smtClean="0">
                <a:solidFill>
                  <a:srgbClr val="FF0000"/>
                </a:solidFill>
              </a:rPr>
              <a:t> район (р. Татарстан)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ГЕНЕРАЛЬНАЯ </a:t>
            </a:r>
            <a:r>
              <a:rPr lang="ru-RU" sz="2000" b="1" dirty="0" smtClean="0">
                <a:solidFill>
                  <a:srgbClr val="0070C0"/>
                </a:solidFill>
              </a:rPr>
              <a:t>ЦЕЛЬ: </a:t>
            </a:r>
            <a:r>
              <a:rPr lang="ru-RU" sz="2000" i="1" dirty="0" smtClean="0"/>
              <a:t>«Конкурентоспособный</a:t>
            </a:r>
            <a:r>
              <a:rPr lang="ru-RU" sz="2000" i="1" dirty="0" smtClean="0"/>
              <a:t>, устойчиво-развитый муниципальный район, </a:t>
            </a:r>
            <a:r>
              <a:rPr lang="ru-RU" sz="2000" i="1" dirty="0" smtClean="0"/>
              <a:t>с современной </a:t>
            </a:r>
            <a:r>
              <a:rPr lang="ru-RU" sz="2000" i="1" dirty="0" smtClean="0"/>
              <a:t>диверсифицированной экономикой, комфортной социальной сферой и инфраструктурой, привлекательный для туристов</a:t>
            </a:r>
            <a:r>
              <a:rPr lang="ru-RU" sz="2000" i="1" dirty="0" smtClean="0"/>
              <a:t>».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Г. </a:t>
            </a:r>
            <a:r>
              <a:rPr lang="ru-RU" sz="2000" b="1" dirty="0" smtClean="0">
                <a:solidFill>
                  <a:srgbClr val="FF0000"/>
                </a:solidFill>
              </a:rPr>
              <a:t>Казань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ГЕНЕРАЛЬНАЯ ЦЕЛЬ</a:t>
            </a:r>
            <a:r>
              <a:rPr lang="ru-RU" sz="2000" b="1" dirty="0" smtClean="0">
                <a:solidFill>
                  <a:srgbClr val="0070C0"/>
                </a:solidFill>
              </a:rPr>
              <a:t>: </a:t>
            </a:r>
            <a:r>
              <a:rPr lang="ru-RU" sz="2000" i="1" dirty="0" smtClean="0"/>
              <a:t>«Казань-2030 – динамичный город устойчивого экономического роста и широких возможностей, лидер полюса роста «Волга-Кама». Казань - территория здоровья, удобный для жизни город активных и ответственных горожан, открытой власти и безопасной городской среды. Город, куда хочется приехать и где интересно жить каждый день.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Г</a:t>
            </a:r>
            <a:r>
              <a:rPr lang="ru-RU" sz="2000" b="1" dirty="0" smtClean="0">
                <a:solidFill>
                  <a:srgbClr val="FF0000"/>
                </a:solidFill>
              </a:rPr>
              <a:t>. Томск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МИССИЯ:</a:t>
            </a:r>
            <a:r>
              <a:rPr lang="ru-RU" sz="2000" dirty="0" smtClean="0"/>
              <a:t> </a:t>
            </a:r>
            <a:r>
              <a:rPr lang="ru-RU" sz="2000" i="1" dirty="0" smtClean="0"/>
              <a:t>«</a:t>
            </a:r>
            <a:r>
              <a:rPr lang="ru-RU" sz="2000" dirty="0" smtClean="0"/>
              <a:t>Город Томск в России – ИННОВАЦИОННЫЙ ГОРОД»,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  «Город Томск в Сибири – СИБИРСКИЕ АФИНЫ»,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  «Город Томск в Томской области – БОЛЬШОЙ ГОРОД»,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  «Город Томск для </a:t>
            </a:r>
            <a:r>
              <a:rPr lang="ru-RU" sz="2000" dirty="0" err="1" smtClean="0"/>
              <a:t>томичей</a:t>
            </a:r>
            <a:r>
              <a:rPr lang="ru-RU" sz="2000" dirty="0" smtClean="0"/>
              <a:t> – ЛУЧШЕЕ МЕСТО ДЛЯ ЖИЗНИ И РАБОТЫ»</a:t>
            </a:r>
            <a:endParaRPr lang="ru-RU" sz="2000" i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ГЕНЕРАЛЬНАЯ ЦЕЛЬ: </a:t>
            </a:r>
            <a:r>
              <a:rPr lang="ru-RU" sz="2000" dirty="0" smtClean="0"/>
              <a:t>«У</a:t>
            </a:r>
            <a:r>
              <a:rPr lang="ru-RU" sz="2000" i="1" dirty="0" smtClean="0"/>
              <a:t>стойчивое повышение качества жизни </a:t>
            </a:r>
            <a:r>
              <a:rPr lang="ru-RU" sz="2000" i="1" dirty="0" err="1" smtClean="0"/>
              <a:t>томичей</a:t>
            </a:r>
            <a:r>
              <a:rPr lang="ru-RU" sz="2000" i="1" dirty="0" smtClean="0"/>
              <a:t> через: создание комфортных условий жизни </a:t>
            </a:r>
            <a:r>
              <a:rPr lang="ru-RU" sz="2000" i="1" dirty="0" smtClean="0"/>
              <a:t>в </a:t>
            </a:r>
            <a:r>
              <a:rPr lang="ru-RU" sz="2000" i="1" dirty="0" smtClean="0"/>
              <a:t>Томске создание максимально благоприятных условий для развития бизнеса».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3247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2900" b="1" cap="all" dirty="0" smtClean="0">
                <a:solidFill>
                  <a:srgbClr val="002060"/>
                </a:solidFill>
              </a:rPr>
              <a:t>Примеры генерирования </a:t>
            </a:r>
            <a:r>
              <a:rPr lang="ru-RU" sz="2900" b="1" cap="all" dirty="0" smtClean="0">
                <a:solidFill>
                  <a:srgbClr val="FF0000"/>
                </a:solidFill>
              </a:rPr>
              <a:t>миссии и цели </a:t>
            </a:r>
            <a:r>
              <a:rPr lang="ru-RU" sz="2900" b="1" cap="all" dirty="0" smtClean="0">
                <a:solidFill>
                  <a:srgbClr val="002060"/>
                </a:solidFill>
              </a:rPr>
              <a:t>развития </a:t>
            </a:r>
            <a:br>
              <a:rPr lang="ru-RU" sz="2900" b="1" cap="all" dirty="0" smtClean="0">
                <a:solidFill>
                  <a:srgbClr val="002060"/>
                </a:solidFill>
              </a:rPr>
            </a:br>
            <a:r>
              <a:rPr lang="ru-RU" sz="2900" b="1" cap="all" dirty="0" smtClean="0">
                <a:solidFill>
                  <a:srgbClr val="FF0000"/>
                </a:solidFill>
              </a:rPr>
              <a:t>победителей</a:t>
            </a:r>
            <a:r>
              <a:rPr lang="ru-RU" sz="2900" b="1" cap="all" dirty="0" smtClean="0">
                <a:solidFill>
                  <a:srgbClr val="002060"/>
                </a:solidFill>
              </a:rPr>
              <a:t> </a:t>
            </a:r>
            <a:r>
              <a:rPr lang="ru-RU" sz="2900" b="1" cap="all" dirty="0" smtClean="0">
                <a:solidFill>
                  <a:srgbClr val="002060"/>
                </a:solidFill>
              </a:rPr>
              <a:t>Конкурса </a:t>
            </a:r>
            <a:r>
              <a:rPr lang="ru-RU" sz="2900" b="1" cap="all" dirty="0" smtClean="0">
                <a:solidFill>
                  <a:srgbClr val="002060"/>
                </a:solidFill>
              </a:rPr>
              <a:t>стратегий - 2017</a:t>
            </a:r>
            <a:endParaRPr lang="ru-RU" sz="2900" b="1" cap="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377" y="811924"/>
            <a:ext cx="5631809" cy="51080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/>
              <a:t>Центр инновационного и экономического роста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err="1" smtClean="0"/>
              <a:t>Район-инноватор</a:t>
            </a:r>
            <a:endParaRPr lang="ru-RU" sz="2600" dirty="0" smtClean="0"/>
          </a:p>
          <a:p>
            <a:pPr>
              <a:buFont typeface="Wingdings" pitchFamily="2" charset="2"/>
              <a:buChar char="ü"/>
            </a:pPr>
            <a:r>
              <a:rPr lang="ru-RU" sz="2600" dirty="0" err="1" smtClean="0"/>
              <a:t>Район-стартапов</a:t>
            </a:r>
            <a:endParaRPr lang="ru-RU" sz="2600" dirty="0" smtClean="0"/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Цифровой и сетевой «умный» </a:t>
            </a:r>
            <a:r>
              <a:rPr lang="ru-RU" sz="2600" dirty="0" smtClean="0"/>
              <a:t>район</a:t>
            </a:r>
            <a:endParaRPr lang="ru-RU" sz="2600" dirty="0" smtClean="0"/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Район высокого качества жизни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Энергосберегающий </a:t>
            </a:r>
            <a:r>
              <a:rPr lang="ru-RU" sz="2600" dirty="0" err="1" smtClean="0"/>
              <a:t>экорайон</a:t>
            </a:r>
            <a:endParaRPr lang="ru-RU" sz="2600" dirty="0" smtClean="0"/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Район </a:t>
            </a:r>
            <a:r>
              <a:rPr lang="ru-RU" sz="2600" dirty="0" smtClean="0"/>
              <a:t>талантов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Туристический </a:t>
            </a:r>
            <a:r>
              <a:rPr lang="ru-RU" sz="2600" dirty="0" smtClean="0"/>
              <a:t>район</a:t>
            </a:r>
            <a:endParaRPr lang="ru-RU" sz="2600" dirty="0" smtClean="0"/>
          </a:p>
          <a:p>
            <a:pPr>
              <a:buFont typeface="Wingdings" pitchFamily="2" charset="2"/>
              <a:buChar char="ü"/>
            </a:pPr>
            <a:r>
              <a:rPr lang="ru-RU" sz="2600" dirty="0" err="1" smtClean="0"/>
              <a:t>Район-маркетолог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600" i="1" dirty="0" smtClean="0"/>
          </a:p>
          <a:p>
            <a:pPr>
              <a:buNone/>
            </a:pPr>
            <a:endParaRPr lang="ru-RU" sz="2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7989" y="0"/>
            <a:ext cx="10972800" cy="709448"/>
          </a:xfrm>
        </p:spPr>
        <p:txBody>
          <a:bodyPr>
            <a:normAutofit/>
          </a:bodyPr>
          <a:lstStyle/>
          <a:p>
            <a:r>
              <a:rPr lang="ru-RU" sz="2900" b="1" cap="all" dirty="0" smtClean="0">
                <a:solidFill>
                  <a:srgbClr val="002060"/>
                </a:solidFill>
              </a:rPr>
              <a:t>Примеры видения </a:t>
            </a:r>
            <a:r>
              <a:rPr lang="ru-RU" sz="2900" b="1" cap="all" dirty="0" smtClean="0">
                <a:solidFill>
                  <a:srgbClr val="FF0000"/>
                </a:solidFill>
              </a:rPr>
              <a:t>образа будущего </a:t>
            </a:r>
            <a:r>
              <a:rPr lang="ru-RU" sz="2900" b="1" cap="all" dirty="0" smtClean="0">
                <a:solidFill>
                  <a:srgbClr val="002060"/>
                </a:solidFill>
              </a:rPr>
              <a:t>района-2030</a:t>
            </a:r>
            <a:r>
              <a:rPr lang="ru-RU" sz="2900" b="1" cap="all" dirty="0" smtClean="0">
                <a:solidFill>
                  <a:srgbClr val="002060"/>
                </a:solidFill>
              </a:rPr>
              <a:t>:</a:t>
            </a:r>
            <a:endParaRPr lang="ru-RU" sz="2900" b="1" cap="all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659822" y="796159"/>
            <a:ext cx="6289020" cy="5178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dirty="0" smtClean="0"/>
              <a:t>Район-инвестор</a:t>
            </a:r>
            <a:endParaRPr lang="ru-RU" sz="260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dirty="0" smtClean="0"/>
              <a:t>Район - стратегический </a:t>
            </a:r>
            <a:r>
              <a:rPr lang="ru-RU" sz="2600" dirty="0" smtClean="0"/>
              <a:t>менеджер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dirty="0" smtClean="0"/>
              <a:t>Район </a:t>
            </a:r>
            <a:r>
              <a:rPr lang="ru-RU" sz="2600" dirty="0" smtClean="0"/>
              <a:t>профессиональных и творческих </a:t>
            </a:r>
            <a:r>
              <a:rPr lang="ru-RU" sz="2600" dirty="0" smtClean="0"/>
              <a:t>перспектив</a:t>
            </a:r>
            <a:endParaRPr lang="ru-RU" sz="260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dirty="0" err="1" smtClean="0"/>
              <a:t>Экологичный</a:t>
            </a:r>
            <a:r>
              <a:rPr lang="ru-RU" sz="2600" dirty="0" smtClean="0"/>
              <a:t> и безопасный </a:t>
            </a:r>
            <a:r>
              <a:rPr lang="ru-RU" sz="2600" dirty="0" smtClean="0"/>
              <a:t>район </a:t>
            </a:r>
            <a:endParaRPr lang="ru-RU" sz="260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dirty="0" smtClean="0"/>
              <a:t>Район </a:t>
            </a:r>
            <a:r>
              <a:rPr lang="ru-RU" sz="2600" dirty="0" smtClean="0"/>
              <a:t>высокой </a:t>
            </a:r>
            <a:r>
              <a:rPr lang="ru-RU" sz="2600" dirty="0" smtClean="0"/>
              <a:t>культуры </a:t>
            </a:r>
            <a:endParaRPr lang="ru-RU" sz="2600" dirty="0" smtClean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dirty="0" smtClean="0"/>
              <a:t>Район </a:t>
            </a:r>
            <a:r>
              <a:rPr lang="ru-RU" sz="2600" dirty="0" smtClean="0"/>
              <a:t>больших возможностей для реализации любых творческих идей.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600" dirty="0" smtClean="0"/>
              <a:t>Фабрика инноваций и «Площадка для экспериментов» в </a:t>
            </a:r>
            <a:r>
              <a:rPr lang="ru-RU" sz="2600" dirty="0" smtClean="0"/>
              <a:t>сельскохозяйственном и промышленном </a:t>
            </a:r>
            <a:r>
              <a:rPr lang="ru-RU" sz="2600" dirty="0" smtClean="0"/>
              <a:t>производстве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690" y="6146771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Красноярский район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будущего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по Вашему мнению, это 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-… 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2909" y="172848"/>
            <a:ext cx="12029091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3.3.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стратегических направлений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векторов роста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регламент 10 мин.).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Лист № 3</a:t>
            </a:r>
            <a:endParaRPr lang="ru-RU" sz="2000" dirty="0">
              <a:solidFill>
                <a:srgbClr val="C0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716" y="750075"/>
            <a:ext cx="4918842" cy="5926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Стратегические направления</a:t>
            </a:r>
          </a:p>
          <a:p>
            <a:pPr algn="ctr"/>
            <a:r>
              <a:rPr lang="ru-RU" sz="20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РАЗВИТИЯ РФ ДО 2024 Г.</a:t>
            </a:r>
          </a:p>
          <a:p>
            <a:endParaRPr lang="ru-RU" sz="1600" dirty="0"/>
          </a:p>
          <a:p>
            <a:pPr>
              <a:lnSpc>
                <a:spcPct val="114000"/>
              </a:lnSpc>
            </a:pPr>
            <a:r>
              <a:rPr lang="ru-RU" dirty="0" smtClean="0"/>
              <a:t>1. демография</a:t>
            </a:r>
            <a:r>
              <a:rPr lang="ru-RU" dirty="0"/>
              <a:t>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2. здравоохранение</a:t>
            </a:r>
            <a:r>
              <a:rPr lang="ru-RU" dirty="0"/>
              <a:t>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3. образование</a:t>
            </a:r>
            <a:r>
              <a:rPr lang="ru-RU" dirty="0"/>
              <a:t>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4. жильё </a:t>
            </a:r>
            <a:r>
              <a:rPr lang="ru-RU" dirty="0"/>
              <a:t>и городская среда;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5. экология</a:t>
            </a:r>
            <a:r>
              <a:rPr lang="ru-RU" dirty="0"/>
              <a:t>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6. безопасные </a:t>
            </a:r>
            <a:r>
              <a:rPr lang="ru-RU" dirty="0"/>
              <a:t>и качественные автомобильные дороги;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7. производительность </a:t>
            </a:r>
            <a:r>
              <a:rPr lang="ru-RU" dirty="0"/>
              <a:t>труда и поддержка занятости;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8. наука</a:t>
            </a:r>
            <a:r>
              <a:rPr lang="ru-RU" dirty="0"/>
              <a:t>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9. цифровая </a:t>
            </a:r>
            <a:r>
              <a:rPr lang="ru-RU" dirty="0"/>
              <a:t>экономика;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10. культура</a:t>
            </a:r>
            <a:r>
              <a:rPr lang="ru-RU" dirty="0"/>
              <a:t>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11. малое </a:t>
            </a:r>
            <a:r>
              <a:rPr lang="ru-RU" dirty="0"/>
              <a:t>и среднее предпринимательство и поддержка индивидуальной предпринимательской инициативы;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12. международная </a:t>
            </a:r>
            <a:r>
              <a:rPr lang="ru-RU" dirty="0"/>
              <a:t>кооперация и экспорт.</a:t>
            </a:r>
          </a:p>
        </p:txBody>
      </p:sp>
      <p:pic>
        <p:nvPicPr>
          <p:cNvPr id="5" name="Picture 2" descr="C:\Users\natali\YandexDisk\Скриншоты\2017-10-05_19-03-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394" y="1380067"/>
            <a:ext cx="6889504" cy="54779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14090" y="819835"/>
            <a:ext cx="5305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002060"/>
                </a:solidFill>
              </a:rPr>
              <a:t>Стратегические </a:t>
            </a:r>
            <a:r>
              <a:rPr lang="ru-RU" sz="2000" b="1" cap="all" dirty="0" smtClean="0">
                <a:solidFill>
                  <a:srgbClr val="002060"/>
                </a:solidFill>
              </a:rPr>
              <a:t>цели и направления</a:t>
            </a:r>
            <a:endParaRPr lang="ru-RU" sz="2000" b="1" cap="all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cap="all" dirty="0" smtClean="0">
                <a:solidFill>
                  <a:srgbClr val="002060"/>
                </a:solidFill>
              </a:rPr>
              <a:t>РАЗВИТИЯ </a:t>
            </a:r>
            <a:r>
              <a:rPr lang="ru-RU" sz="2000" b="1" cap="all" dirty="0" smtClean="0">
                <a:solidFill>
                  <a:srgbClr val="002060"/>
                </a:solidFill>
              </a:rPr>
              <a:t>самарской области до 2030 </a:t>
            </a:r>
            <a:r>
              <a:rPr lang="ru-RU" sz="2000" b="1" cap="all" dirty="0" smtClean="0">
                <a:solidFill>
                  <a:srgbClr val="002060"/>
                </a:solidFill>
              </a:rPr>
              <a:t>Г.</a:t>
            </a:r>
            <a:endParaRPr lang="ru-RU" sz="2000" b="1" cap="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2250" y="110359"/>
            <a:ext cx="11784724" cy="638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3.4.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Целеполагание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стратегические цели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целевыми показателями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сроками реализации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разрезе направлений до 2030 года (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регламент 20 мин.).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Лист № 4</a:t>
            </a:r>
            <a:endParaRPr lang="ru-RU" sz="2000" dirty="0">
              <a:solidFill>
                <a:srgbClr val="C00000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8221" y="1127233"/>
            <a:ext cx="3728544" cy="51706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Стратегическое </a:t>
            </a:r>
            <a:r>
              <a:rPr lang="ru-RU" sz="2000" b="1" dirty="0" smtClean="0">
                <a:solidFill>
                  <a:srgbClr val="0070C0"/>
                </a:solidFill>
              </a:rPr>
              <a:t>направление </a:t>
            </a:r>
            <a:r>
              <a:rPr lang="ru-RU" sz="2000" b="1" dirty="0" smtClean="0">
                <a:solidFill>
                  <a:srgbClr val="0070C0"/>
                </a:solidFill>
              </a:rPr>
              <a:t>РФ до 2024 г.: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ЖИЛЬЁ И ГОРОДСКАЯ СРЕДА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Цели и целевые показатели: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Увеличение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объёма жилищного строительства не менее чем до 120 млн. квадратных метров в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Создание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механизма прямого участия граждан в формировании комфортной городской среды, увеличение доли граждан, принимающих участие в решении вопросов развития городской среды, до 30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процентов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954" y="1137746"/>
            <a:ext cx="3846784" cy="51706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Стратегическое </a:t>
            </a:r>
            <a:r>
              <a:rPr lang="ru-RU" sz="2000" b="1" dirty="0" smtClean="0">
                <a:solidFill>
                  <a:srgbClr val="0070C0"/>
                </a:solidFill>
              </a:rPr>
              <a:t>направление </a:t>
            </a:r>
            <a:r>
              <a:rPr lang="ru-RU" sz="2000" b="1" dirty="0" smtClean="0">
                <a:solidFill>
                  <a:srgbClr val="0070C0"/>
                </a:solidFill>
              </a:rPr>
              <a:t>РФ до 2024 г.: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ДЕМОГРАФИЯ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Цели и целевые показатели: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Повышение ожидаемой продолжительности жизни до 78 лет (к 2030 году – до 80 лет)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Увеличение суммарного коэффициента рождаемости до 1,7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Увеличение доли граждан, ведущих здоровый образ жизни, а также увеличение до 55 процентов доли граждан, систематически занимающихся физической культурой и спортом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61130" y="1116725"/>
            <a:ext cx="3762705" cy="51706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Стратегическое </a:t>
            </a:r>
            <a:r>
              <a:rPr lang="ru-RU" sz="2000" b="1" dirty="0" smtClean="0">
                <a:solidFill>
                  <a:srgbClr val="0070C0"/>
                </a:solidFill>
              </a:rPr>
              <a:t>направление </a:t>
            </a:r>
            <a:r>
              <a:rPr lang="ru-RU" sz="2000" b="1" dirty="0" smtClean="0">
                <a:solidFill>
                  <a:srgbClr val="0070C0"/>
                </a:solidFill>
              </a:rPr>
              <a:t>РФ до 2024 г.: </a:t>
            </a:r>
          </a:p>
          <a:p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 МСП </a:t>
            </a:r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 </a:t>
            </a:r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индивидуальной предпринимательской инициативы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Цели и целевые показатели: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Увеличение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численности занятых в сфере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МСП,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включая индивидуальных предпринимателей, до 25 млн.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человек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496" y="0"/>
            <a:ext cx="11161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3.5. Формирование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предложений (задач), проектов, программ, мероприятий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разрезе стратегических целей и направлений (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регламент 60 мин).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Лист 5.1. и Лист 5.2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083" y="915819"/>
            <a:ext cx="8797159" cy="594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764" y="-358489"/>
            <a:ext cx="11502473" cy="1363116"/>
          </a:xfrm>
          <a:prstGeom prst="rect">
            <a:avLst/>
          </a:prstGeom>
        </p:spPr>
        <p:txBody>
          <a:bodyPr vert="horz" wrap="square" lIns="0" tIns="496493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lang="ru-RU" sz="2800" b="1" cap="all" dirty="0" smtClean="0">
                <a:solidFill>
                  <a:srgbClr val="002060"/>
                </a:solidFill>
              </a:rPr>
              <a:t>На текущий момент на федеральном уровне Реализуются </a:t>
            </a:r>
            <a:br>
              <a:rPr lang="ru-RU" sz="2800" b="1" cap="all" dirty="0" smtClean="0">
                <a:solidFill>
                  <a:srgbClr val="002060"/>
                </a:solidFill>
              </a:rPr>
            </a:br>
            <a:r>
              <a:rPr lang="ru-RU" sz="2800" b="1" cap="all" dirty="0" smtClean="0">
                <a:solidFill>
                  <a:srgbClr val="FF0000"/>
                </a:solidFill>
              </a:rPr>
              <a:t>37 </a:t>
            </a:r>
            <a:r>
              <a:rPr lang="ru-RU" sz="2800" b="1" cap="all" dirty="0" smtClean="0">
                <a:solidFill>
                  <a:srgbClr val="002060"/>
                </a:solidFill>
              </a:rPr>
              <a:t>приоритетных стратегических проектов и программ </a:t>
            </a:r>
            <a:endParaRPr lang="ru-RU" sz="2800" b="1" cap="all" dirty="0">
              <a:solidFill>
                <a:srgbClr val="00206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370199"/>
            <a:ext cx="448013" cy="322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86907"/>
            <a:ext cx="419155" cy="314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679682"/>
            <a:ext cx="322189" cy="241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23225"/>
            <a:ext cx="480845" cy="319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603" y="5383131"/>
            <a:ext cx="389569" cy="2921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781851"/>
            <a:ext cx="421316" cy="3159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01044" y="5002035"/>
            <a:ext cx="545965" cy="291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516674"/>
            <a:ext cx="307023" cy="3430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210516"/>
            <a:ext cx="305919" cy="229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921848"/>
            <a:ext cx="437052" cy="3277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996490"/>
            <a:ext cx="317276" cy="2379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77869"/>
            <a:ext cx="400324" cy="3002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706823" y="2300690"/>
            <a:ext cx="3999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hlinkClick r:id="rId14"/>
              </a:rPr>
              <a:t>«</a:t>
            </a:r>
            <a:r>
              <a:rPr lang="ru-RU" sz="2000" dirty="0" smtClean="0">
                <a:hlinkClick r:id="rId14"/>
              </a:rPr>
              <a:t>Электронное здравоохранение</a:t>
            </a:r>
            <a:r>
              <a:rPr lang="ru-RU" sz="2000" dirty="0" smtClean="0">
                <a:hlinkClick r:id="rId14"/>
              </a:rPr>
              <a:t>»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7014" y="1856969"/>
            <a:ext cx="4356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hlinkClick r:id="rId15"/>
              </a:rPr>
              <a:t>«</a:t>
            </a:r>
            <a:r>
              <a:rPr lang="ru-RU" sz="2000" dirty="0" smtClean="0">
                <a:hlinkClick r:id="rId15"/>
              </a:rPr>
              <a:t>Цифровая школа»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5682" y="1407650"/>
            <a:ext cx="341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dirty="0" smtClean="0">
                <a:hlinkClick r:id="rId16"/>
              </a:rPr>
              <a:t>«</a:t>
            </a:r>
            <a:r>
              <a:rPr lang="ru-RU" sz="2000" dirty="0" smtClean="0">
                <a:hlinkClick r:id="rId16"/>
              </a:rPr>
              <a:t>Ипотека и арендное жильё»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3172" y="2773658"/>
            <a:ext cx="8910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hlinkClick r:id="rId17"/>
              </a:rPr>
              <a:t>«</a:t>
            </a:r>
            <a:r>
              <a:rPr lang="ru-RU" sz="2000" dirty="0" smtClean="0">
                <a:hlinkClick r:id="rId17"/>
              </a:rPr>
              <a:t>Обеспечение качества жилищно-коммунальных услуг</a:t>
            </a:r>
            <a:r>
              <a:rPr lang="ru-RU" sz="2000" dirty="0" smtClean="0">
                <a:hlinkClick r:id="rId17"/>
              </a:rPr>
              <a:t>»</a:t>
            </a:r>
            <a:endParaRPr lang="ru-RU" sz="2000" dirty="0" smtClean="0"/>
          </a:p>
          <a:p>
            <a:pPr fontAlgn="base"/>
            <a:endParaRPr lang="ru-RU" sz="2000" dirty="0" smtClean="0"/>
          </a:p>
          <a:p>
            <a:pPr fontAlgn="base"/>
            <a:r>
              <a:rPr lang="ru-RU" sz="2000" dirty="0" smtClean="0">
                <a:hlinkClick r:id="rId18"/>
              </a:rPr>
              <a:t>«</a:t>
            </a:r>
            <a:r>
              <a:rPr lang="ru-RU" sz="2000" dirty="0" smtClean="0">
                <a:hlinkClick r:id="rId18"/>
              </a:rPr>
              <a:t>Формирование комфортной городской среды»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82230" y="5435741"/>
            <a:ext cx="3062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dirty="0" smtClean="0">
                <a:hlinkClick r:id="rId19"/>
              </a:rPr>
              <a:t>«</a:t>
            </a:r>
            <a:r>
              <a:rPr lang="ru-RU" sz="2000" dirty="0" smtClean="0">
                <a:hlinkClick r:id="rId19"/>
              </a:rPr>
              <a:t>Экспорт продукции АПК»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5062" y="4934634"/>
            <a:ext cx="9178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hlinkClick r:id="rId20"/>
              </a:rPr>
              <a:t>«</a:t>
            </a:r>
            <a:r>
              <a:rPr lang="ru-RU" sz="2000" dirty="0" smtClean="0">
                <a:hlinkClick r:id="rId20"/>
              </a:rPr>
              <a:t>Повышение производительности труда и поддержки занятости»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5649" y="4425646"/>
            <a:ext cx="7530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hlinkClick r:id="rId21"/>
              </a:rPr>
              <a:t>«</a:t>
            </a:r>
            <a:r>
              <a:rPr lang="ru-RU" sz="2000" dirty="0" smtClean="0">
                <a:hlinkClick r:id="rId21"/>
              </a:rPr>
              <a:t>Индивидуальное и малое предпринимательство (ИМП</a:t>
            </a:r>
            <a:r>
              <a:rPr lang="ru-RU" sz="2000" dirty="0" smtClean="0">
                <a:hlinkClick r:id="rId21"/>
              </a:rPr>
              <a:t>)»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30468" y="3909878"/>
            <a:ext cx="4850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hlinkClick r:id="rId22"/>
              </a:rPr>
              <a:t>«</a:t>
            </a:r>
            <a:r>
              <a:rPr lang="ru-RU" sz="2000" dirty="0" smtClean="0">
                <a:hlinkClick r:id="rId22"/>
              </a:rPr>
              <a:t>Безопасные и качественные дороги»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66974" y="5916589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dirty="0" smtClean="0">
                <a:hlinkClick r:id="rId23"/>
              </a:rPr>
              <a:t>«</a:t>
            </a:r>
            <a:r>
              <a:rPr lang="ru-RU" sz="2000" dirty="0" smtClean="0">
                <a:hlinkClick r:id="rId23"/>
              </a:rPr>
              <a:t>Чистая страна»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921" y="1185164"/>
            <a:ext cx="153025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К</a:t>
            </a:r>
            <a:r>
              <a:rPr sz="2400" b="1" u="heavy" spc="-6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у</a:t>
            </a:r>
            <a:r>
              <a:rPr sz="24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ра</a:t>
            </a:r>
            <a:r>
              <a:rPr sz="2400" b="1" u="heavy" spc="-6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т</a:t>
            </a:r>
            <a:r>
              <a:rPr sz="24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ор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760" y="5670305"/>
            <a:ext cx="11078308" cy="962443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 marR="335280" indent="-635">
              <a:lnSpc>
                <a:spcPct val="100000"/>
              </a:lnSpc>
              <a:spcBef>
                <a:spcPts val="305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Цель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проекта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: создание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концу 2019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не менее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23 </a:t>
            </a:r>
            <a:r>
              <a:rPr sz="2000" b="1" spc="-15" dirty="0" err="1" smtClean="0">
                <a:solidFill>
                  <a:srgbClr val="FFFFFF"/>
                </a:solidFill>
                <a:latin typeface="Arial"/>
                <a:cs typeface="Arial"/>
              </a:rPr>
              <a:t>сельхоз</a:t>
            </a:r>
            <a:r>
              <a:rPr sz="20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потреб-кооператитов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; увеличение объема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реализации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молока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1,5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раза;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обеспечение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занятостью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тыс.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сельских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граждан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778" y="1261241"/>
            <a:ext cx="48944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u="heavy" spc="-15" dirty="0" smtClean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Стратегическое направление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06209" y="1150365"/>
            <a:ext cx="267286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Руководитель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19918"/>
            <a:ext cx="1208426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600" b="1" cap="all" dirty="0" smtClean="0">
                <a:solidFill>
                  <a:srgbClr val="C00000"/>
                </a:solidFill>
              </a:rPr>
              <a:t>Пример</a:t>
            </a:r>
            <a:r>
              <a:rPr lang="ru-RU" sz="3600" b="1" cap="all" dirty="0" smtClean="0">
                <a:solidFill>
                  <a:srgbClr val="002060"/>
                </a:solidFill>
              </a:rPr>
              <a:t> Проект</a:t>
            </a:r>
            <a:r>
              <a:rPr lang="ru-RU" sz="3600" b="1" cap="all" dirty="0" smtClean="0">
                <a:solidFill>
                  <a:srgbClr val="002060"/>
                </a:solidFill>
              </a:rPr>
              <a:t>: развитие потребительской  кооперации</a:t>
            </a:r>
            <a:endParaRPr lang="ru-RU" sz="3600" b="1" cap="all" dirty="0">
              <a:solidFill>
                <a:srgbClr val="00206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8186" y="1684020"/>
            <a:ext cx="1506181" cy="1313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8916" y="2656489"/>
            <a:ext cx="10263163" cy="252440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u="heavy" spc="-50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 err="1" smtClean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Со</a:t>
            </a:r>
            <a:r>
              <a:rPr lang="ru-RU" sz="2000" b="1" u="heavy" spc="-15" dirty="0" smtClean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держание проекта</a:t>
            </a: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lang="ru-RU" sz="2000" b="1" u="heavy" spc="-15" dirty="0" smtClean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Бюджет, ресурсы</a:t>
            </a: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endParaRPr lang="ru-RU" sz="2000" b="1" u="heavy" spc="-15" dirty="0" smtClean="0">
              <a:solidFill>
                <a:srgbClr val="1F487C"/>
              </a:solidFill>
              <a:uFill>
                <a:solidFill>
                  <a:srgbClr val="1F487C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lang="ru-RU" sz="2400" b="1" dirty="0" smtClean="0">
                <a:solidFill>
                  <a:srgbClr val="1F487C"/>
                </a:solidFill>
                <a:latin typeface="Arial"/>
                <a:cs typeface="Arial"/>
              </a:rPr>
              <a:t>				  </a:t>
            </a:r>
            <a:r>
              <a:rPr sz="2400" b="1" dirty="0" err="1" smtClean="0">
                <a:solidFill>
                  <a:srgbClr val="1F487C"/>
                </a:solidFill>
                <a:latin typeface="Arial"/>
                <a:cs typeface="Arial"/>
              </a:rPr>
              <a:t>Проект</a:t>
            </a:r>
            <a:r>
              <a:rPr sz="2400" b="1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успешно </a:t>
            </a:r>
            <a:r>
              <a:rPr sz="2400" b="1" spc="-25" dirty="0">
                <a:solidFill>
                  <a:srgbClr val="1F487C"/>
                </a:solidFill>
                <a:latin typeface="Arial"/>
                <a:cs typeface="Arial"/>
              </a:rPr>
              <a:t>реализуется,  </a:t>
            </a:r>
            <a:endParaRPr lang="ru-RU" sz="2400" b="1" spc="-25" dirty="0" smtClean="0">
              <a:solidFill>
                <a:srgbClr val="1F487C"/>
              </a:solidFill>
              <a:latin typeface="Arial"/>
              <a:cs typeface="Arial"/>
            </a:endParaRPr>
          </a:p>
          <a:p>
            <a:pPr marL="1844675" marR="5080" indent="1898650">
              <a:lnSpc>
                <a:spcPts val="4079"/>
              </a:lnSpc>
              <a:spcBef>
                <a:spcPts val="305"/>
              </a:spcBef>
            </a:pPr>
            <a:r>
              <a:rPr sz="2400" b="1" spc="-5" dirty="0" smtClean="0">
                <a:solidFill>
                  <a:srgbClr val="1F487C"/>
                </a:solidFill>
                <a:latin typeface="Arial"/>
                <a:cs typeface="Arial"/>
              </a:rPr>
              <a:t>100</a:t>
            </a:r>
            <a:r>
              <a:rPr sz="2400" b="1" spc="-5" dirty="0">
                <a:solidFill>
                  <a:srgbClr val="1F487C"/>
                </a:solidFill>
                <a:latin typeface="Arial"/>
                <a:cs typeface="Arial"/>
              </a:rPr>
              <a:t>% </a:t>
            </a:r>
            <a:r>
              <a:rPr sz="2400" b="1" spc="-15" dirty="0">
                <a:solidFill>
                  <a:srgbClr val="1F487C"/>
                </a:solidFill>
                <a:latin typeface="Arial"/>
                <a:cs typeface="Arial"/>
              </a:rPr>
              <a:t>контрольных </a:t>
            </a:r>
            <a:r>
              <a:rPr sz="2400" b="1" spc="-25" dirty="0">
                <a:solidFill>
                  <a:srgbClr val="1F487C"/>
                </a:solidFill>
                <a:latin typeface="Arial"/>
                <a:cs typeface="Arial"/>
              </a:rPr>
              <a:t>точек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пройдены в</a:t>
            </a:r>
            <a:r>
              <a:rPr sz="24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Arial"/>
                <a:cs typeface="Arial"/>
              </a:rPr>
              <a:t>срок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58270" y="4364735"/>
            <a:ext cx="677125" cy="122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9652437" y="1698051"/>
            <a:ext cx="1240535" cy="1281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270640" y="1752599"/>
            <a:ext cx="48944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u="heavy" spc="-15" dirty="0" smtClean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Наименование проекта /программы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65385" y="2243957"/>
            <a:ext cx="48944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u="heavy" spc="-15" dirty="0" smtClean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Срок реализации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618094" y="179884"/>
            <a:ext cx="10187387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Проблематика актуальной повседневности в Красноярском районе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37332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76185FEE-CDB2-47FF-87B9-E418C940D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2071764"/>
              </p:ext>
            </p:extLst>
          </p:nvPr>
        </p:nvGraphicFramePr>
        <p:xfrm>
          <a:off x="149773" y="772252"/>
          <a:ext cx="6288916" cy="558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47F959D-9F18-4170-A7F9-4B88931D5A07}"/>
              </a:ext>
            </a:extLst>
          </p:cNvPr>
          <p:cNvSpPr/>
          <p:nvPr/>
        </p:nvSpPr>
        <p:spPr>
          <a:xfrm>
            <a:off x="2890685" y="4856092"/>
            <a:ext cx="2433483" cy="1041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6739757" y="796158"/>
          <a:ext cx="5108813" cy="539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6914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656709" y="-1"/>
            <a:ext cx="11143781" cy="756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Оценка жизни 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окружающей среды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02870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281165" y="1150883"/>
          <a:ext cx="5518397" cy="476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6258924" y="1161392"/>
          <a:ext cx="5518397" cy="508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34390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488732" y="141316"/>
            <a:ext cx="11493062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Приоритетные направления развития 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Красноярский район будущего (ценности жителей)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37332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740506"/>
              </p:ext>
            </p:extLst>
          </p:nvPr>
        </p:nvGraphicFramePr>
        <p:xfrm>
          <a:off x="126125" y="1003127"/>
          <a:ext cx="5628290" cy="496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8352933D-3A99-47E2-A8D3-AC1A06A53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9943964"/>
              </p:ext>
            </p:extLst>
          </p:nvPr>
        </p:nvGraphicFramePr>
        <p:xfrm>
          <a:off x="6061840" y="985348"/>
          <a:ext cx="5949021" cy="4963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4159">
                  <a:extLst>
                    <a:ext uri="{9D8B030D-6E8A-4147-A177-3AD203B41FA5}">
                      <a16:colId xmlns:a16="http://schemas.microsoft.com/office/drawing/2014/main" xmlns="" val="236751330"/>
                    </a:ext>
                  </a:extLst>
                </a:gridCol>
                <a:gridCol w="1037431">
                  <a:extLst>
                    <a:ext uri="{9D8B030D-6E8A-4147-A177-3AD203B41FA5}">
                      <a16:colId xmlns:a16="http://schemas.microsoft.com/office/drawing/2014/main" xmlns="" val="496547505"/>
                    </a:ext>
                  </a:extLst>
                </a:gridCol>
                <a:gridCol w="1037431">
                  <a:extLst>
                    <a:ext uri="{9D8B030D-6E8A-4147-A177-3AD203B41FA5}">
                      <a16:colId xmlns:a16="http://schemas.microsoft.com/office/drawing/2014/main" xmlns="" val="387141352"/>
                    </a:ext>
                  </a:extLst>
                </a:gridCol>
              </a:tblGrid>
              <a:tr h="668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Идеальный Красноярский район будущего по вашему мнению это: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ответов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Ранг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224833"/>
                  </a:ext>
                </a:extLst>
              </a:tr>
              <a:tr h="732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Самый зеленый, экологически чистый </a:t>
                      </a:r>
                      <a:endParaRPr lang="ru-RU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благоустроенный район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23,8%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4705951"/>
                  </a:ext>
                </a:extLst>
              </a:tr>
              <a:tr h="668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с современной развитой транспортной инфраструктурой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16,3%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8911938"/>
                  </a:ext>
                </a:extLst>
              </a:tr>
              <a:tr h="668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с высокооплачиваемыми рабочими местами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5973868"/>
                  </a:ext>
                </a:extLst>
              </a:tr>
              <a:tr h="728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с сильной стабильно развивающейся экономикой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4457342"/>
                  </a:ext>
                </a:extLst>
              </a:tr>
              <a:tr h="668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с развитой социальной инфраструктурой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6926457"/>
                  </a:ext>
                </a:extLst>
              </a:tr>
              <a:tr h="728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 с современными спортивными сооружениями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399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4390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706584" y="141316"/>
            <a:ext cx="10187387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Создание комфортной среды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важные социальные объекты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37332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80A153B-4266-45DC-8D4B-D6A3E60DE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4894238"/>
              </p:ext>
            </p:extLst>
          </p:nvPr>
        </p:nvGraphicFramePr>
        <p:xfrm>
          <a:off x="6692462" y="843197"/>
          <a:ext cx="5136929" cy="558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2032518"/>
            <a:ext cx="6295751" cy="270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>
            <a:extLst>
              <a:ext uri="{FF2B5EF4-FFF2-40B4-BE49-F238E27FC236}">
                <a16:creationId xmlns:c="http://schemas.openxmlformats.org/drawingml/2006/chart" xmlns:cdr="http://schemas.openxmlformats.org/drawingml/2006/chartDrawing" xmlns="" xmlns:a16="http://schemas.microsoft.com/office/drawing/2014/main" xmlns:lc="http://schemas.openxmlformats.org/drawingml/2006/lockedCanvas" id="{8054212F-49DF-421B-A7E1-AD874478ADE9}"/>
              </a:ext>
            </a:extLst>
          </p:cNvPr>
          <p:cNvSpPr txBox="1">
            <a:spLocks/>
          </p:cNvSpPr>
          <p:nvPr/>
        </p:nvSpPr>
        <p:spPr>
          <a:xfrm>
            <a:off x="476956" y="1074397"/>
            <a:ext cx="5578267" cy="7835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Какие общественные пространства необходимо развивать в первую очередь?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390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362607" y="109699"/>
            <a:ext cx="10187387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Приоритетные направления развития экономики 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м.р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Красноярский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37332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7148584"/>
              </p:ext>
            </p:extLst>
          </p:nvPr>
        </p:nvGraphicFramePr>
        <p:xfrm>
          <a:off x="231057" y="838053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8FB3AA4-115F-41EA-9F1B-1C4DDE97D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7255301"/>
              </p:ext>
            </p:extLst>
          </p:nvPr>
        </p:nvGraphicFramePr>
        <p:xfrm>
          <a:off x="5966086" y="838053"/>
          <a:ext cx="5994858" cy="4998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724">
                  <a:extLst>
                    <a:ext uri="{9D8B030D-6E8A-4147-A177-3AD203B41FA5}">
                      <a16:colId xmlns:a16="http://schemas.microsoft.com/office/drawing/2014/main" xmlns="" val="3974274770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xmlns="" val="1218136672"/>
                    </a:ext>
                  </a:extLst>
                </a:gridCol>
                <a:gridCol w="614596">
                  <a:extLst>
                    <a:ext uri="{9D8B030D-6E8A-4147-A177-3AD203B41FA5}">
                      <a16:colId xmlns:a16="http://schemas.microsoft.com/office/drawing/2014/main" xmlns="" val="118769467"/>
                    </a:ext>
                  </a:extLst>
                </a:gridCol>
                <a:gridCol w="1379095">
                  <a:extLst>
                    <a:ext uri="{9D8B030D-6E8A-4147-A177-3AD203B41FA5}">
                      <a16:colId xmlns:a16="http://schemas.microsoft.com/office/drawing/2014/main" xmlns="" val="899173606"/>
                    </a:ext>
                  </a:extLst>
                </a:gridCol>
                <a:gridCol w="652805">
                  <a:extLst>
                    <a:ext uri="{9D8B030D-6E8A-4147-A177-3AD203B41FA5}">
                      <a16:colId xmlns:a16="http://schemas.microsoft.com/office/drawing/2014/main" xmlns="" val="3788742815"/>
                    </a:ext>
                  </a:extLst>
                </a:gridCol>
                <a:gridCol w="1057302">
                  <a:extLst>
                    <a:ext uri="{9D8B030D-6E8A-4147-A177-3AD203B41FA5}">
                      <a16:colId xmlns:a16="http://schemas.microsoft.com/office/drawing/2014/main" xmlns="" val="2139084006"/>
                    </a:ext>
                  </a:extLst>
                </a:gridCol>
                <a:gridCol w="612162">
                  <a:extLst>
                    <a:ext uri="{9D8B030D-6E8A-4147-A177-3AD203B41FA5}">
                      <a16:colId xmlns:a16="http://schemas.microsoft.com/office/drawing/2014/main" xmlns="" val="3685713110"/>
                    </a:ext>
                  </a:extLst>
                </a:gridCol>
              </a:tblGrid>
              <a:tr h="58568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pc="-6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Ранг</a:t>
                      </a:r>
                      <a:endParaRPr lang="ru-RU" sz="1000" spc="-6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сельского хозяйства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промышленности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туризма и рекреационной деятельности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90320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Выращивание зерновых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Пищевая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промышлен-ность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Культурно-познавательный туризм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8159756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Молочное скотоводство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стройматериа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5397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Сельский и зеленый туризм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9124921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Выращивание крупного рогатого скота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промышлен-ность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Событий-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туризм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48,8%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5324258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Мясное птицеводство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Пляжный туризм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5832960"/>
                  </a:ext>
                </a:extLst>
              </a:tr>
              <a:tr h="387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Овощеводство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Машинострое-ние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Этнотуризм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0198867"/>
                  </a:ext>
                </a:extLst>
              </a:tr>
              <a:tr h="387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Свиноводство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Деловой туризм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2899884"/>
                  </a:ext>
                </a:extLst>
              </a:tr>
              <a:tr h="172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Садоводство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546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792401"/>
                  </a:ext>
                </a:extLst>
              </a:tr>
              <a:tr h="18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Произв. яиц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7696011"/>
                  </a:ext>
                </a:extLst>
              </a:tr>
              <a:tr h="172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Овцеводство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1207323"/>
                  </a:ext>
                </a:extLst>
              </a:tr>
              <a:tr h="18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09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91" marR="62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5934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484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706584" y="141316"/>
            <a:ext cx="10187387" cy="357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Молодежь и развитие предпринимательства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37332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260130" y="670034"/>
          <a:ext cx="4903861" cy="294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194455" y="3799490"/>
          <a:ext cx="5213118" cy="290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740506"/>
              </p:ext>
            </p:extLst>
          </p:nvPr>
        </p:nvGraphicFramePr>
        <p:xfrm>
          <a:off x="5998780" y="908534"/>
          <a:ext cx="5628290" cy="496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561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656709" y="-1"/>
            <a:ext cx="11143781" cy="756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Миграционные намерения жителей района, %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02870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9BA4DC61-39B2-4FE7-9097-2FF563FFF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9350211"/>
              </p:ext>
            </p:extLst>
          </p:nvPr>
        </p:nvGraphicFramePr>
        <p:xfrm>
          <a:off x="362607" y="974910"/>
          <a:ext cx="5578267" cy="490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ECCD038C-1A7C-4590-94CA-B444478F8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7575194"/>
              </p:ext>
            </p:extLst>
          </p:nvPr>
        </p:nvGraphicFramePr>
        <p:xfrm>
          <a:off x="6228599" y="974910"/>
          <a:ext cx="5418168" cy="490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66813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5127</TotalTime>
  <Words>3613</Words>
  <Application>Microsoft Office PowerPoint</Application>
  <PresentationFormat>Произвольный</PresentationFormat>
  <Paragraphs>408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этапы стратегической сессии</vt:lpstr>
      <vt:lpstr>Стратегия включает: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Примеры генерирования миссии и цели развития  победителей Конкурса стратегий - 2017</vt:lpstr>
      <vt:lpstr>Примеры видения образа будущего района-2030:</vt:lpstr>
      <vt:lpstr>Слайд 22</vt:lpstr>
      <vt:lpstr>Слайд 23</vt:lpstr>
      <vt:lpstr>Слайд 24</vt:lpstr>
      <vt:lpstr>На текущий момент на федеральном уровне Реализуются  37 приоритетных стратегических проектов и программ </vt:lpstr>
      <vt:lpstr>Пример Проект: развитие потребительской  кооперации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ЖИВЕТСЯ В КИНЕЛЬ-ЧЕРКАССКОМ РАЙОНЕ:  РЕЗУЛЬТАТЫ ОЦЕНКИ ЖИЗНЕДЕЯТЕЛЬНОСТИ НАСЕЛЕНИЯ НА БАЗЕ СОЦИОЛОГИЧЕСКОГО ОПРОСА ЖИТЕЛЕЙ</dc:title>
  <dc:creator>Роман Демидов</dc:creator>
  <cp:lastModifiedBy>natali</cp:lastModifiedBy>
  <cp:revision>694</cp:revision>
  <dcterms:created xsi:type="dcterms:W3CDTF">2016-11-20T19:18:41Z</dcterms:created>
  <dcterms:modified xsi:type="dcterms:W3CDTF">2018-06-14T22:02:37Z</dcterms:modified>
</cp:coreProperties>
</file>