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29" r:id="rId2"/>
    <p:sldMasterId id="2147483734" r:id="rId3"/>
  </p:sldMasterIdLst>
  <p:notesMasterIdLst>
    <p:notesMasterId r:id="rId22"/>
  </p:notesMasterIdLst>
  <p:handoutMasterIdLst>
    <p:handoutMasterId r:id="rId23"/>
  </p:handoutMasterIdLst>
  <p:sldIdLst>
    <p:sldId id="452" r:id="rId4"/>
    <p:sldId id="447" r:id="rId5"/>
    <p:sldId id="423" r:id="rId6"/>
    <p:sldId id="453" r:id="rId7"/>
    <p:sldId id="454" r:id="rId8"/>
    <p:sldId id="389" r:id="rId9"/>
    <p:sldId id="440" r:id="rId10"/>
    <p:sldId id="434" r:id="rId11"/>
    <p:sldId id="456" r:id="rId12"/>
    <p:sldId id="457" r:id="rId13"/>
    <p:sldId id="458" r:id="rId14"/>
    <p:sldId id="459" r:id="rId15"/>
    <p:sldId id="460" r:id="rId16"/>
    <p:sldId id="461" r:id="rId17"/>
    <p:sldId id="462" r:id="rId18"/>
    <p:sldId id="463" r:id="rId19"/>
    <p:sldId id="455" r:id="rId20"/>
    <p:sldId id="444" r:id="rId21"/>
  </p:sldIdLst>
  <p:sldSz cx="9144000" cy="6858000" type="screen4x3"/>
  <p:notesSz cx="67818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офронов А.Н." initials="СА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B050"/>
    <a:srgbClr val="0070AD"/>
    <a:srgbClr val="6699FF"/>
    <a:srgbClr val="00CC99"/>
    <a:srgbClr val="0070C1"/>
    <a:srgbClr val="00C0AD"/>
    <a:srgbClr val="1F497D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7905" autoAdjust="0"/>
  </p:normalViewPr>
  <p:slideViewPr>
    <p:cSldViewPr>
      <p:cViewPr>
        <p:scale>
          <a:sx n="80" d="100"/>
          <a:sy n="80" d="100"/>
        </p:scale>
        <p:origin x="-2532" y="-8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27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6347672074376558E-2"/>
          <c:y val="0.2863364895459759"/>
          <c:w val="0.93308533339959376"/>
          <c:h val="0.5599936437715317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9028063114453591E-18"/>
                  <c:y val="-2.8214190582636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139431105054069E-3"/>
                  <c:y val="-1.4107095291318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139431105054069E-3"/>
                  <c:y val="-2.2571352466109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697155525270345E-3"/>
                  <c:y val="-2.8214190582636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9611225245781437E-17"/>
                  <c:y val="-1.1285676233054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0697155525270345E-3"/>
                  <c:y val="-1.4107095291318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139431105054069E-3"/>
                  <c:y val="-1.6928514349581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139431105054069E-3"/>
                  <c:y val="-1.4107095291318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Лист1!$A$2:$A$38</c:f>
              <c:strCache>
                <c:ptCount val="37"/>
                <c:pt idx="0">
                  <c:v>Самара</c:v>
                </c:pt>
                <c:pt idx="1">
                  <c:v>Тольятти</c:v>
                </c:pt>
                <c:pt idx="2">
                  <c:v>Сызрань</c:v>
                </c:pt>
                <c:pt idx="3">
                  <c:v>Новокуйбышевск</c:v>
                </c:pt>
                <c:pt idx="4">
                  <c:v>Чапаевск</c:v>
                </c:pt>
                <c:pt idx="5">
                  <c:v>Отрадный</c:v>
                </c:pt>
                <c:pt idx="6">
                  <c:v>Жигулевск</c:v>
                </c:pt>
                <c:pt idx="7">
                  <c:v>Октябрьск</c:v>
                </c:pt>
                <c:pt idx="8">
                  <c:v>Кинель</c:v>
                </c:pt>
                <c:pt idx="9">
                  <c:v>Похвистнево</c:v>
                </c:pt>
                <c:pt idx="10">
                  <c:v>Алексеевский</c:v>
                </c:pt>
                <c:pt idx="11">
                  <c:v>Волжский</c:v>
                </c:pt>
                <c:pt idx="12">
                  <c:v>Ставропольский</c:v>
                </c:pt>
                <c:pt idx="13">
                  <c:v>Красноярский</c:v>
                </c:pt>
                <c:pt idx="14">
                  <c:v>Сергиевский</c:v>
                </c:pt>
                <c:pt idx="15">
                  <c:v>К.-Черкасский</c:v>
                </c:pt>
                <c:pt idx="16">
                  <c:v>Безенчукский</c:v>
                </c:pt>
                <c:pt idx="17">
                  <c:v>Нефтегорский</c:v>
                </c:pt>
                <c:pt idx="18">
                  <c:v>Кинельский</c:v>
                </c:pt>
                <c:pt idx="19">
                  <c:v>Похвистневский</c:v>
                </c:pt>
                <c:pt idx="20">
                  <c:v>Сызранский</c:v>
                </c:pt>
                <c:pt idx="21">
                  <c:v>Борский</c:v>
                </c:pt>
                <c:pt idx="22">
                  <c:v>Приволжский</c:v>
                </c:pt>
                <c:pt idx="23">
                  <c:v>Кошкинский</c:v>
                </c:pt>
                <c:pt idx="24">
                  <c:v>Шигонский</c:v>
                </c:pt>
                <c:pt idx="25">
                  <c:v>Б.-Глушицкий</c:v>
                </c:pt>
                <c:pt idx="26">
                  <c:v>Б.-Черниговский</c:v>
                </c:pt>
                <c:pt idx="27">
                  <c:v>Красноармейский</c:v>
                </c:pt>
                <c:pt idx="28">
                  <c:v>Пестравский</c:v>
                </c:pt>
                <c:pt idx="29">
                  <c:v>Хворостянский</c:v>
                </c:pt>
                <c:pt idx="30">
                  <c:v>Шенталинский</c:v>
                </c:pt>
                <c:pt idx="31">
                  <c:v>Ч.-Вершинский</c:v>
                </c:pt>
                <c:pt idx="32">
                  <c:v>Клявлинский</c:v>
                </c:pt>
                <c:pt idx="33">
                  <c:v>Богатовский</c:v>
                </c:pt>
                <c:pt idx="34">
                  <c:v>Исаклинский</c:v>
                </c:pt>
                <c:pt idx="35">
                  <c:v>Камышлинский</c:v>
                </c:pt>
                <c:pt idx="36">
                  <c:v>Елховский</c:v>
                </c:pt>
              </c:strCache>
            </c:strRef>
          </c:cat>
          <c:val>
            <c:numRef>
              <c:f>Лист1!$B$2:$B$38</c:f>
              <c:numCache>
                <c:formatCode>0.0</c:formatCode>
                <c:ptCount val="37"/>
                <c:pt idx="0">
                  <c:v>24.264395110559331</c:v>
                </c:pt>
                <c:pt idx="1">
                  <c:v>27.561749510181915</c:v>
                </c:pt>
                <c:pt idx="2">
                  <c:v>25.777962027039937</c:v>
                </c:pt>
                <c:pt idx="3">
                  <c:v>24.835480762755587</c:v>
                </c:pt>
                <c:pt idx="4">
                  <c:v>33.091863741038829</c:v>
                </c:pt>
                <c:pt idx="5">
                  <c:v>43.007545751066452</c:v>
                </c:pt>
                <c:pt idx="6">
                  <c:v>31.257593129018211</c:v>
                </c:pt>
                <c:pt idx="7">
                  <c:v>42.774603161742014</c:v>
                </c:pt>
                <c:pt idx="8">
                  <c:v>28.062715367240493</c:v>
                </c:pt>
                <c:pt idx="9">
                  <c:v>31.846959723462742</c:v>
                </c:pt>
                <c:pt idx="10">
                  <c:v>98.488325789654468</c:v>
                </c:pt>
                <c:pt idx="11">
                  <c:v>36.413842618753904</c:v>
                </c:pt>
                <c:pt idx="12">
                  <c:v>36.291903054084543</c:v>
                </c:pt>
                <c:pt idx="13">
                  <c:v>64.51779802937088</c:v>
                </c:pt>
                <c:pt idx="14">
                  <c:v>67.871311339667201</c:v>
                </c:pt>
                <c:pt idx="15">
                  <c:v>75.701760482966108</c:v>
                </c:pt>
                <c:pt idx="16">
                  <c:v>54.213325376487518</c:v>
                </c:pt>
                <c:pt idx="17">
                  <c:v>39.683229803844689</c:v>
                </c:pt>
                <c:pt idx="18">
                  <c:v>52.552371294977341</c:v>
                </c:pt>
                <c:pt idx="19">
                  <c:v>94.172507901591956</c:v>
                </c:pt>
                <c:pt idx="20">
                  <c:v>51.302380896858899</c:v>
                </c:pt>
                <c:pt idx="21">
                  <c:v>82.626586687508336</c:v>
                </c:pt>
                <c:pt idx="22">
                  <c:v>57.453479831628862</c:v>
                </c:pt>
                <c:pt idx="23">
                  <c:v>110.2619732533465</c:v>
                </c:pt>
                <c:pt idx="24">
                  <c:v>85.313180773997871</c:v>
                </c:pt>
                <c:pt idx="25">
                  <c:v>70.927305371817525</c:v>
                </c:pt>
                <c:pt idx="26">
                  <c:v>116.29604593443823</c:v>
                </c:pt>
                <c:pt idx="27">
                  <c:v>148.91503300071719</c:v>
                </c:pt>
                <c:pt idx="28">
                  <c:v>61.845164971319633</c:v>
                </c:pt>
                <c:pt idx="29">
                  <c:v>92.249916582522246</c:v>
                </c:pt>
                <c:pt idx="30">
                  <c:v>96.202141733224678</c:v>
                </c:pt>
                <c:pt idx="31">
                  <c:v>104.07126307842678</c:v>
                </c:pt>
                <c:pt idx="32">
                  <c:v>56.155928298379173</c:v>
                </c:pt>
                <c:pt idx="33">
                  <c:v>94.978377130305091</c:v>
                </c:pt>
                <c:pt idx="34">
                  <c:v>140.33406834945436</c:v>
                </c:pt>
                <c:pt idx="35">
                  <c:v>112.68438516377017</c:v>
                </c:pt>
                <c:pt idx="36">
                  <c:v>88.171153556925859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CB0A0A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Лист1!$A$2:$A$38</c:f>
              <c:strCache>
                <c:ptCount val="37"/>
                <c:pt idx="0">
                  <c:v>Самара</c:v>
                </c:pt>
                <c:pt idx="1">
                  <c:v>Тольятти</c:v>
                </c:pt>
                <c:pt idx="2">
                  <c:v>Сызрань</c:v>
                </c:pt>
                <c:pt idx="3">
                  <c:v>Новокуйбышевск</c:v>
                </c:pt>
                <c:pt idx="4">
                  <c:v>Чапаевск</c:v>
                </c:pt>
                <c:pt idx="5">
                  <c:v>Отрадный</c:v>
                </c:pt>
                <c:pt idx="6">
                  <c:v>Жигулевск</c:v>
                </c:pt>
                <c:pt idx="7">
                  <c:v>Октябрьск</c:v>
                </c:pt>
                <c:pt idx="8">
                  <c:v>Кинель</c:v>
                </c:pt>
                <c:pt idx="9">
                  <c:v>Похвистнево</c:v>
                </c:pt>
                <c:pt idx="10">
                  <c:v>Алексеевский</c:v>
                </c:pt>
                <c:pt idx="11">
                  <c:v>Волжский</c:v>
                </c:pt>
                <c:pt idx="12">
                  <c:v>Ставропольский</c:v>
                </c:pt>
                <c:pt idx="13">
                  <c:v>Красноярский</c:v>
                </c:pt>
                <c:pt idx="14">
                  <c:v>Сергиевский</c:v>
                </c:pt>
                <c:pt idx="15">
                  <c:v>К.-Черкасский</c:v>
                </c:pt>
                <c:pt idx="16">
                  <c:v>Безенчукский</c:v>
                </c:pt>
                <c:pt idx="17">
                  <c:v>Нефтегорский</c:v>
                </c:pt>
                <c:pt idx="18">
                  <c:v>Кинельский</c:v>
                </c:pt>
                <c:pt idx="19">
                  <c:v>Похвистневский</c:v>
                </c:pt>
                <c:pt idx="20">
                  <c:v>Сызранский</c:v>
                </c:pt>
                <c:pt idx="21">
                  <c:v>Борский</c:v>
                </c:pt>
                <c:pt idx="22">
                  <c:v>Приволжский</c:v>
                </c:pt>
                <c:pt idx="23">
                  <c:v>Кошкинский</c:v>
                </c:pt>
                <c:pt idx="24">
                  <c:v>Шигонский</c:v>
                </c:pt>
                <c:pt idx="25">
                  <c:v>Б.-Глушицкий</c:v>
                </c:pt>
                <c:pt idx="26">
                  <c:v>Б.-Черниговский</c:v>
                </c:pt>
                <c:pt idx="27">
                  <c:v>Красноармейский</c:v>
                </c:pt>
                <c:pt idx="28">
                  <c:v>Пестравский</c:v>
                </c:pt>
                <c:pt idx="29">
                  <c:v>Хворостянский</c:v>
                </c:pt>
                <c:pt idx="30">
                  <c:v>Шенталинский</c:v>
                </c:pt>
                <c:pt idx="31">
                  <c:v>Ч.-Вершинский</c:v>
                </c:pt>
                <c:pt idx="32">
                  <c:v>Клявлинский</c:v>
                </c:pt>
                <c:pt idx="33">
                  <c:v>Богатовский</c:v>
                </c:pt>
                <c:pt idx="34">
                  <c:v>Исаклинский</c:v>
                </c:pt>
                <c:pt idx="35">
                  <c:v>Камышлинский</c:v>
                </c:pt>
                <c:pt idx="36">
                  <c:v>Елховский</c:v>
                </c:pt>
              </c:strCache>
            </c:strRef>
          </c:cat>
          <c:val>
            <c:numRef>
              <c:f>Лист1!$C$2:$C$38</c:f>
              <c:numCache>
                <c:formatCode>General</c:formatCode>
                <c:ptCount val="37"/>
                <c:pt idx="0">
                  <c:v>44</c:v>
                </c:pt>
                <c:pt idx="1">
                  <c:v>44</c:v>
                </c:pt>
                <c:pt idx="2">
                  <c:v>44</c:v>
                </c:pt>
                <c:pt idx="3">
                  <c:v>44</c:v>
                </c:pt>
                <c:pt idx="4">
                  <c:v>44</c:v>
                </c:pt>
                <c:pt idx="5">
                  <c:v>44</c:v>
                </c:pt>
                <c:pt idx="6">
                  <c:v>44</c:v>
                </c:pt>
                <c:pt idx="7">
                  <c:v>44</c:v>
                </c:pt>
                <c:pt idx="8">
                  <c:v>44</c:v>
                </c:pt>
                <c:pt idx="9">
                  <c:v>44</c:v>
                </c:pt>
                <c:pt idx="10">
                  <c:v>44</c:v>
                </c:pt>
                <c:pt idx="11">
                  <c:v>44</c:v>
                </c:pt>
                <c:pt idx="12">
                  <c:v>44</c:v>
                </c:pt>
                <c:pt idx="13">
                  <c:v>44</c:v>
                </c:pt>
                <c:pt idx="14">
                  <c:v>44</c:v>
                </c:pt>
                <c:pt idx="15">
                  <c:v>44</c:v>
                </c:pt>
                <c:pt idx="16">
                  <c:v>44</c:v>
                </c:pt>
                <c:pt idx="17">
                  <c:v>44</c:v>
                </c:pt>
                <c:pt idx="18">
                  <c:v>44</c:v>
                </c:pt>
                <c:pt idx="19">
                  <c:v>44</c:v>
                </c:pt>
                <c:pt idx="20">
                  <c:v>44</c:v>
                </c:pt>
                <c:pt idx="21">
                  <c:v>44</c:v>
                </c:pt>
                <c:pt idx="22">
                  <c:v>44</c:v>
                </c:pt>
                <c:pt idx="23">
                  <c:v>44</c:v>
                </c:pt>
                <c:pt idx="24">
                  <c:v>44</c:v>
                </c:pt>
                <c:pt idx="25">
                  <c:v>44</c:v>
                </c:pt>
                <c:pt idx="26">
                  <c:v>44</c:v>
                </c:pt>
                <c:pt idx="27">
                  <c:v>44</c:v>
                </c:pt>
                <c:pt idx="28">
                  <c:v>44</c:v>
                </c:pt>
                <c:pt idx="29">
                  <c:v>44</c:v>
                </c:pt>
                <c:pt idx="30">
                  <c:v>44</c:v>
                </c:pt>
                <c:pt idx="31">
                  <c:v>44</c:v>
                </c:pt>
                <c:pt idx="32">
                  <c:v>44</c:v>
                </c:pt>
                <c:pt idx="33">
                  <c:v>44</c:v>
                </c:pt>
                <c:pt idx="34">
                  <c:v>44</c:v>
                </c:pt>
                <c:pt idx="35">
                  <c:v>44</c:v>
                </c:pt>
                <c:pt idx="36">
                  <c:v>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shape val="box"/>
        <c:axId val="351463936"/>
        <c:axId val="304606016"/>
        <c:axId val="93930752"/>
      </c:bar3DChart>
      <c:catAx>
        <c:axId val="351463936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b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4606016"/>
        <c:crosses val="autoZero"/>
        <c:auto val="0"/>
        <c:lblAlgn val="ctr"/>
        <c:lblOffset val="100"/>
        <c:noMultiLvlLbl val="0"/>
      </c:catAx>
      <c:valAx>
        <c:axId val="304606016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1463936"/>
        <c:crosses val="autoZero"/>
        <c:crossBetween val="between"/>
      </c:valAx>
      <c:serAx>
        <c:axId val="93930752"/>
        <c:scaling>
          <c:orientation val="minMax"/>
        </c:scaling>
        <c:delete val="1"/>
        <c:axPos val="t"/>
        <c:majorTickMark val="out"/>
        <c:minorTickMark val="none"/>
        <c:tickLblPos val="nextTo"/>
        <c:crossAx val="304606016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365CC9-30EE-46F9-A431-15C05F01AD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D01372-5103-45FD-AEF3-10F41C5A45C6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9E6CEB98-FB7F-4564-99CB-F65A3FEFBD86}" type="parTrans" cxnId="{09D0674E-A8A2-4A3B-A4EA-F1C6DCC48316}">
      <dgm:prSet/>
      <dgm:spPr/>
      <dgm:t>
        <a:bodyPr/>
        <a:lstStyle/>
        <a:p>
          <a:endParaRPr lang="ru-RU"/>
        </a:p>
      </dgm:t>
    </dgm:pt>
    <dgm:pt modelId="{4D541FAF-B25B-4A6E-9F43-418E1E0EA00E}" type="sibTrans" cxnId="{09D0674E-A8A2-4A3B-A4EA-F1C6DCC48316}">
      <dgm:prSet/>
      <dgm:spPr/>
      <dgm:t>
        <a:bodyPr/>
        <a:lstStyle/>
        <a:p>
          <a:endParaRPr lang="ru-RU"/>
        </a:p>
      </dgm:t>
    </dgm:pt>
    <dgm:pt modelId="{9F498B76-3EE4-4602-A78C-15D9E80320B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В рамках реализации регионального проекта в 2019 году будут разработаны</a:t>
          </a:r>
          <a:r>
            <a:rPr lang="en-US" sz="1400" b="1" dirty="0" smtClean="0">
              <a:latin typeface="Arial" pitchFamily="34" charset="0"/>
              <a:cs typeface="Arial" pitchFamily="34" charset="0"/>
            </a:rPr>
            <a:t>:</a:t>
          </a:r>
          <a:r>
            <a:rPr lang="ru-RU" sz="1400" b="1" dirty="0" smtClean="0">
              <a:latin typeface="Arial" pitchFamily="34" charset="0"/>
              <a:cs typeface="Arial" pitchFamily="34" charset="0"/>
            </a:rPr>
            <a:t> модельная муниципальная программа укрепления общественного здоровья,  профиль здоровья и корпоративные программы для предприятий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DD8BC331-3479-4C4A-949E-A54B89DAA43A}" type="parTrans" cxnId="{52E47CAF-7310-41E1-80E9-FCE87A83DFF4}">
      <dgm:prSet/>
      <dgm:spPr/>
      <dgm:t>
        <a:bodyPr/>
        <a:lstStyle/>
        <a:p>
          <a:endParaRPr lang="ru-RU"/>
        </a:p>
      </dgm:t>
    </dgm:pt>
    <dgm:pt modelId="{2662A174-C1E9-455F-80A1-428A9F327253}" type="sibTrans" cxnId="{52E47CAF-7310-41E1-80E9-FCE87A83DFF4}">
      <dgm:prSet/>
      <dgm:spPr/>
      <dgm:t>
        <a:bodyPr/>
        <a:lstStyle/>
        <a:p>
          <a:endParaRPr lang="ru-RU"/>
        </a:p>
      </dgm:t>
    </dgm:pt>
    <dgm:pt modelId="{3C3B598B-2326-4143-B5A7-291373567E1D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1EBD4AEC-6C3B-43FC-8712-61FCE31C3544}" type="parTrans" cxnId="{F264418D-94D3-4DB5-B471-07307534698E}">
      <dgm:prSet/>
      <dgm:spPr/>
      <dgm:t>
        <a:bodyPr/>
        <a:lstStyle/>
        <a:p>
          <a:endParaRPr lang="ru-RU"/>
        </a:p>
      </dgm:t>
    </dgm:pt>
    <dgm:pt modelId="{B24BACD4-99B8-4B44-952B-FA9F15DFBC3F}" type="sibTrans" cxnId="{F264418D-94D3-4DB5-B471-07307534698E}">
      <dgm:prSet/>
      <dgm:spPr/>
      <dgm:t>
        <a:bodyPr/>
        <a:lstStyle/>
        <a:p>
          <a:endParaRPr lang="ru-RU"/>
        </a:p>
      </dgm:t>
    </dgm:pt>
    <dgm:pt modelId="{E321AE91-AE35-4A51-B2B8-CBFB5936F4B0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02286529-F571-4AA8-BACB-BF77D3934D0E}" type="parTrans" cxnId="{F8316529-E308-4DE4-B853-789A132F473D}">
      <dgm:prSet/>
      <dgm:spPr/>
      <dgm:t>
        <a:bodyPr/>
        <a:lstStyle/>
        <a:p>
          <a:endParaRPr lang="ru-RU"/>
        </a:p>
      </dgm:t>
    </dgm:pt>
    <dgm:pt modelId="{27980340-D3C3-43ED-8822-5C27F04C5162}" type="sibTrans" cxnId="{F8316529-E308-4DE4-B853-789A132F473D}">
      <dgm:prSet/>
      <dgm:spPr/>
      <dgm:t>
        <a:bodyPr/>
        <a:lstStyle/>
        <a:p>
          <a:endParaRPr lang="ru-RU"/>
        </a:p>
      </dgm:t>
    </dgm:pt>
    <dgm:pt modelId="{94E3155B-4ED6-4209-81CF-BCCAE5ADB03C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В 2020 году 40%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7CC7CDA8-DF95-4420-AB01-560FFFD54863}" type="parTrans" cxnId="{1B42BDB0-8C4D-45FC-ADB9-743ADEB30725}">
      <dgm:prSet/>
      <dgm:spPr/>
      <dgm:t>
        <a:bodyPr/>
        <a:lstStyle/>
        <a:p>
          <a:endParaRPr lang="ru-RU"/>
        </a:p>
      </dgm:t>
    </dgm:pt>
    <dgm:pt modelId="{7970A536-2BFC-4AA5-A459-1DC98179CEC2}" type="sibTrans" cxnId="{1B42BDB0-8C4D-45FC-ADB9-743ADEB30725}">
      <dgm:prSet/>
      <dgm:spPr/>
      <dgm:t>
        <a:bodyPr/>
        <a:lstStyle/>
        <a:p>
          <a:endParaRPr lang="ru-RU"/>
        </a:p>
      </dgm:t>
    </dgm:pt>
    <dgm:pt modelId="{A3A19B24-E52A-4D8C-A5E9-243A8D383B1D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B6222CC2-8978-4E49-869B-9F1C2A5F0227}" type="parTrans" cxnId="{265E2A55-F388-4344-9D37-BD90F8543563}">
      <dgm:prSet/>
      <dgm:spPr/>
      <dgm:t>
        <a:bodyPr/>
        <a:lstStyle/>
        <a:p>
          <a:endParaRPr lang="ru-RU"/>
        </a:p>
      </dgm:t>
    </dgm:pt>
    <dgm:pt modelId="{C42CC3FE-8D9E-4A9F-B898-E2C9E7F38AE2}" type="sibTrans" cxnId="{265E2A55-F388-4344-9D37-BD90F8543563}">
      <dgm:prSet/>
      <dgm:spPr/>
      <dgm:t>
        <a:bodyPr/>
        <a:lstStyle/>
        <a:p>
          <a:endParaRPr lang="ru-RU"/>
        </a:p>
      </dgm:t>
    </dgm:pt>
    <dgm:pt modelId="{DC065604-3C78-4E61-B28D-8936202816AE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8735847E-5442-4119-BDF6-9D1C7DAF6075}" type="parTrans" cxnId="{0157060A-86A9-4E53-BA9D-86DF9F45AAB4}">
      <dgm:prSet/>
      <dgm:spPr/>
      <dgm:t>
        <a:bodyPr/>
        <a:lstStyle/>
        <a:p>
          <a:endParaRPr lang="ru-RU"/>
        </a:p>
      </dgm:t>
    </dgm:pt>
    <dgm:pt modelId="{F809CFE7-ECAC-4000-8FCB-21E3C2CCF067}" type="sibTrans" cxnId="{0157060A-86A9-4E53-BA9D-86DF9F45AAB4}">
      <dgm:prSet/>
      <dgm:spPr/>
      <dgm:t>
        <a:bodyPr/>
        <a:lstStyle/>
        <a:p>
          <a:endParaRPr lang="ru-RU"/>
        </a:p>
      </dgm:t>
    </dgm:pt>
    <dgm:pt modelId="{FB19C509-4ECF-42E7-B6E4-AE95BE633D39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algn="just"/>
          <a:r>
            <a:rPr lang="ru-RU" sz="1400" b="1" dirty="0" smtClean="0">
              <a:latin typeface="Arial" pitchFamily="34" charset="0"/>
              <a:cs typeface="Arial" pitchFamily="34" charset="0"/>
            </a:rPr>
            <a:t>В 2021  году 60%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09377A0D-DF0F-4E4E-8D7F-5734434BD47F}" type="parTrans" cxnId="{50C8DE4F-25E4-4DC6-8C7C-FA0F1522097D}">
      <dgm:prSet/>
      <dgm:spPr/>
      <dgm:t>
        <a:bodyPr/>
        <a:lstStyle/>
        <a:p>
          <a:endParaRPr lang="ru-RU"/>
        </a:p>
      </dgm:t>
    </dgm:pt>
    <dgm:pt modelId="{C5DA4BF0-2F7F-4141-803B-38CAB00E0548}" type="sibTrans" cxnId="{50C8DE4F-25E4-4DC6-8C7C-FA0F1522097D}">
      <dgm:prSet/>
      <dgm:spPr/>
      <dgm:t>
        <a:bodyPr/>
        <a:lstStyle/>
        <a:p>
          <a:endParaRPr lang="ru-RU"/>
        </a:p>
      </dgm:t>
    </dgm:pt>
    <dgm:pt modelId="{784D0662-A36D-456F-A5F8-3B29132B6AE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В 2022  году 80%, а в 2023 – 100%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100" dirty="0">
            <a:latin typeface="Arial" pitchFamily="34" charset="0"/>
            <a:cs typeface="Arial" pitchFamily="34" charset="0"/>
          </a:endParaRPr>
        </a:p>
      </dgm:t>
    </dgm:pt>
    <dgm:pt modelId="{9FDFC6B6-A0FE-427B-A586-E0F4F98DB868}" type="parTrans" cxnId="{9AF55F18-8C64-472C-82C9-7CED0D7221CD}">
      <dgm:prSet/>
      <dgm:spPr/>
      <dgm:t>
        <a:bodyPr/>
        <a:lstStyle/>
        <a:p>
          <a:endParaRPr lang="ru-RU"/>
        </a:p>
      </dgm:t>
    </dgm:pt>
    <dgm:pt modelId="{F90787A9-1FCA-4EFC-B158-1DC6EDDFCA95}" type="sibTrans" cxnId="{9AF55F18-8C64-472C-82C9-7CED0D7221CD}">
      <dgm:prSet/>
      <dgm:spPr/>
      <dgm:t>
        <a:bodyPr/>
        <a:lstStyle/>
        <a:p>
          <a:endParaRPr lang="ru-RU"/>
        </a:p>
      </dgm:t>
    </dgm:pt>
    <dgm:pt modelId="{58D19C99-580B-406A-8AEA-5663B00C6B4A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В 2019 году 20%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0E3AA7FD-E6DE-47BE-855B-63186C996FD1}" type="sibTrans" cxnId="{258FEC6C-153E-4EC5-89D9-A4C5D6D04BF0}">
      <dgm:prSet/>
      <dgm:spPr/>
      <dgm:t>
        <a:bodyPr/>
        <a:lstStyle/>
        <a:p>
          <a:endParaRPr lang="ru-RU"/>
        </a:p>
      </dgm:t>
    </dgm:pt>
    <dgm:pt modelId="{920B5082-B8B9-4C45-A475-F0F69F0ACAFA}" type="parTrans" cxnId="{258FEC6C-153E-4EC5-89D9-A4C5D6D04BF0}">
      <dgm:prSet/>
      <dgm:spPr/>
      <dgm:t>
        <a:bodyPr/>
        <a:lstStyle/>
        <a:p>
          <a:endParaRPr lang="ru-RU"/>
        </a:p>
      </dgm:t>
    </dgm:pt>
    <dgm:pt modelId="{AE8CAA23-0A65-4714-9B22-5967897F7A73}" type="pres">
      <dgm:prSet presAssocID="{4E365CC9-30EE-46F9-A431-15C05F01A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3E5794-50BA-4A8B-BFA3-4D0E7CB97523}" type="pres">
      <dgm:prSet presAssocID="{22D01372-5103-45FD-AEF3-10F41C5A45C6}" presName="composite" presStyleCnt="0"/>
      <dgm:spPr/>
    </dgm:pt>
    <dgm:pt modelId="{7E8CD171-1DFF-4D86-82FD-A076CC7E9968}" type="pres">
      <dgm:prSet presAssocID="{22D01372-5103-45FD-AEF3-10F41C5A45C6}" presName="parentText" presStyleLbl="alignNode1" presStyleIdx="0" presStyleCnt="5" custScaleX="96745" custLinFactNeighborX="1164" custLinFactNeighborY="-11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45B5D4-74A9-4745-82BF-7F7EC6674E76}" type="pres">
      <dgm:prSet presAssocID="{22D01372-5103-45FD-AEF3-10F41C5A45C6}" presName="descendantText" presStyleLbl="alignAcc1" presStyleIdx="0" presStyleCnt="5" custAng="0" custScaleX="98496" custScaleY="115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08013-42D8-40A1-9F6F-949D4A0DD657}" type="pres">
      <dgm:prSet presAssocID="{4D541FAF-B25B-4A6E-9F43-418E1E0EA00E}" presName="sp" presStyleCnt="0"/>
      <dgm:spPr/>
    </dgm:pt>
    <dgm:pt modelId="{7E8B1976-3235-48B4-9FF7-919B04E3004B}" type="pres">
      <dgm:prSet presAssocID="{3C3B598B-2326-4143-B5A7-291373567E1D}" presName="composite" presStyleCnt="0"/>
      <dgm:spPr/>
    </dgm:pt>
    <dgm:pt modelId="{7B1E0604-8B42-46E5-9EBA-6D80DBC8C7CF}" type="pres">
      <dgm:prSet presAssocID="{3C3B598B-2326-4143-B5A7-291373567E1D}" presName="parentText" presStyleLbl="alignNode1" presStyleIdx="1" presStyleCnt="5" custLinFactNeighborY="-35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D69C6-A14F-4709-9545-58E53B1A28DE}" type="pres">
      <dgm:prSet presAssocID="{3C3B598B-2326-4143-B5A7-291373567E1D}" presName="descendantText" presStyleLbl="alignAcc1" presStyleIdx="1" presStyleCnt="5" custScaleX="98810" custScaleY="118378" custLinFactNeighborX="42" custLinFactNeighborY="-2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F0F5E-A4EE-4D60-9928-64C89E7AD282}" type="pres">
      <dgm:prSet presAssocID="{B24BACD4-99B8-4B44-952B-FA9F15DFBC3F}" presName="sp" presStyleCnt="0"/>
      <dgm:spPr/>
    </dgm:pt>
    <dgm:pt modelId="{9E37C8F7-DE80-4A7E-B571-B5042582E4A3}" type="pres">
      <dgm:prSet presAssocID="{E321AE91-AE35-4A51-B2B8-CBFB5936F4B0}" presName="composite" presStyleCnt="0"/>
      <dgm:spPr/>
    </dgm:pt>
    <dgm:pt modelId="{FDF58E49-6AE5-413C-B425-4C45FF62302B}" type="pres">
      <dgm:prSet presAssocID="{E321AE91-AE35-4A51-B2B8-CBFB5936F4B0}" presName="parentText" presStyleLbl="alignNode1" presStyleIdx="2" presStyleCnt="5" custLinFactNeighborY="-28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41D36F-B451-4AD1-9535-36A252049CB4}" type="pres">
      <dgm:prSet presAssocID="{E321AE91-AE35-4A51-B2B8-CBFB5936F4B0}" presName="descendantText" presStyleLbl="alignAcc1" presStyleIdx="2" presStyleCnt="5" custScaleX="98735" custScaleY="110413" custLinFactNeighborX="698" custLinFactNeighborY="4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7DC9E-AF58-434D-B444-27A5BFFBAC89}" type="pres">
      <dgm:prSet presAssocID="{27980340-D3C3-43ED-8822-5C27F04C5162}" presName="sp" presStyleCnt="0"/>
      <dgm:spPr/>
    </dgm:pt>
    <dgm:pt modelId="{5A8844EC-C3E5-4C21-9A68-D6C26F58E50A}" type="pres">
      <dgm:prSet presAssocID="{A3A19B24-E52A-4D8C-A5E9-243A8D383B1D}" presName="composite" presStyleCnt="0"/>
      <dgm:spPr/>
    </dgm:pt>
    <dgm:pt modelId="{E2251EC6-3F1F-4B38-89EA-9E1F1756E961}" type="pres">
      <dgm:prSet presAssocID="{A3A19B24-E52A-4D8C-A5E9-243A8D383B1D}" presName="parentText" presStyleLbl="alignNode1" presStyleIdx="3" presStyleCnt="5" custLinFactNeighborY="-108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A9976E-4F32-4256-929C-F18E32FF325D}" type="pres">
      <dgm:prSet presAssocID="{A3A19B24-E52A-4D8C-A5E9-243A8D383B1D}" presName="descendantText" presStyleLbl="alignAcc1" presStyleIdx="3" presStyleCnt="5" custScaleX="98895" custScaleY="152696" custLinFactNeighborX="703" custLinFactNeighborY="13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3DC6A-B644-47BA-AF73-0DC5671C4021}" type="pres">
      <dgm:prSet presAssocID="{C42CC3FE-8D9E-4A9F-B898-E2C9E7F38AE2}" presName="sp" presStyleCnt="0"/>
      <dgm:spPr/>
    </dgm:pt>
    <dgm:pt modelId="{17EEE1FF-6E04-4EC0-9DB5-C94B26F1E1EA}" type="pres">
      <dgm:prSet presAssocID="{DC065604-3C78-4E61-B28D-8936202816AE}" presName="composite" presStyleCnt="0"/>
      <dgm:spPr/>
    </dgm:pt>
    <dgm:pt modelId="{62310BEA-3D89-46A8-9AF4-EE6404ABFE54}" type="pres">
      <dgm:prSet presAssocID="{DC065604-3C78-4E61-B28D-8936202816AE}" presName="parentText" presStyleLbl="alignNode1" presStyleIdx="4" presStyleCnt="5" custLinFactNeighborY="-877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2517D-C744-4886-BF54-51EC04172043}" type="pres">
      <dgm:prSet presAssocID="{DC065604-3C78-4E61-B28D-8936202816AE}" presName="descendantText" presStyleLbl="alignAcc1" presStyleIdx="4" presStyleCnt="5" custScaleX="98957" custScaleY="136206" custLinFactNeighborX="734" custLinFactNeighborY="333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36E2F5-81C1-4E75-A9A5-05CB8EFE79A3}" type="presOf" srcId="{A3A19B24-E52A-4D8C-A5E9-243A8D383B1D}" destId="{E2251EC6-3F1F-4B38-89EA-9E1F1756E961}" srcOrd="0" destOrd="0" presId="urn:microsoft.com/office/officeart/2005/8/layout/chevron2"/>
    <dgm:cxn modelId="{18545EDF-5485-456F-A9B7-550F343C7C42}" type="presOf" srcId="{9F498B76-3EE4-4602-A78C-15D9E80320BB}" destId="{0D45B5D4-74A9-4745-82BF-7F7EC6674E76}" srcOrd="0" destOrd="0" presId="urn:microsoft.com/office/officeart/2005/8/layout/chevron2"/>
    <dgm:cxn modelId="{50C8DE4F-25E4-4DC6-8C7C-FA0F1522097D}" srcId="{A3A19B24-E52A-4D8C-A5E9-243A8D383B1D}" destId="{FB19C509-4ECF-42E7-B6E4-AE95BE633D39}" srcOrd="0" destOrd="0" parTransId="{09377A0D-DF0F-4E4E-8D7F-5734434BD47F}" sibTransId="{C5DA4BF0-2F7F-4141-803B-38CAB00E0548}"/>
    <dgm:cxn modelId="{52E47CAF-7310-41E1-80E9-FCE87A83DFF4}" srcId="{22D01372-5103-45FD-AEF3-10F41C5A45C6}" destId="{9F498B76-3EE4-4602-A78C-15D9E80320BB}" srcOrd="0" destOrd="0" parTransId="{DD8BC331-3479-4C4A-949E-A54B89DAA43A}" sibTransId="{2662A174-C1E9-455F-80A1-428A9F327253}"/>
    <dgm:cxn modelId="{3F8DB435-44B7-44B8-B283-858C5AB353C3}" type="presOf" srcId="{58D19C99-580B-406A-8AEA-5663B00C6B4A}" destId="{41FD69C6-A14F-4709-9545-58E53B1A28DE}" srcOrd="0" destOrd="0" presId="urn:microsoft.com/office/officeart/2005/8/layout/chevron2"/>
    <dgm:cxn modelId="{D4BD0714-DEBC-4E7B-BAB2-39C574FB622B}" type="presOf" srcId="{22D01372-5103-45FD-AEF3-10F41C5A45C6}" destId="{7E8CD171-1DFF-4D86-82FD-A076CC7E9968}" srcOrd="0" destOrd="0" presId="urn:microsoft.com/office/officeart/2005/8/layout/chevron2"/>
    <dgm:cxn modelId="{9AF55F18-8C64-472C-82C9-7CED0D7221CD}" srcId="{DC065604-3C78-4E61-B28D-8936202816AE}" destId="{784D0662-A36D-456F-A5F8-3B29132B6AE6}" srcOrd="0" destOrd="0" parTransId="{9FDFC6B6-A0FE-427B-A586-E0F4F98DB868}" sibTransId="{F90787A9-1FCA-4EFC-B158-1DC6EDDFCA95}"/>
    <dgm:cxn modelId="{E17DEA93-43D5-4F7A-90E5-6ADF301872F7}" type="presOf" srcId="{FB19C509-4ECF-42E7-B6E4-AE95BE633D39}" destId="{BDA9976E-4F32-4256-929C-F18E32FF325D}" srcOrd="0" destOrd="0" presId="urn:microsoft.com/office/officeart/2005/8/layout/chevron2"/>
    <dgm:cxn modelId="{F4C1C8B2-F128-4F78-A29B-7CF054A24DB8}" type="presOf" srcId="{3C3B598B-2326-4143-B5A7-291373567E1D}" destId="{7B1E0604-8B42-46E5-9EBA-6D80DBC8C7CF}" srcOrd="0" destOrd="0" presId="urn:microsoft.com/office/officeart/2005/8/layout/chevron2"/>
    <dgm:cxn modelId="{1B42BDB0-8C4D-45FC-ADB9-743ADEB30725}" srcId="{E321AE91-AE35-4A51-B2B8-CBFB5936F4B0}" destId="{94E3155B-4ED6-4209-81CF-BCCAE5ADB03C}" srcOrd="0" destOrd="0" parTransId="{7CC7CDA8-DF95-4420-AB01-560FFFD54863}" sibTransId="{7970A536-2BFC-4AA5-A459-1DC98179CEC2}"/>
    <dgm:cxn modelId="{70F1F812-4D4D-42DF-8725-04E7FA62A118}" type="presOf" srcId="{784D0662-A36D-456F-A5F8-3B29132B6AE6}" destId="{50B2517D-C744-4886-BF54-51EC04172043}" srcOrd="0" destOrd="0" presId="urn:microsoft.com/office/officeart/2005/8/layout/chevron2"/>
    <dgm:cxn modelId="{46B8B67B-0204-4795-AB88-7EEF49F7E72D}" type="presOf" srcId="{94E3155B-4ED6-4209-81CF-BCCAE5ADB03C}" destId="{8741D36F-B451-4AD1-9535-36A252049CB4}" srcOrd="0" destOrd="0" presId="urn:microsoft.com/office/officeart/2005/8/layout/chevron2"/>
    <dgm:cxn modelId="{F264418D-94D3-4DB5-B471-07307534698E}" srcId="{4E365CC9-30EE-46F9-A431-15C05F01AD2E}" destId="{3C3B598B-2326-4143-B5A7-291373567E1D}" srcOrd="1" destOrd="0" parTransId="{1EBD4AEC-6C3B-43FC-8712-61FCE31C3544}" sibTransId="{B24BACD4-99B8-4B44-952B-FA9F15DFBC3F}"/>
    <dgm:cxn modelId="{F8316529-E308-4DE4-B853-789A132F473D}" srcId="{4E365CC9-30EE-46F9-A431-15C05F01AD2E}" destId="{E321AE91-AE35-4A51-B2B8-CBFB5936F4B0}" srcOrd="2" destOrd="0" parTransId="{02286529-F571-4AA8-BACB-BF77D3934D0E}" sibTransId="{27980340-D3C3-43ED-8822-5C27F04C5162}"/>
    <dgm:cxn modelId="{DDE965FB-072B-4381-83BB-9FD5E5EF02B3}" type="presOf" srcId="{4E365CC9-30EE-46F9-A431-15C05F01AD2E}" destId="{AE8CAA23-0A65-4714-9B22-5967897F7A73}" srcOrd="0" destOrd="0" presId="urn:microsoft.com/office/officeart/2005/8/layout/chevron2"/>
    <dgm:cxn modelId="{09D0674E-A8A2-4A3B-A4EA-F1C6DCC48316}" srcId="{4E365CC9-30EE-46F9-A431-15C05F01AD2E}" destId="{22D01372-5103-45FD-AEF3-10F41C5A45C6}" srcOrd="0" destOrd="0" parTransId="{9E6CEB98-FB7F-4564-99CB-F65A3FEFBD86}" sibTransId="{4D541FAF-B25B-4A6E-9F43-418E1E0EA00E}"/>
    <dgm:cxn modelId="{265E2A55-F388-4344-9D37-BD90F8543563}" srcId="{4E365CC9-30EE-46F9-A431-15C05F01AD2E}" destId="{A3A19B24-E52A-4D8C-A5E9-243A8D383B1D}" srcOrd="3" destOrd="0" parTransId="{B6222CC2-8978-4E49-869B-9F1C2A5F0227}" sibTransId="{C42CC3FE-8D9E-4A9F-B898-E2C9E7F38AE2}"/>
    <dgm:cxn modelId="{BF414F7F-2613-4DF0-8237-C8136404BD36}" type="presOf" srcId="{DC065604-3C78-4E61-B28D-8936202816AE}" destId="{62310BEA-3D89-46A8-9AF4-EE6404ABFE54}" srcOrd="0" destOrd="0" presId="urn:microsoft.com/office/officeart/2005/8/layout/chevron2"/>
    <dgm:cxn modelId="{B7E36D23-CABC-4C0A-9BD3-054A7F7F54ED}" type="presOf" srcId="{E321AE91-AE35-4A51-B2B8-CBFB5936F4B0}" destId="{FDF58E49-6AE5-413C-B425-4C45FF62302B}" srcOrd="0" destOrd="0" presId="urn:microsoft.com/office/officeart/2005/8/layout/chevron2"/>
    <dgm:cxn modelId="{0157060A-86A9-4E53-BA9D-86DF9F45AAB4}" srcId="{4E365CC9-30EE-46F9-A431-15C05F01AD2E}" destId="{DC065604-3C78-4E61-B28D-8936202816AE}" srcOrd="4" destOrd="0" parTransId="{8735847E-5442-4119-BDF6-9D1C7DAF6075}" sibTransId="{F809CFE7-ECAC-4000-8FCB-21E3C2CCF067}"/>
    <dgm:cxn modelId="{258FEC6C-153E-4EC5-89D9-A4C5D6D04BF0}" srcId="{3C3B598B-2326-4143-B5A7-291373567E1D}" destId="{58D19C99-580B-406A-8AEA-5663B00C6B4A}" srcOrd="0" destOrd="0" parTransId="{920B5082-B8B9-4C45-A475-F0F69F0ACAFA}" sibTransId="{0E3AA7FD-E6DE-47BE-855B-63186C996FD1}"/>
    <dgm:cxn modelId="{5871BFBD-8FF6-45DB-9C86-86904539378F}" type="presParOf" srcId="{AE8CAA23-0A65-4714-9B22-5967897F7A73}" destId="{8A3E5794-50BA-4A8B-BFA3-4D0E7CB97523}" srcOrd="0" destOrd="0" presId="urn:microsoft.com/office/officeart/2005/8/layout/chevron2"/>
    <dgm:cxn modelId="{CF2D72DF-855C-41E3-AE23-20E22C5B289E}" type="presParOf" srcId="{8A3E5794-50BA-4A8B-BFA3-4D0E7CB97523}" destId="{7E8CD171-1DFF-4D86-82FD-A076CC7E9968}" srcOrd="0" destOrd="0" presId="urn:microsoft.com/office/officeart/2005/8/layout/chevron2"/>
    <dgm:cxn modelId="{9075A72A-AD45-4511-BCA4-CDA334D924BA}" type="presParOf" srcId="{8A3E5794-50BA-4A8B-BFA3-4D0E7CB97523}" destId="{0D45B5D4-74A9-4745-82BF-7F7EC6674E76}" srcOrd="1" destOrd="0" presId="urn:microsoft.com/office/officeart/2005/8/layout/chevron2"/>
    <dgm:cxn modelId="{50F06ECD-8CB7-49C9-910C-5CDBDE516D5F}" type="presParOf" srcId="{AE8CAA23-0A65-4714-9B22-5967897F7A73}" destId="{51A08013-42D8-40A1-9F6F-949D4A0DD657}" srcOrd="1" destOrd="0" presId="urn:microsoft.com/office/officeart/2005/8/layout/chevron2"/>
    <dgm:cxn modelId="{C330A088-CEDD-4B47-91D3-46C0D3F7B13B}" type="presParOf" srcId="{AE8CAA23-0A65-4714-9B22-5967897F7A73}" destId="{7E8B1976-3235-48B4-9FF7-919B04E3004B}" srcOrd="2" destOrd="0" presId="urn:microsoft.com/office/officeart/2005/8/layout/chevron2"/>
    <dgm:cxn modelId="{2100D6C5-BF0F-4F32-9F49-93CB5C6ADF1F}" type="presParOf" srcId="{7E8B1976-3235-48B4-9FF7-919B04E3004B}" destId="{7B1E0604-8B42-46E5-9EBA-6D80DBC8C7CF}" srcOrd="0" destOrd="0" presId="urn:microsoft.com/office/officeart/2005/8/layout/chevron2"/>
    <dgm:cxn modelId="{5F4D656F-3ACF-430B-A139-DE6CCBC929F0}" type="presParOf" srcId="{7E8B1976-3235-48B4-9FF7-919B04E3004B}" destId="{41FD69C6-A14F-4709-9545-58E53B1A28DE}" srcOrd="1" destOrd="0" presId="urn:microsoft.com/office/officeart/2005/8/layout/chevron2"/>
    <dgm:cxn modelId="{FF1C20D2-0FEF-4C96-89A6-0593698B8A63}" type="presParOf" srcId="{AE8CAA23-0A65-4714-9B22-5967897F7A73}" destId="{650F0F5E-A4EE-4D60-9928-64C89E7AD282}" srcOrd="3" destOrd="0" presId="urn:microsoft.com/office/officeart/2005/8/layout/chevron2"/>
    <dgm:cxn modelId="{0E879D6C-52C1-4539-834C-BEA4DCCD42D9}" type="presParOf" srcId="{AE8CAA23-0A65-4714-9B22-5967897F7A73}" destId="{9E37C8F7-DE80-4A7E-B571-B5042582E4A3}" srcOrd="4" destOrd="0" presId="urn:microsoft.com/office/officeart/2005/8/layout/chevron2"/>
    <dgm:cxn modelId="{A2D407E2-4AF9-4532-9304-B88E7FC1B88D}" type="presParOf" srcId="{9E37C8F7-DE80-4A7E-B571-B5042582E4A3}" destId="{FDF58E49-6AE5-413C-B425-4C45FF62302B}" srcOrd="0" destOrd="0" presId="urn:microsoft.com/office/officeart/2005/8/layout/chevron2"/>
    <dgm:cxn modelId="{9F189928-20CF-46D3-B0D3-B9887C91B036}" type="presParOf" srcId="{9E37C8F7-DE80-4A7E-B571-B5042582E4A3}" destId="{8741D36F-B451-4AD1-9535-36A252049CB4}" srcOrd="1" destOrd="0" presId="urn:microsoft.com/office/officeart/2005/8/layout/chevron2"/>
    <dgm:cxn modelId="{5EC31F5B-9CD2-4C55-8803-6FC4A514088D}" type="presParOf" srcId="{AE8CAA23-0A65-4714-9B22-5967897F7A73}" destId="{7407DC9E-AF58-434D-B444-27A5BFFBAC89}" srcOrd="5" destOrd="0" presId="urn:microsoft.com/office/officeart/2005/8/layout/chevron2"/>
    <dgm:cxn modelId="{AEECF8EC-F576-4CF3-B0E2-1D39DF540775}" type="presParOf" srcId="{AE8CAA23-0A65-4714-9B22-5967897F7A73}" destId="{5A8844EC-C3E5-4C21-9A68-D6C26F58E50A}" srcOrd="6" destOrd="0" presId="urn:microsoft.com/office/officeart/2005/8/layout/chevron2"/>
    <dgm:cxn modelId="{31E99A77-3C88-4768-84D5-CFC26749D547}" type="presParOf" srcId="{5A8844EC-C3E5-4C21-9A68-D6C26F58E50A}" destId="{E2251EC6-3F1F-4B38-89EA-9E1F1756E961}" srcOrd="0" destOrd="0" presId="urn:microsoft.com/office/officeart/2005/8/layout/chevron2"/>
    <dgm:cxn modelId="{172902EE-7029-4E42-BA62-57FC64C0D866}" type="presParOf" srcId="{5A8844EC-C3E5-4C21-9A68-D6C26F58E50A}" destId="{BDA9976E-4F32-4256-929C-F18E32FF325D}" srcOrd="1" destOrd="0" presId="urn:microsoft.com/office/officeart/2005/8/layout/chevron2"/>
    <dgm:cxn modelId="{6A1558B6-3E53-4B08-AE12-1E4253E844F9}" type="presParOf" srcId="{AE8CAA23-0A65-4714-9B22-5967897F7A73}" destId="{25E3DC6A-B644-47BA-AF73-0DC5671C4021}" srcOrd="7" destOrd="0" presId="urn:microsoft.com/office/officeart/2005/8/layout/chevron2"/>
    <dgm:cxn modelId="{69AA9405-8296-481D-BAE6-39C37C6E359A}" type="presParOf" srcId="{AE8CAA23-0A65-4714-9B22-5967897F7A73}" destId="{17EEE1FF-6E04-4EC0-9DB5-C94B26F1E1EA}" srcOrd="8" destOrd="0" presId="urn:microsoft.com/office/officeart/2005/8/layout/chevron2"/>
    <dgm:cxn modelId="{385EEEF0-2EA0-4F38-8DB0-27A264F4FE89}" type="presParOf" srcId="{17EEE1FF-6E04-4EC0-9DB5-C94B26F1E1EA}" destId="{62310BEA-3D89-46A8-9AF4-EE6404ABFE54}" srcOrd="0" destOrd="0" presId="urn:microsoft.com/office/officeart/2005/8/layout/chevron2"/>
    <dgm:cxn modelId="{892D195B-ABA2-4DE5-877B-BB5124E21072}" type="presParOf" srcId="{17EEE1FF-6E04-4EC0-9DB5-C94B26F1E1EA}" destId="{50B2517D-C744-4886-BF54-51EC041720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365CC9-30EE-46F9-A431-15C05F01AD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D01372-5103-45FD-AEF3-10F41C5A45C6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900" dirty="0" smtClean="0"/>
            <a:t>1</a:t>
          </a:r>
          <a:endParaRPr lang="ru-RU" sz="1200" dirty="0"/>
        </a:p>
      </dgm:t>
    </dgm:pt>
    <dgm:pt modelId="{9E6CEB98-FB7F-4564-99CB-F65A3FEFBD86}" type="parTrans" cxnId="{09D0674E-A8A2-4A3B-A4EA-F1C6DCC48316}">
      <dgm:prSet/>
      <dgm:spPr/>
      <dgm:t>
        <a:bodyPr/>
        <a:lstStyle/>
        <a:p>
          <a:endParaRPr lang="ru-RU"/>
        </a:p>
      </dgm:t>
    </dgm:pt>
    <dgm:pt modelId="{4D541FAF-B25B-4A6E-9F43-418E1E0EA00E}" type="sibTrans" cxnId="{09D0674E-A8A2-4A3B-A4EA-F1C6DCC48316}">
      <dgm:prSet/>
      <dgm:spPr/>
      <dgm:t>
        <a:bodyPr/>
        <a:lstStyle/>
        <a:p>
          <a:endParaRPr lang="ru-RU"/>
        </a:p>
      </dgm:t>
    </dgm:pt>
    <dgm:pt modelId="{9F498B76-3EE4-4602-A78C-15D9E80320B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Принятие (корректировка) муниципальных программ развития физической культуры и спорта с учетом показателей региональной составляющей федерального проекта «Спорт – норма жизни»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DD8BC331-3479-4C4A-949E-A54B89DAA43A}" type="parTrans" cxnId="{52E47CAF-7310-41E1-80E9-FCE87A83DFF4}">
      <dgm:prSet/>
      <dgm:spPr/>
      <dgm:t>
        <a:bodyPr/>
        <a:lstStyle/>
        <a:p>
          <a:endParaRPr lang="ru-RU"/>
        </a:p>
      </dgm:t>
    </dgm:pt>
    <dgm:pt modelId="{2662A174-C1E9-455F-80A1-428A9F327253}" type="sibTrans" cxnId="{52E47CAF-7310-41E1-80E9-FCE87A83DFF4}">
      <dgm:prSet/>
      <dgm:spPr/>
      <dgm:t>
        <a:bodyPr/>
        <a:lstStyle/>
        <a:p>
          <a:endParaRPr lang="ru-RU"/>
        </a:p>
      </dgm:t>
    </dgm:pt>
    <dgm:pt modelId="{3C3B598B-2326-4143-B5A7-291373567E1D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200" dirty="0" smtClean="0"/>
            <a:t>2</a:t>
          </a:r>
          <a:endParaRPr lang="ru-RU" sz="1200" dirty="0"/>
        </a:p>
      </dgm:t>
    </dgm:pt>
    <dgm:pt modelId="{1EBD4AEC-6C3B-43FC-8712-61FCE31C3544}" type="parTrans" cxnId="{F264418D-94D3-4DB5-B471-07307534698E}">
      <dgm:prSet/>
      <dgm:spPr/>
      <dgm:t>
        <a:bodyPr/>
        <a:lstStyle/>
        <a:p>
          <a:endParaRPr lang="ru-RU"/>
        </a:p>
      </dgm:t>
    </dgm:pt>
    <dgm:pt modelId="{B24BACD4-99B8-4B44-952B-FA9F15DFBC3F}" type="sibTrans" cxnId="{F264418D-94D3-4DB5-B471-07307534698E}">
      <dgm:prSet/>
      <dgm:spPr/>
      <dgm:t>
        <a:bodyPr/>
        <a:lstStyle/>
        <a:p>
          <a:endParaRPr lang="ru-RU"/>
        </a:p>
      </dgm:t>
    </dgm:pt>
    <dgm:pt modelId="{E321AE91-AE35-4A51-B2B8-CBFB5936F4B0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200" dirty="0" smtClean="0"/>
            <a:t>3</a:t>
          </a:r>
          <a:endParaRPr lang="ru-RU" sz="1200" dirty="0"/>
        </a:p>
      </dgm:t>
    </dgm:pt>
    <dgm:pt modelId="{02286529-F571-4AA8-BACB-BF77D3934D0E}" type="parTrans" cxnId="{F8316529-E308-4DE4-B853-789A132F473D}">
      <dgm:prSet/>
      <dgm:spPr/>
      <dgm:t>
        <a:bodyPr/>
        <a:lstStyle/>
        <a:p>
          <a:endParaRPr lang="ru-RU"/>
        </a:p>
      </dgm:t>
    </dgm:pt>
    <dgm:pt modelId="{27980340-D3C3-43ED-8822-5C27F04C5162}" type="sibTrans" cxnId="{F8316529-E308-4DE4-B853-789A132F473D}">
      <dgm:prSet/>
      <dgm:spPr/>
      <dgm:t>
        <a:bodyPr/>
        <a:lstStyle/>
        <a:p>
          <a:endParaRPr lang="ru-RU"/>
        </a:p>
      </dgm:t>
    </dgm:pt>
    <dgm:pt modelId="{94E3155B-4ED6-4209-81CF-BCCAE5ADB03C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Создание физкультурных клубов в образовательных учреждениях, в организациях, по месту жительства</a:t>
          </a:r>
          <a:endParaRPr lang="ru-RU" sz="1200" dirty="0" smtClean="0"/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7CC7CDA8-DF95-4420-AB01-560FFFD54863}" type="parTrans" cxnId="{1B42BDB0-8C4D-45FC-ADB9-743ADEB30725}">
      <dgm:prSet/>
      <dgm:spPr/>
      <dgm:t>
        <a:bodyPr/>
        <a:lstStyle/>
        <a:p>
          <a:endParaRPr lang="ru-RU"/>
        </a:p>
      </dgm:t>
    </dgm:pt>
    <dgm:pt modelId="{7970A536-2BFC-4AA5-A459-1DC98179CEC2}" type="sibTrans" cxnId="{1B42BDB0-8C4D-45FC-ADB9-743ADEB30725}">
      <dgm:prSet/>
      <dgm:spPr/>
      <dgm:t>
        <a:bodyPr/>
        <a:lstStyle/>
        <a:p>
          <a:endParaRPr lang="ru-RU"/>
        </a:p>
      </dgm:t>
    </dgm:pt>
    <dgm:pt modelId="{A3A19B24-E52A-4D8C-A5E9-243A8D383B1D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200" dirty="0" smtClean="0"/>
            <a:t>4</a:t>
          </a:r>
          <a:endParaRPr lang="ru-RU" sz="1200" dirty="0"/>
        </a:p>
      </dgm:t>
    </dgm:pt>
    <dgm:pt modelId="{B6222CC2-8978-4E49-869B-9F1C2A5F0227}" type="parTrans" cxnId="{265E2A55-F388-4344-9D37-BD90F8543563}">
      <dgm:prSet/>
      <dgm:spPr/>
      <dgm:t>
        <a:bodyPr/>
        <a:lstStyle/>
        <a:p>
          <a:endParaRPr lang="ru-RU"/>
        </a:p>
      </dgm:t>
    </dgm:pt>
    <dgm:pt modelId="{C42CC3FE-8D9E-4A9F-B898-E2C9E7F38AE2}" type="sibTrans" cxnId="{265E2A55-F388-4344-9D37-BD90F8543563}">
      <dgm:prSet/>
      <dgm:spPr/>
      <dgm:t>
        <a:bodyPr/>
        <a:lstStyle/>
        <a:p>
          <a:endParaRPr lang="ru-RU"/>
        </a:p>
      </dgm:t>
    </dgm:pt>
    <dgm:pt modelId="{DC065604-3C78-4E61-B28D-8936202816AE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200" dirty="0" smtClean="0"/>
            <a:t>5</a:t>
          </a:r>
          <a:endParaRPr lang="ru-RU" sz="1200" dirty="0"/>
        </a:p>
      </dgm:t>
    </dgm:pt>
    <dgm:pt modelId="{8735847E-5442-4119-BDF6-9D1C7DAF6075}" type="parTrans" cxnId="{0157060A-86A9-4E53-BA9D-86DF9F45AAB4}">
      <dgm:prSet/>
      <dgm:spPr/>
      <dgm:t>
        <a:bodyPr/>
        <a:lstStyle/>
        <a:p>
          <a:endParaRPr lang="ru-RU"/>
        </a:p>
      </dgm:t>
    </dgm:pt>
    <dgm:pt modelId="{F809CFE7-ECAC-4000-8FCB-21E3C2CCF067}" type="sibTrans" cxnId="{0157060A-86A9-4E53-BA9D-86DF9F45AAB4}">
      <dgm:prSet/>
      <dgm:spPr/>
      <dgm:t>
        <a:bodyPr/>
        <a:lstStyle/>
        <a:p>
          <a:endParaRPr lang="ru-RU"/>
        </a:p>
      </dgm:t>
    </dgm:pt>
    <dgm:pt modelId="{FB19C509-4ECF-42E7-B6E4-AE95BE633D39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Совершенствование системы проведения физкультурных мероприятий регионального уровня и муниципальных мероприятий для всех категорий населения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>
          <a:pPr marL="0" indent="0" algn="just"/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09377A0D-DF0F-4E4E-8D7F-5734434BD47F}" type="parTrans" cxnId="{50C8DE4F-25E4-4DC6-8C7C-FA0F1522097D}">
      <dgm:prSet/>
      <dgm:spPr/>
      <dgm:t>
        <a:bodyPr/>
        <a:lstStyle/>
        <a:p>
          <a:endParaRPr lang="ru-RU"/>
        </a:p>
      </dgm:t>
    </dgm:pt>
    <dgm:pt modelId="{C5DA4BF0-2F7F-4141-803B-38CAB00E0548}" type="sibTrans" cxnId="{50C8DE4F-25E4-4DC6-8C7C-FA0F1522097D}">
      <dgm:prSet/>
      <dgm:spPr/>
      <dgm:t>
        <a:bodyPr/>
        <a:lstStyle/>
        <a:p>
          <a:endParaRPr lang="ru-RU"/>
        </a:p>
      </dgm:t>
    </dgm:pt>
    <dgm:pt modelId="{784D0662-A36D-456F-A5F8-3B29132B6AE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Активизация работы по пропаганде здорового образа жизни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9FDFC6B6-A0FE-427B-A586-E0F4F98DB868}" type="parTrans" cxnId="{9AF55F18-8C64-472C-82C9-7CED0D7221CD}">
      <dgm:prSet/>
      <dgm:spPr/>
      <dgm:t>
        <a:bodyPr/>
        <a:lstStyle/>
        <a:p>
          <a:endParaRPr lang="ru-RU"/>
        </a:p>
      </dgm:t>
    </dgm:pt>
    <dgm:pt modelId="{F90787A9-1FCA-4EFC-B158-1DC6EDDFCA95}" type="sibTrans" cxnId="{9AF55F18-8C64-472C-82C9-7CED0D7221CD}">
      <dgm:prSet/>
      <dgm:spPr/>
      <dgm:t>
        <a:bodyPr/>
        <a:lstStyle/>
        <a:p>
          <a:endParaRPr lang="ru-RU"/>
        </a:p>
      </dgm:t>
    </dgm:pt>
    <dgm:pt modelId="{58D19C99-580B-406A-8AEA-5663B00C6B4A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0E3AA7FD-E6DE-47BE-855B-63186C996FD1}" type="sibTrans" cxnId="{258FEC6C-153E-4EC5-89D9-A4C5D6D04BF0}">
      <dgm:prSet/>
      <dgm:spPr/>
      <dgm:t>
        <a:bodyPr/>
        <a:lstStyle/>
        <a:p>
          <a:endParaRPr lang="ru-RU"/>
        </a:p>
      </dgm:t>
    </dgm:pt>
    <dgm:pt modelId="{920B5082-B8B9-4C45-A475-F0F69F0ACAFA}" type="parTrans" cxnId="{258FEC6C-153E-4EC5-89D9-A4C5D6D04BF0}">
      <dgm:prSet/>
      <dgm:spPr/>
      <dgm:t>
        <a:bodyPr/>
        <a:lstStyle/>
        <a:p>
          <a:endParaRPr lang="ru-RU"/>
        </a:p>
      </dgm:t>
    </dgm:pt>
    <dgm:pt modelId="{58332110-36CE-4763-9869-AB7ED6F0D9B3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Повышение доступности объектов спорта (включая спортивные объекты образовательных учреждений), создание площадок для самостоятельных занятий физической культурой, создание условий для занятий в рекреационных зонах</a:t>
          </a:r>
          <a:endParaRPr lang="ru-RU" sz="12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200" dirty="0"/>
        </a:p>
      </dgm:t>
    </dgm:pt>
    <dgm:pt modelId="{0F4B1E10-D9BB-4676-8611-9FE6F4C9B5C9}" type="parTrans" cxnId="{D2BCAE4E-CB63-452D-8A72-E56AB3906BA1}">
      <dgm:prSet/>
      <dgm:spPr/>
      <dgm:t>
        <a:bodyPr/>
        <a:lstStyle/>
        <a:p>
          <a:endParaRPr lang="ru-RU"/>
        </a:p>
      </dgm:t>
    </dgm:pt>
    <dgm:pt modelId="{2EB8C0CC-35CE-41FD-B09F-B68C2C4E3D72}" type="sibTrans" cxnId="{D2BCAE4E-CB63-452D-8A72-E56AB3906BA1}">
      <dgm:prSet/>
      <dgm:spPr/>
      <dgm:t>
        <a:bodyPr/>
        <a:lstStyle/>
        <a:p>
          <a:endParaRPr lang="ru-RU"/>
        </a:p>
      </dgm:t>
    </dgm:pt>
    <dgm:pt modelId="{AE8CAA23-0A65-4714-9B22-5967897F7A73}" type="pres">
      <dgm:prSet presAssocID="{4E365CC9-30EE-46F9-A431-15C05F01A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3E5794-50BA-4A8B-BFA3-4D0E7CB97523}" type="pres">
      <dgm:prSet presAssocID="{22D01372-5103-45FD-AEF3-10F41C5A45C6}" presName="composite" presStyleCnt="0"/>
      <dgm:spPr/>
    </dgm:pt>
    <dgm:pt modelId="{7E8CD171-1DFF-4D86-82FD-A076CC7E9968}" type="pres">
      <dgm:prSet presAssocID="{22D01372-5103-45FD-AEF3-10F41C5A45C6}" presName="parentText" presStyleLbl="alignNode1" presStyleIdx="0" presStyleCnt="5" custScaleX="96745" custLinFactNeighborX="1164" custLinFactNeighborY="-11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45B5D4-74A9-4745-82BF-7F7EC6674E76}" type="pres">
      <dgm:prSet presAssocID="{22D01372-5103-45FD-AEF3-10F41C5A45C6}" presName="descendantText" presStyleLbl="alignAcc1" presStyleIdx="0" presStyleCnt="5" custAng="0" custScaleX="98496" custScaleY="1348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08013-42D8-40A1-9F6F-949D4A0DD657}" type="pres">
      <dgm:prSet presAssocID="{4D541FAF-B25B-4A6E-9F43-418E1E0EA00E}" presName="sp" presStyleCnt="0"/>
      <dgm:spPr/>
    </dgm:pt>
    <dgm:pt modelId="{7E8B1976-3235-48B4-9FF7-919B04E3004B}" type="pres">
      <dgm:prSet presAssocID="{3C3B598B-2326-4143-B5A7-291373567E1D}" presName="composite" presStyleCnt="0"/>
      <dgm:spPr/>
    </dgm:pt>
    <dgm:pt modelId="{7B1E0604-8B42-46E5-9EBA-6D80DBC8C7CF}" type="pres">
      <dgm:prSet presAssocID="{3C3B598B-2326-4143-B5A7-291373567E1D}" presName="parentText" presStyleLbl="alignNode1" presStyleIdx="1" presStyleCnt="5" custLinFactNeighborY="-35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D69C6-A14F-4709-9545-58E53B1A28DE}" type="pres">
      <dgm:prSet presAssocID="{3C3B598B-2326-4143-B5A7-291373567E1D}" presName="descendantText" presStyleLbl="alignAcc1" presStyleIdx="1" presStyleCnt="5" custScaleX="98810" custScaleY="118378" custLinFactNeighborX="42" custLinFactNeighborY="-2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F0F5E-A4EE-4D60-9928-64C89E7AD282}" type="pres">
      <dgm:prSet presAssocID="{B24BACD4-99B8-4B44-952B-FA9F15DFBC3F}" presName="sp" presStyleCnt="0"/>
      <dgm:spPr/>
    </dgm:pt>
    <dgm:pt modelId="{9E37C8F7-DE80-4A7E-B571-B5042582E4A3}" type="pres">
      <dgm:prSet presAssocID="{E321AE91-AE35-4A51-B2B8-CBFB5936F4B0}" presName="composite" presStyleCnt="0"/>
      <dgm:spPr/>
    </dgm:pt>
    <dgm:pt modelId="{FDF58E49-6AE5-413C-B425-4C45FF62302B}" type="pres">
      <dgm:prSet presAssocID="{E321AE91-AE35-4A51-B2B8-CBFB5936F4B0}" presName="parentText" presStyleLbl="alignNode1" presStyleIdx="2" presStyleCnt="5" custLinFactNeighborY="-28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41D36F-B451-4AD1-9535-36A252049CB4}" type="pres">
      <dgm:prSet presAssocID="{E321AE91-AE35-4A51-B2B8-CBFB5936F4B0}" presName="descendantText" presStyleLbl="alignAcc1" presStyleIdx="2" presStyleCnt="5" custScaleX="98735" custScaleY="110413" custLinFactNeighborX="698" custLinFactNeighborY="4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7DC9E-AF58-434D-B444-27A5BFFBAC89}" type="pres">
      <dgm:prSet presAssocID="{27980340-D3C3-43ED-8822-5C27F04C5162}" presName="sp" presStyleCnt="0"/>
      <dgm:spPr/>
    </dgm:pt>
    <dgm:pt modelId="{5A8844EC-C3E5-4C21-9A68-D6C26F58E50A}" type="pres">
      <dgm:prSet presAssocID="{A3A19B24-E52A-4D8C-A5E9-243A8D383B1D}" presName="composite" presStyleCnt="0"/>
      <dgm:spPr/>
    </dgm:pt>
    <dgm:pt modelId="{E2251EC6-3F1F-4B38-89EA-9E1F1756E961}" type="pres">
      <dgm:prSet presAssocID="{A3A19B24-E52A-4D8C-A5E9-243A8D383B1D}" presName="parentText" presStyleLbl="alignNode1" presStyleIdx="3" presStyleCnt="5" custLinFactNeighborY="-108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A9976E-4F32-4256-929C-F18E32FF325D}" type="pres">
      <dgm:prSet presAssocID="{A3A19B24-E52A-4D8C-A5E9-243A8D383B1D}" presName="descendantText" presStyleLbl="alignAcc1" presStyleIdx="3" presStyleCnt="5" custScaleX="98895" custScaleY="152696" custLinFactNeighborX="703" custLinFactNeighborY="13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3DC6A-B644-47BA-AF73-0DC5671C4021}" type="pres">
      <dgm:prSet presAssocID="{C42CC3FE-8D9E-4A9F-B898-E2C9E7F38AE2}" presName="sp" presStyleCnt="0"/>
      <dgm:spPr/>
    </dgm:pt>
    <dgm:pt modelId="{17EEE1FF-6E04-4EC0-9DB5-C94B26F1E1EA}" type="pres">
      <dgm:prSet presAssocID="{DC065604-3C78-4E61-B28D-8936202816AE}" presName="composite" presStyleCnt="0"/>
      <dgm:spPr/>
    </dgm:pt>
    <dgm:pt modelId="{62310BEA-3D89-46A8-9AF4-EE6404ABFE54}" type="pres">
      <dgm:prSet presAssocID="{DC065604-3C78-4E61-B28D-8936202816AE}" presName="parentText" presStyleLbl="alignNode1" presStyleIdx="4" presStyleCnt="5" custLinFactNeighborY="-877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2517D-C744-4886-BF54-51EC04172043}" type="pres">
      <dgm:prSet presAssocID="{DC065604-3C78-4E61-B28D-8936202816AE}" presName="descendantText" presStyleLbl="alignAcc1" presStyleIdx="4" presStyleCnt="5" custScaleX="98957" custScaleY="109707" custLinFactNeighborX="734" custLinFactNeighborY="333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48AE5D-B4FE-4B4B-A2ED-4844F088FF49}" type="presOf" srcId="{22D01372-5103-45FD-AEF3-10F41C5A45C6}" destId="{7E8CD171-1DFF-4D86-82FD-A076CC7E9968}" srcOrd="0" destOrd="0" presId="urn:microsoft.com/office/officeart/2005/8/layout/chevron2"/>
    <dgm:cxn modelId="{9AF55F18-8C64-472C-82C9-7CED0D7221CD}" srcId="{DC065604-3C78-4E61-B28D-8936202816AE}" destId="{784D0662-A36D-456F-A5F8-3B29132B6AE6}" srcOrd="0" destOrd="0" parTransId="{9FDFC6B6-A0FE-427B-A586-E0F4F98DB868}" sibTransId="{F90787A9-1FCA-4EFC-B158-1DC6EDDFCA95}"/>
    <dgm:cxn modelId="{620BD2A7-59F3-4E7D-9035-6F8FAE1B4051}" type="presOf" srcId="{9F498B76-3EE4-4602-A78C-15D9E80320BB}" destId="{0D45B5D4-74A9-4745-82BF-7F7EC6674E76}" srcOrd="0" destOrd="0" presId="urn:microsoft.com/office/officeart/2005/8/layout/chevron2"/>
    <dgm:cxn modelId="{52E47CAF-7310-41E1-80E9-FCE87A83DFF4}" srcId="{22D01372-5103-45FD-AEF3-10F41C5A45C6}" destId="{9F498B76-3EE4-4602-A78C-15D9E80320BB}" srcOrd="0" destOrd="0" parTransId="{DD8BC331-3479-4C4A-949E-A54B89DAA43A}" sibTransId="{2662A174-C1E9-455F-80A1-428A9F327253}"/>
    <dgm:cxn modelId="{F264418D-94D3-4DB5-B471-07307534698E}" srcId="{4E365CC9-30EE-46F9-A431-15C05F01AD2E}" destId="{3C3B598B-2326-4143-B5A7-291373567E1D}" srcOrd="1" destOrd="0" parTransId="{1EBD4AEC-6C3B-43FC-8712-61FCE31C3544}" sibTransId="{B24BACD4-99B8-4B44-952B-FA9F15DFBC3F}"/>
    <dgm:cxn modelId="{0157060A-86A9-4E53-BA9D-86DF9F45AAB4}" srcId="{4E365CC9-30EE-46F9-A431-15C05F01AD2E}" destId="{DC065604-3C78-4E61-B28D-8936202816AE}" srcOrd="4" destOrd="0" parTransId="{8735847E-5442-4119-BDF6-9D1C7DAF6075}" sibTransId="{F809CFE7-ECAC-4000-8FCB-21E3C2CCF067}"/>
    <dgm:cxn modelId="{50C8DE4F-25E4-4DC6-8C7C-FA0F1522097D}" srcId="{A3A19B24-E52A-4D8C-A5E9-243A8D383B1D}" destId="{FB19C509-4ECF-42E7-B6E4-AE95BE633D39}" srcOrd="0" destOrd="0" parTransId="{09377A0D-DF0F-4E4E-8D7F-5734434BD47F}" sibTransId="{C5DA4BF0-2F7F-4141-803B-38CAB00E0548}"/>
    <dgm:cxn modelId="{0E3C38B2-E5CA-401C-AB8D-4FFB8DB088A1}" type="presOf" srcId="{FB19C509-4ECF-42E7-B6E4-AE95BE633D39}" destId="{BDA9976E-4F32-4256-929C-F18E32FF325D}" srcOrd="0" destOrd="0" presId="urn:microsoft.com/office/officeart/2005/8/layout/chevron2"/>
    <dgm:cxn modelId="{F8316529-E308-4DE4-B853-789A132F473D}" srcId="{4E365CC9-30EE-46F9-A431-15C05F01AD2E}" destId="{E321AE91-AE35-4A51-B2B8-CBFB5936F4B0}" srcOrd="2" destOrd="0" parTransId="{02286529-F571-4AA8-BACB-BF77D3934D0E}" sibTransId="{27980340-D3C3-43ED-8822-5C27F04C5162}"/>
    <dgm:cxn modelId="{5CD48081-0C0E-4021-8673-F9B633C98387}" type="presOf" srcId="{58332110-36CE-4763-9869-AB7ED6F0D9B3}" destId="{41FD69C6-A14F-4709-9545-58E53B1A28DE}" srcOrd="0" destOrd="1" presId="urn:microsoft.com/office/officeart/2005/8/layout/chevron2"/>
    <dgm:cxn modelId="{854DF62B-E4F0-42FE-998E-A8BF0545994D}" type="presOf" srcId="{3C3B598B-2326-4143-B5A7-291373567E1D}" destId="{7B1E0604-8B42-46E5-9EBA-6D80DBC8C7CF}" srcOrd="0" destOrd="0" presId="urn:microsoft.com/office/officeart/2005/8/layout/chevron2"/>
    <dgm:cxn modelId="{979A562A-468E-4B68-8F56-442042297398}" type="presOf" srcId="{58D19C99-580B-406A-8AEA-5663B00C6B4A}" destId="{41FD69C6-A14F-4709-9545-58E53B1A28DE}" srcOrd="0" destOrd="0" presId="urn:microsoft.com/office/officeart/2005/8/layout/chevron2"/>
    <dgm:cxn modelId="{06FAE5F1-A950-4993-8E1E-ED912F551A91}" type="presOf" srcId="{E321AE91-AE35-4A51-B2B8-CBFB5936F4B0}" destId="{FDF58E49-6AE5-413C-B425-4C45FF62302B}" srcOrd="0" destOrd="0" presId="urn:microsoft.com/office/officeart/2005/8/layout/chevron2"/>
    <dgm:cxn modelId="{09D0674E-A8A2-4A3B-A4EA-F1C6DCC48316}" srcId="{4E365CC9-30EE-46F9-A431-15C05F01AD2E}" destId="{22D01372-5103-45FD-AEF3-10F41C5A45C6}" srcOrd="0" destOrd="0" parTransId="{9E6CEB98-FB7F-4564-99CB-F65A3FEFBD86}" sibTransId="{4D541FAF-B25B-4A6E-9F43-418E1E0EA00E}"/>
    <dgm:cxn modelId="{265E2A55-F388-4344-9D37-BD90F8543563}" srcId="{4E365CC9-30EE-46F9-A431-15C05F01AD2E}" destId="{A3A19B24-E52A-4D8C-A5E9-243A8D383B1D}" srcOrd="3" destOrd="0" parTransId="{B6222CC2-8978-4E49-869B-9F1C2A5F0227}" sibTransId="{C42CC3FE-8D9E-4A9F-B898-E2C9E7F38AE2}"/>
    <dgm:cxn modelId="{258FEC6C-153E-4EC5-89D9-A4C5D6D04BF0}" srcId="{3C3B598B-2326-4143-B5A7-291373567E1D}" destId="{58D19C99-580B-406A-8AEA-5663B00C6B4A}" srcOrd="0" destOrd="0" parTransId="{920B5082-B8B9-4C45-A475-F0F69F0ACAFA}" sibTransId="{0E3AA7FD-E6DE-47BE-855B-63186C996FD1}"/>
    <dgm:cxn modelId="{DF4ECA43-1390-427A-89A0-A6319380B7D2}" type="presOf" srcId="{784D0662-A36D-456F-A5F8-3B29132B6AE6}" destId="{50B2517D-C744-4886-BF54-51EC04172043}" srcOrd="0" destOrd="0" presId="urn:microsoft.com/office/officeart/2005/8/layout/chevron2"/>
    <dgm:cxn modelId="{1B42BDB0-8C4D-45FC-ADB9-743ADEB30725}" srcId="{E321AE91-AE35-4A51-B2B8-CBFB5936F4B0}" destId="{94E3155B-4ED6-4209-81CF-BCCAE5ADB03C}" srcOrd="0" destOrd="0" parTransId="{7CC7CDA8-DF95-4420-AB01-560FFFD54863}" sibTransId="{7970A536-2BFC-4AA5-A459-1DC98179CEC2}"/>
    <dgm:cxn modelId="{6C3F4F95-5212-492D-A9B4-B440C4EC1336}" type="presOf" srcId="{A3A19B24-E52A-4D8C-A5E9-243A8D383B1D}" destId="{E2251EC6-3F1F-4B38-89EA-9E1F1756E961}" srcOrd="0" destOrd="0" presId="urn:microsoft.com/office/officeart/2005/8/layout/chevron2"/>
    <dgm:cxn modelId="{E309540A-3660-4DFB-813F-CC63B8995488}" type="presOf" srcId="{4E365CC9-30EE-46F9-A431-15C05F01AD2E}" destId="{AE8CAA23-0A65-4714-9B22-5967897F7A73}" srcOrd="0" destOrd="0" presId="urn:microsoft.com/office/officeart/2005/8/layout/chevron2"/>
    <dgm:cxn modelId="{E4BD625C-17CE-4066-9496-8FEA8E652811}" type="presOf" srcId="{94E3155B-4ED6-4209-81CF-BCCAE5ADB03C}" destId="{8741D36F-B451-4AD1-9535-36A252049CB4}" srcOrd="0" destOrd="0" presId="urn:microsoft.com/office/officeart/2005/8/layout/chevron2"/>
    <dgm:cxn modelId="{A2B48E8C-EC8E-4DA1-A41D-9636F5AD523C}" type="presOf" srcId="{DC065604-3C78-4E61-B28D-8936202816AE}" destId="{62310BEA-3D89-46A8-9AF4-EE6404ABFE54}" srcOrd="0" destOrd="0" presId="urn:microsoft.com/office/officeart/2005/8/layout/chevron2"/>
    <dgm:cxn modelId="{D2BCAE4E-CB63-452D-8A72-E56AB3906BA1}" srcId="{3C3B598B-2326-4143-B5A7-291373567E1D}" destId="{58332110-36CE-4763-9869-AB7ED6F0D9B3}" srcOrd="1" destOrd="0" parTransId="{0F4B1E10-D9BB-4676-8611-9FE6F4C9B5C9}" sibTransId="{2EB8C0CC-35CE-41FD-B09F-B68C2C4E3D72}"/>
    <dgm:cxn modelId="{1D6D7570-B745-4350-A45B-2E19ECD6ACE2}" type="presParOf" srcId="{AE8CAA23-0A65-4714-9B22-5967897F7A73}" destId="{8A3E5794-50BA-4A8B-BFA3-4D0E7CB97523}" srcOrd="0" destOrd="0" presId="urn:microsoft.com/office/officeart/2005/8/layout/chevron2"/>
    <dgm:cxn modelId="{273CCB03-8120-4BAC-8462-7772AED23D0E}" type="presParOf" srcId="{8A3E5794-50BA-4A8B-BFA3-4D0E7CB97523}" destId="{7E8CD171-1DFF-4D86-82FD-A076CC7E9968}" srcOrd="0" destOrd="0" presId="urn:microsoft.com/office/officeart/2005/8/layout/chevron2"/>
    <dgm:cxn modelId="{BA5B128B-5761-4719-8111-D267A987E823}" type="presParOf" srcId="{8A3E5794-50BA-4A8B-BFA3-4D0E7CB97523}" destId="{0D45B5D4-74A9-4745-82BF-7F7EC6674E76}" srcOrd="1" destOrd="0" presId="urn:microsoft.com/office/officeart/2005/8/layout/chevron2"/>
    <dgm:cxn modelId="{676D0349-571E-4825-8C1F-45BBE582F7B4}" type="presParOf" srcId="{AE8CAA23-0A65-4714-9B22-5967897F7A73}" destId="{51A08013-42D8-40A1-9F6F-949D4A0DD657}" srcOrd="1" destOrd="0" presId="urn:microsoft.com/office/officeart/2005/8/layout/chevron2"/>
    <dgm:cxn modelId="{BAEEA343-C934-4733-BFA8-BB669300001A}" type="presParOf" srcId="{AE8CAA23-0A65-4714-9B22-5967897F7A73}" destId="{7E8B1976-3235-48B4-9FF7-919B04E3004B}" srcOrd="2" destOrd="0" presId="urn:microsoft.com/office/officeart/2005/8/layout/chevron2"/>
    <dgm:cxn modelId="{5CF4F74D-BE37-427E-834F-9728910DE821}" type="presParOf" srcId="{7E8B1976-3235-48B4-9FF7-919B04E3004B}" destId="{7B1E0604-8B42-46E5-9EBA-6D80DBC8C7CF}" srcOrd="0" destOrd="0" presId="urn:microsoft.com/office/officeart/2005/8/layout/chevron2"/>
    <dgm:cxn modelId="{EED299C8-C296-42F8-A13E-7C063D421654}" type="presParOf" srcId="{7E8B1976-3235-48B4-9FF7-919B04E3004B}" destId="{41FD69C6-A14F-4709-9545-58E53B1A28DE}" srcOrd="1" destOrd="0" presId="urn:microsoft.com/office/officeart/2005/8/layout/chevron2"/>
    <dgm:cxn modelId="{933E68BB-BCB2-44CF-93B1-6EF37E10C409}" type="presParOf" srcId="{AE8CAA23-0A65-4714-9B22-5967897F7A73}" destId="{650F0F5E-A4EE-4D60-9928-64C89E7AD282}" srcOrd="3" destOrd="0" presId="urn:microsoft.com/office/officeart/2005/8/layout/chevron2"/>
    <dgm:cxn modelId="{DD9472E6-3E93-4034-88A2-9378113F1CAF}" type="presParOf" srcId="{AE8CAA23-0A65-4714-9B22-5967897F7A73}" destId="{9E37C8F7-DE80-4A7E-B571-B5042582E4A3}" srcOrd="4" destOrd="0" presId="urn:microsoft.com/office/officeart/2005/8/layout/chevron2"/>
    <dgm:cxn modelId="{0C8838DA-E16D-43EA-A251-D8A8DF69ECAD}" type="presParOf" srcId="{9E37C8F7-DE80-4A7E-B571-B5042582E4A3}" destId="{FDF58E49-6AE5-413C-B425-4C45FF62302B}" srcOrd="0" destOrd="0" presId="urn:microsoft.com/office/officeart/2005/8/layout/chevron2"/>
    <dgm:cxn modelId="{35E926E3-18E3-43D6-892F-18C76BF1ED09}" type="presParOf" srcId="{9E37C8F7-DE80-4A7E-B571-B5042582E4A3}" destId="{8741D36F-B451-4AD1-9535-36A252049CB4}" srcOrd="1" destOrd="0" presId="urn:microsoft.com/office/officeart/2005/8/layout/chevron2"/>
    <dgm:cxn modelId="{84D6E5BA-896A-4320-927A-6CACA3839066}" type="presParOf" srcId="{AE8CAA23-0A65-4714-9B22-5967897F7A73}" destId="{7407DC9E-AF58-434D-B444-27A5BFFBAC89}" srcOrd="5" destOrd="0" presId="urn:microsoft.com/office/officeart/2005/8/layout/chevron2"/>
    <dgm:cxn modelId="{B82BB4D3-C4DA-4158-BCBF-7B925186AFB2}" type="presParOf" srcId="{AE8CAA23-0A65-4714-9B22-5967897F7A73}" destId="{5A8844EC-C3E5-4C21-9A68-D6C26F58E50A}" srcOrd="6" destOrd="0" presId="urn:microsoft.com/office/officeart/2005/8/layout/chevron2"/>
    <dgm:cxn modelId="{B63A860D-CDA1-47CA-9CF2-752FD11E05C4}" type="presParOf" srcId="{5A8844EC-C3E5-4C21-9A68-D6C26F58E50A}" destId="{E2251EC6-3F1F-4B38-89EA-9E1F1756E961}" srcOrd="0" destOrd="0" presId="urn:microsoft.com/office/officeart/2005/8/layout/chevron2"/>
    <dgm:cxn modelId="{9082E28A-B850-4185-824A-0D01CD04DECD}" type="presParOf" srcId="{5A8844EC-C3E5-4C21-9A68-D6C26F58E50A}" destId="{BDA9976E-4F32-4256-929C-F18E32FF325D}" srcOrd="1" destOrd="0" presId="urn:microsoft.com/office/officeart/2005/8/layout/chevron2"/>
    <dgm:cxn modelId="{F3023E00-C677-4F31-AE40-3EE7D6658238}" type="presParOf" srcId="{AE8CAA23-0A65-4714-9B22-5967897F7A73}" destId="{25E3DC6A-B644-47BA-AF73-0DC5671C4021}" srcOrd="7" destOrd="0" presId="urn:microsoft.com/office/officeart/2005/8/layout/chevron2"/>
    <dgm:cxn modelId="{964B539D-BC31-4B21-9865-47A6346B7B4F}" type="presParOf" srcId="{AE8CAA23-0A65-4714-9B22-5967897F7A73}" destId="{17EEE1FF-6E04-4EC0-9DB5-C94B26F1E1EA}" srcOrd="8" destOrd="0" presId="urn:microsoft.com/office/officeart/2005/8/layout/chevron2"/>
    <dgm:cxn modelId="{05B0521C-5001-46FB-A32E-EBEC9CA4B0AF}" type="presParOf" srcId="{17EEE1FF-6E04-4EC0-9DB5-C94B26F1E1EA}" destId="{62310BEA-3D89-46A8-9AF4-EE6404ABFE54}" srcOrd="0" destOrd="0" presId="urn:microsoft.com/office/officeart/2005/8/layout/chevron2"/>
    <dgm:cxn modelId="{75DC9F0B-1AFF-4694-A623-EEF73ADA5602}" type="presParOf" srcId="{17EEE1FF-6E04-4EC0-9DB5-C94B26F1E1EA}" destId="{50B2517D-C744-4886-BF54-51EC041720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CD171-1DFF-4D86-82FD-A076CC7E9968}">
      <dsp:nvSpPr>
        <dsp:cNvPr id="0" name=""/>
        <dsp:cNvSpPr/>
      </dsp:nvSpPr>
      <dsp:spPr>
        <a:xfrm rot="5400000">
          <a:off x="-145503" y="222329"/>
          <a:ext cx="951891" cy="604533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1</a:t>
          </a:r>
          <a:endParaRPr lang="ru-RU" sz="2100" kern="1200" dirty="0"/>
        </a:p>
      </dsp:txBody>
      <dsp:txXfrm rot="-5400000">
        <a:off x="28177" y="350917"/>
        <a:ext cx="604533" cy="347358"/>
      </dsp:txXfrm>
    </dsp:sp>
    <dsp:sp modelId="{0D45B5D4-74A9-4745-82BF-7F7EC6674E76}">
      <dsp:nvSpPr>
        <dsp:cNvPr id="0" name=""/>
        <dsp:cNvSpPr/>
      </dsp:nvSpPr>
      <dsp:spPr>
        <a:xfrm rot="5400000">
          <a:off x="4279768" y="-3582605"/>
          <a:ext cx="727760" cy="7895525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рамках реализации регионального проекта в 2019 году будут разработаны</a:t>
          </a:r>
          <a:r>
            <a:rPr lang="en-US" sz="1400" b="1" kern="1200" dirty="0" smtClean="0">
              <a:latin typeface="Arial" pitchFamily="34" charset="0"/>
              <a:cs typeface="Arial" pitchFamily="34" charset="0"/>
            </a:rPr>
            <a:t>:</a:t>
          </a: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 модельная муниципальная программа укрепления общественного здоровья,  профиль здоровья и корпоративные программы для предприятий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695886" y="36803"/>
        <a:ext cx="7859999" cy="656708"/>
      </dsp:txXfrm>
    </dsp:sp>
    <dsp:sp modelId="{7B1E0604-8B42-46E5-9EBA-6D80DBC8C7CF}">
      <dsp:nvSpPr>
        <dsp:cNvPr id="0" name=""/>
        <dsp:cNvSpPr/>
      </dsp:nvSpPr>
      <dsp:spPr>
        <a:xfrm rot="5400000">
          <a:off x="-142607" y="1082511"/>
          <a:ext cx="951891" cy="6248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2</a:t>
          </a:r>
          <a:endParaRPr lang="ru-RU" sz="2100" kern="1200" dirty="0"/>
        </a:p>
      </dsp:txBody>
      <dsp:txXfrm rot="-5400000">
        <a:off x="20903" y="1231437"/>
        <a:ext cx="624872" cy="327019"/>
      </dsp:txXfrm>
    </dsp:sp>
    <dsp:sp modelId="{41FD69C6-A14F-4709-9545-58E53B1A28DE}">
      <dsp:nvSpPr>
        <dsp:cNvPr id="0" name=""/>
        <dsp:cNvSpPr/>
      </dsp:nvSpPr>
      <dsp:spPr>
        <a:xfrm rot="5400000">
          <a:off x="4283817" y="-2709796"/>
          <a:ext cx="746735" cy="7920695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2019 году 20%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696838" y="913636"/>
        <a:ext cx="7884242" cy="673829"/>
      </dsp:txXfrm>
    </dsp:sp>
    <dsp:sp modelId="{FDF58E49-6AE5-413C-B425-4C45FF62302B}">
      <dsp:nvSpPr>
        <dsp:cNvPr id="0" name=""/>
        <dsp:cNvSpPr/>
      </dsp:nvSpPr>
      <dsp:spPr>
        <a:xfrm rot="5400000">
          <a:off x="-142607" y="1966065"/>
          <a:ext cx="951891" cy="6248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3</a:t>
          </a:r>
          <a:endParaRPr lang="ru-RU" sz="2100" kern="1200" dirty="0"/>
        </a:p>
      </dsp:txBody>
      <dsp:txXfrm rot="-5400000">
        <a:off x="20903" y="2114991"/>
        <a:ext cx="624872" cy="327019"/>
      </dsp:txXfrm>
    </dsp:sp>
    <dsp:sp modelId="{8741D36F-B451-4AD1-9535-36A252049CB4}">
      <dsp:nvSpPr>
        <dsp:cNvPr id="0" name=""/>
        <dsp:cNvSpPr/>
      </dsp:nvSpPr>
      <dsp:spPr>
        <a:xfrm rot="5400000">
          <a:off x="4335372" y="-1780814"/>
          <a:ext cx="696491" cy="7914683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2020 году 40%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726276" y="1862282"/>
        <a:ext cx="7880683" cy="628491"/>
      </dsp:txXfrm>
    </dsp:sp>
    <dsp:sp modelId="{E2251EC6-3F1F-4B38-89EA-9E1F1756E961}">
      <dsp:nvSpPr>
        <dsp:cNvPr id="0" name=""/>
        <dsp:cNvSpPr/>
      </dsp:nvSpPr>
      <dsp:spPr>
        <a:xfrm rot="5400000">
          <a:off x="-142607" y="2900984"/>
          <a:ext cx="951891" cy="6248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4</a:t>
          </a:r>
          <a:endParaRPr lang="ru-RU" sz="2100" kern="1200" dirty="0"/>
        </a:p>
      </dsp:txBody>
      <dsp:txXfrm rot="-5400000">
        <a:off x="20903" y="3049910"/>
        <a:ext cx="624872" cy="327019"/>
      </dsp:txXfrm>
    </dsp:sp>
    <dsp:sp modelId="{BDA9976E-4F32-4256-929C-F18E32FF325D}">
      <dsp:nvSpPr>
        <dsp:cNvPr id="0" name=""/>
        <dsp:cNvSpPr/>
      </dsp:nvSpPr>
      <dsp:spPr>
        <a:xfrm rot="5400000">
          <a:off x="4195597" y="-724482"/>
          <a:ext cx="963215" cy="7927509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2021  году 60%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713450" y="2804685"/>
        <a:ext cx="7880489" cy="869175"/>
      </dsp:txXfrm>
    </dsp:sp>
    <dsp:sp modelId="{62310BEA-3D89-46A8-9AF4-EE6404ABFE54}">
      <dsp:nvSpPr>
        <dsp:cNvPr id="0" name=""/>
        <dsp:cNvSpPr/>
      </dsp:nvSpPr>
      <dsp:spPr>
        <a:xfrm rot="5400000">
          <a:off x="-142607" y="3879387"/>
          <a:ext cx="951891" cy="6248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5</a:t>
          </a:r>
          <a:endParaRPr lang="ru-RU" sz="2100" kern="1200" dirty="0"/>
        </a:p>
      </dsp:txBody>
      <dsp:txXfrm rot="-5400000">
        <a:off x="20903" y="4028313"/>
        <a:ext cx="624872" cy="327019"/>
      </dsp:txXfrm>
    </dsp:sp>
    <dsp:sp modelId="{50B2517D-C744-4886-BF54-51EC04172043}">
      <dsp:nvSpPr>
        <dsp:cNvPr id="0" name=""/>
        <dsp:cNvSpPr/>
      </dsp:nvSpPr>
      <dsp:spPr>
        <a:xfrm rot="5400000">
          <a:off x="4245122" y="356690"/>
          <a:ext cx="859195" cy="7932479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2022  году 80%, а в 2023 – 100%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100" kern="1200" dirty="0">
            <a:latin typeface="Arial" pitchFamily="34" charset="0"/>
            <a:cs typeface="Arial" pitchFamily="34" charset="0"/>
          </a:endParaRPr>
        </a:p>
      </dsp:txBody>
      <dsp:txXfrm rot="-5400000">
        <a:off x="708480" y="3935274"/>
        <a:ext cx="7890537" cy="7753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CD171-1DFF-4D86-82FD-A076CC7E9968}">
      <dsp:nvSpPr>
        <dsp:cNvPr id="0" name=""/>
        <dsp:cNvSpPr/>
      </dsp:nvSpPr>
      <dsp:spPr>
        <a:xfrm rot="5400000">
          <a:off x="-127879" y="252930"/>
          <a:ext cx="851590" cy="540304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1</a:t>
          </a:r>
          <a:endParaRPr lang="ru-RU" sz="1200" kern="1200" dirty="0"/>
        </a:p>
      </dsp:txBody>
      <dsp:txXfrm rot="-5400000">
        <a:off x="27764" y="367439"/>
        <a:ext cx="540304" cy="311286"/>
      </dsp:txXfrm>
    </dsp:sp>
    <dsp:sp modelId="{0D45B5D4-74A9-4745-82BF-7F7EC6674E76}">
      <dsp:nvSpPr>
        <dsp:cNvPr id="0" name=""/>
        <dsp:cNvSpPr/>
      </dsp:nvSpPr>
      <dsp:spPr>
        <a:xfrm rot="5400000">
          <a:off x="4267803" y="-3635752"/>
          <a:ext cx="760192" cy="8031841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200" b="1" kern="1200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Принятие (корректировка) муниципальных программ развития физической культуры и спорта с учетом показателей региональной составляющей федерального проекта «Спорт – норма жизни»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 rot="-5400000">
        <a:off x="631979" y="37182"/>
        <a:ext cx="7994731" cy="685972"/>
      </dsp:txXfrm>
    </dsp:sp>
    <dsp:sp modelId="{7B1E0604-8B42-46E5-9EBA-6D80DBC8C7CF}">
      <dsp:nvSpPr>
        <dsp:cNvPr id="0" name=""/>
        <dsp:cNvSpPr/>
      </dsp:nvSpPr>
      <dsp:spPr>
        <a:xfrm rot="5400000">
          <a:off x="-125290" y="1009193"/>
          <a:ext cx="851590" cy="558483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2</a:t>
          </a:r>
          <a:endParaRPr lang="ru-RU" sz="1200" kern="1200" dirty="0"/>
        </a:p>
      </dsp:txBody>
      <dsp:txXfrm rot="-5400000">
        <a:off x="21264" y="1141882"/>
        <a:ext cx="558483" cy="293107"/>
      </dsp:txXfrm>
    </dsp:sp>
    <dsp:sp modelId="{41FD69C6-A14F-4709-9545-58E53B1A28DE}">
      <dsp:nvSpPr>
        <dsp:cNvPr id="0" name=""/>
        <dsp:cNvSpPr/>
      </dsp:nvSpPr>
      <dsp:spPr>
        <a:xfrm rot="5400000">
          <a:off x="4326714" y="-2869730"/>
          <a:ext cx="667398" cy="8057446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b="1" kern="1200" dirty="0">
            <a:latin typeface="Arial" pitchFamily="34" charset="0"/>
            <a:cs typeface="Arial" pitchFamily="34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200" b="1" kern="1200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kern="1200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Повышение доступности объектов спорта (включая спортивные объекты образовательных учреждений), создание площадок для самостоятельных занятий физической культурой, создание условий для занятий в рекреационных зонах</a:t>
          </a:r>
          <a:endParaRPr lang="ru-RU" sz="1200" kern="1200" dirty="0" smtClean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ru-RU" sz="1200" kern="1200" dirty="0"/>
        </a:p>
      </dsp:txBody>
      <dsp:txXfrm rot="-5400000">
        <a:off x="631690" y="857874"/>
        <a:ext cx="8024866" cy="602238"/>
      </dsp:txXfrm>
    </dsp:sp>
    <dsp:sp modelId="{FDF58E49-6AE5-413C-B425-4C45FF62302B}">
      <dsp:nvSpPr>
        <dsp:cNvPr id="0" name=""/>
        <dsp:cNvSpPr/>
      </dsp:nvSpPr>
      <dsp:spPr>
        <a:xfrm rot="5400000">
          <a:off x="-125290" y="1786378"/>
          <a:ext cx="851590" cy="558483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3</a:t>
          </a:r>
          <a:endParaRPr lang="ru-RU" sz="1200" kern="1200" dirty="0"/>
        </a:p>
      </dsp:txBody>
      <dsp:txXfrm rot="-5400000">
        <a:off x="21264" y="1919067"/>
        <a:ext cx="558483" cy="293107"/>
      </dsp:txXfrm>
    </dsp:sp>
    <dsp:sp modelId="{8741D36F-B451-4AD1-9535-36A252049CB4}">
      <dsp:nvSpPr>
        <dsp:cNvPr id="0" name=""/>
        <dsp:cNvSpPr/>
      </dsp:nvSpPr>
      <dsp:spPr>
        <a:xfrm rot="5400000">
          <a:off x="4376056" y="-2051577"/>
          <a:ext cx="622493" cy="8051330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0" marR="0" lvl="1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200" b="1" kern="1200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200" b="1" kern="1200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Создание физкультурных клубов в образовательных учреждениях, в организациях, по месту жительства</a:t>
          </a:r>
          <a:endParaRPr lang="ru-RU" sz="1200" kern="1200" dirty="0" smtClean="0"/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661638" y="1693229"/>
        <a:ext cx="8020942" cy="561717"/>
      </dsp:txXfrm>
    </dsp:sp>
    <dsp:sp modelId="{E2251EC6-3F1F-4B38-89EA-9E1F1756E961}">
      <dsp:nvSpPr>
        <dsp:cNvPr id="0" name=""/>
        <dsp:cNvSpPr/>
      </dsp:nvSpPr>
      <dsp:spPr>
        <a:xfrm rot="5400000">
          <a:off x="-125290" y="2609400"/>
          <a:ext cx="851590" cy="558483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4</a:t>
          </a:r>
          <a:endParaRPr lang="ru-RU" sz="1200" kern="1200" dirty="0"/>
        </a:p>
      </dsp:txBody>
      <dsp:txXfrm rot="-5400000">
        <a:off x="21264" y="2742089"/>
        <a:ext cx="558483" cy="293107"/>
      </dsp:txXfrm>
    </dsp:sp>
    <dsp:sp modelId="{BDA9976E-4F32-4256-929C-F18E32FF325D}">
      <dsp:nvSpPr>
        <dsp:cNvPr id="0" name=""/>
        <dsp:cNvSpPr/>
      </dsp:nvSpPr>
      <dsp:spPr>
        <a:xfrm rot="5400000">
          <a:off x="4250339" y="-1120768"/>
          <a:ext cx="860878" cy="8064377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200" b="1" kern="1200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Совершенствование системы проведения физкультурных мероприятий регионального уровня и муниципальных мероприятий для всех категорий населения</a:t>
          </a:r>
          <a:endParaRPr lang="ru-RU" sz="1200" b="1" kern="1200" dirty="0" smtClean="0">
            <a:latin typeface="Arial" pitchFamily="34" charset="0"/>
            <a:cs typeface="Arial" pitchFamily="34" charset="0"/>
          </a:endParaRPr>
        </a:p>
        <a:p>
          <a:pPr marL="0" lvl="1" indent="0" algn="just">
            <a:spcBef>
              <a:spcPct val="0"/>
            </a:spcBef>
            <a:buChar char="••"/>
          </a:pP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 rot="-5400000">
        <a:off x="648590" y="2523006"/>
        <a:ext cx="8022352" cy="776828"/>
      </dsp:txXfrm>
    </dsp:sp>
    <dsp:sp modelId="{62310BEA-3D89-46A8-9AF4-EE6404ABFE54}">
      <dsp:nvSpPr>
        <dsp:cNvPr id="0" name=""/>
        <dsp:cNvSpPr/>
      </dsp:nvSpPr>
      <dsp:spPr>
        <a:xfrm rot="5400000">
          <a:off x="-125290" y="3396670"/>
          <a:ext cx="851590" cy="558483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5</a:t>
          </a:r>
          <a:endParaRPr lang="ru-RU" sz="1200" kern="1200" dirty="0"/>
        </a:p>
      </dsp:txBody>
      <dsp:txXfrm rot="-5400000">
        <a:off x="21264" y="3529359"/>
        <a:ext cx="558483" cy="293107"/>
      </dsp:txXfrm>
    </dsp:sp>
    <dsp:sp modelId="{50B2517D-C744-4886-BF54-51EC04172043}">
      <dsp:nvSpPr>
        <dsp:cNvPr id="0" name=""/>
        <dsp:cNvSpPr/>
      </dsp:nvSpPr>
      <dsp:spPr>
        <a:xfrm rot="5400000">
          <a:off x="4368994" y="-239898"/>
          <a:ext cx="618512" cy="8069433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Активизация работы по пропаганде здорового образа жизни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 rot="-5400000">
        <a:off x="643534" y="3515755"/>
        <a:ext cx="8039240" cy="558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1456" y="2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E61EB-F092-4960-AA31-EFC526AF8225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5" y="9428586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1456" y="9428586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144F5-8487-48E8-A7CF-BF5CB45CD6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554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456" y="2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B8F0E-4307-46CA-86D0-A72AE88ECF50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180" y="4715157"/>
            <a:ext cx="54254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28586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456" y="9428586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DDA49-FF4E-498F-9DF4-64E57E4B58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55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40699" y="9428242"/>
            <a:ext cx="2939519" cy="496809"/>
          </a:xfrm>
          <a:prstGeom prst="rect">
            <a:avLst/>
          </a:prstGeom>
        </p:spPr>
        <p:txBody>
          <a:bodyPr lIns="91339" tIns="45670" rIns="91339" bIns="45670"/>
          <a:lstStyle/>
          <a:p>
            <a:fld id="{19770DBE-02B0-4B8A-BEE8-6761C32A4E3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84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40699" y="9428242"/>
            <a:ext cx="2939519" cy="496809"/>
          </a:xfrm>
          <a:prstGeom prst="rect">
            <a:avLst/>
          </a:prstGeom>
        </p:spPr>
        <p:txBody>
          <a:bodyPr lIns="91339" tIns="45670" rIns="91339" bIns="45670"/>
          <a:lstStyle/>
          <a:p>
            <a:fld id="{19770DBE-02B0-4B8A-BEE8-6761C32A4E3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684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1628800"/>
            <a:ext cx="8458200" cy="1470025"/>
          </a:xfrm>
        </p:spPr>
        <p:txBody>
          <a:bodyPr>
            <a:normAutofit/>
          </a:bodyPr>
          <a:lstStyle>
            <a:lvl1pPr>
              <a:defRPr sz="28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ru-RU" dirty="0" smtClean="0"/>
              <a:t>Об итогах и перспективах работы министерства экономического развития и инвестиций Самарской области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55776" y="4077072"/>
            <a:ext cx="6400800" cy="720080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Министерство экономического развития и инвестиций Самарской области</a:t>
            </a:r>
          </a:p>
        </p:txBody>
      </p:sp>
      <p:pic>
        <p:nvPicPr>
          <p:cNvPr id="11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683568" y="3284984"/>
            <a:ext cx="8460432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2123728" y="6669360"/>
            <a:ext cx="5616624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655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0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49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159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656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712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080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254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9161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1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-27384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dirty="0"/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/>
          <a:p>
            <a:endParaRPr lang="ru-RU"/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3" y="981075"/>
            <a:ext cx="8424862" cy="5400675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270576" cy="73732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893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/>
          <a:p>
            <a:endParaRPr lang="ru-RU"/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3" y="981075"/>
            <a:ext cx="8424862" cy="5400675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13222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6"/>
          <p:cNvSpPr>
            <a:spLocks noChangeShapeType="1"/>
          </p:cNvSpPr>
          <p:nvPr/>
        </p:nvSpPr>
        <p:spPr bwMode="auto">
          <a:xfrm>
            <a:off x="0" y="6597650"/>
            <a:ext cx="6011863" cy="0"/>
          </a:xfrm>
          <a:prstGeom prst="line">
            <a:avLst/>
          </a:prstGeom>
          <a:noFill/>
          <a:ln w="63500">
            <a:solidFill>
              <a:srgbClr val="0070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Shape 17"/>
          <p:cNvSpPr>
            <a:spLocks noChangeArrowheads="1"/>
          </p:cNvSpPr>
          <p:nvPr/>
        </p:nvSpPr>
        <p:spPr bwMode="auto">
          <a:xfrm>
            <a:off x="2051050" y="6597650"/>
            <a:ext cx="5976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/>
          <a:p>
            <a:pPr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srgbClr val="898989"/>
                </a:solidFill>
                <a:latin typeface="Arial" charset="0"/>
                <a:sym typeface="Arial" charset="0"/>
              </a:rPr>
              <a:t>Правительство Самарской области</a:t>
            </a:r>
          </a:p>
        </p:txBody>
      </p:sp>
      <p:sp>
        <p:nvSpPr>
          <p:cNvPr id="6" name="Shape 18"/>
          <p:cNvSpPr>
            <a:spLocks noChangeShapeType="1"/>
          </p:cNvSpPr>
          <p:nvPr/>
        </p:nvSpPr>
        <p:spPr bwMode="auto">
          <a:xfrm>
            <a:off x="6011863" y="6597650"/>
            <a:ext cx="313213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pic>
        <p:nvPicPr>
          <p:cNvPr id="7" name="image1.tif" descr="самара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576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8" name="Shape 22"/>
          <p:cNvSpPr>
            <a:spLocks noChangeShapeType="1"/>
          </p:cNvSpPr>
          <p:nvPr/>
        </p:nvSpPr>
        <p:spPr bwMode="auto">
          <a:xfrm>
            <a:off x="684213" y="3284538"/>
            <a:ext cx="845978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9" name="Shape 23"/>
          <p:cNvSpPr>
            <a:spLocks noChangeArrowheads="1"/>
          </p:cNvSpPr>
          <p:nvPr/>
        </p:nvSpPr>
        <p:spPr bwMode="auto">
          <a:xfrm>
            <a:off x="2124075" y="6669088"/>
            <a:ext cx="5616575" cy="1444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 anchor="ctr"/>
          <a:lstStyle>
            <a:lvl1pPr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mtClean="0">
              <a:solidFill>
                <a:srgbClr val="FFFFFF"/>
              </a:solidFill>
            </a:endParaRP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685800" y="1628799"/>
            <a:ext cx="8458200" cy="1470026"/>
          </a:xfrm>
          <a:prstGeom prst="rect">
            <a:avLst/>
          </a:prstGeom>
        </p:spPr>
        <p:txBody>
          <a:bodyPr/>
          <a:lstStyle>
            <a:lvl1pPr indent="0">
              <a:defRPr sz="2800" b="1"/>
            </a:lvl1pPr>
          </a:lstStyle>
          <a:p>
            <a:r>
              <a:t>ЗАГОЛОВОК ПРЕЗЕНТАЦИИ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sz="quarter" idx="1"/>
          </p:nvPr>
        </p:nvSpPr>
        <p:spPr>
          <a:xfrm>
            <a:off x="2555775" y="4077072"/>
            <a:ext cx="6400801" cy="720081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400"/>
              </a:spcBef>
              <a:buSzTx/>
              <a:buFontTx/>
              <a:buNone/>
              <a:defRPr sz="2000"/>
            </a:lvl1pPr>
          </a:lstStyle>
          <a:p>
            <a:r>
              <a:t>ПОДЗАГОЛОВОК ПРЕЗЕНТАЦИИ</a:t>
            </a:r>
          </a:p>
        </p:txBody>
      </p:sp>
      <p:sp>
        <p:nvSpPr>
          <p:cNvPr id="10" name="Shape 24"/>
          <p:cNvSpPr>
            <a:spLocks noGrp="1"/>
          </p:cNvSpPr>
          <p:nvPr>
            <p:ph type="sldNum" sz="quarter" idx="10"/>
          </p:nvPr>
        </p:nvSpPr>
        <p:spPr>
          <a:xfrm>
            <a:off x="6553200" y="6111875"/>
            <a:ext cx="24765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6EA05-8396-4613-BB8F-3DC2787CFA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666552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5"/>
          <p:cNvSpPr>
            <a:spLocks noChangeShapeType="1"/>
          </p:cNvSpPr>
          <p:nvPr/>
        </p:nvSpPr>
        <p:spPr bwMode="auto">
          <a:xfrm>
            <a:off x="0" y="6597650"/>
            <a:ext cx="6011863" cy="0"/>
          </a:xfrm>
          <a:prstGeom prst="line">
            <a:avLst/>
          </a:prstGeom>
          <a:noFill/>
          <a:ln w="63500">
            <a:solidFill>
              <a:srgbClr val="0070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Shape 46"/>
          <p:cNvSpPr>
            <a:spLocks noChangeArrowheads="1"/>
          </p:cNvSpPr>
          <p:nvPr/>
        </p:nvSpPr>
        <p:spPr bwMode="auto">
          <a:xfrm>
            <a:off x="2051050" y="6597650"/>
            <a:ext cx="5976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/>
          <a:p>
            <a:pPr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srgbClr val="898989"/>
                </a:solidFill>
                <a:latin typeface="Arial" charset="0"/>
                <a:sym typeface="Arial" charset="0"/>
              </a:rPr>
              <a:t>Правительство Самарской области</a:t>
            </a:r>
          </a:p>
        </p:txBody>
      </p:sp>
      <p:sp>
        <p:nvSpPr>
          <p:cNvPr id="6" name="Shape 47"/>
          <p:cNvSpPr>
            <a:spLocks noChangeShapeType="1"/>
          </p:cNvSpPr>
          <p:nvPr/>
        </p:nvSpPr>
        <p:spPr bwMode="auto">
          <a:xfrm>
            <a:off x="6011863" y="6597650"/>
            <a:ext cx="313213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7" name="Shape 48"/>
          <p:cNvSpPr>
            <a:spLocks noChangeArrowheads="1"/>
          </p:cNvSpPr>
          <p:nvPr/>
        </p:nvSpPr>
        <p:spPr bwMode="auto">
          <a:xfrm>
            <a:off x="0" y="-26988"/>
            <a:ext cx="9144000" cy="763588"/>
          </a:xfrm>
          <a:prstGeom prst="rect">
            <a:avLst/>
          </a:prstGeom>
          <a:solidFill>
            <a:srgbClr val="0070C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 anchor="ctr"/>
          <a:lstStyle>
            <a:lvl1pPr indent="449263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4400" smtClean="0">
              <a:solidFill>
                <a:srgbClr val="FFFFFF"/>
              </a:solidFill>
            </a:endParaRPr>
          </a:p>
        </p:txBody>
      </p:sp>
      <p:pic>
        <p:nvPicPr>
          <p:cNvPr id="8" name="image1.tif" descr="самара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576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51" name="Shape 5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187624" y="-27384"/>
            <a:ext cx="7270577" cy="737321"/>
          </a:xfrm>
          <a:prstGeom prst="rect">
            <a:avLst/>
          </a:prstGeom>
          <a:noFill/>
        </p:spPr>
        <p:txBody>
          <a:bodyPr/>
          <a:lstStyle>
            <a:lvl1pPr indent="0">
              <a:defRPr sz="2000" b="1"/>
            </a:lvl1pPr>
          </a:lstStyle>
          <a:p>
            <a:r>
              <a:t>Текст заголовка</a:t>
            </a:r>
          </a:p>
        </p:txBody>
      </p:sp>
      <p:sp>
        <p:nvSpPr>
          <p:cNvPr id="9" name="Shape 5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0326E-BC82-442E-9EDA-F587EB7249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866941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D0D30B-FEEA-4288-8D42-2D1BD2AB97D9}" type="datetime1">
              <a:rPr lang="ru-RU" smtClean="0">
                <a:solidFill>
                  <a:srgbClr val="000000"/>
                </a:solidFill>
                <a:latin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13.02.2019</a:t>
            </a:fld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332D-5771-4A96-8F52-4C83C98540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138073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86C44B-AACE-4B91-ABE0-2D2206F98022}" type="datetime1">
              <a:rPr lang="ru-RU" smtClean="0">
                <a:solidFill>
                  <a:srgbClr val="000000"/>
                </a:solidFill>
                <a:latin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13.02.2019</a:t>
            </a:fld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332D-5771-4A96-8F52-4C83C98540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89313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53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8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r>
              <a:rPr lang="en-US" dirty="0" smtClean="0"/>
              <a:t> </a:t>
            </a:r>
            <a:r>
              <a:rPr lang="ru-RU" dirty="0" smtClean="0"/>
              <a:t>(цвет обозначения в тексте позитива)</a:t>
            </a:r>
          </a:p>
          <a:p>
            <a:pPr lvl="2"/>
            <a:r>
              <a:rPr lang="ru-RU" dirty="0" smtClean="0"/>
              <a:t>Третий уровень (цвет обозначения в тексте негатива)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>
            <a:lvl1pPr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D78B8A-58FF-4BB4-B6B6-A98D4AC5AC54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6597352"/>
            <a:ext cx="6012160" cy="0"/>
          </a:xfrm>
          <a:prstGeom prst="line">
            <a:avLst/>
          </a:prstGeom>
          <a:ln w="63500">
            <a:solidFill>
              <a:srgbClr val="0070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051720" y="6597352"/>
            <a:ext cx="59766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rgbClr val="898989"/>
                </a:solidFill>
                <a:effectLst/>
                <a:latin typeface="+mn-lt"/>
                <a:ea typeface="+mn-ea"/>
                <a:cs typeface="+mn-cs"/>
              </a:rPr>
              <a:t>Министерство экономического развития и инвестиций Самарской области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012160" y="6597352"/>
            <a:ext cx="313184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62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72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indent="450000"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B05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2"/>
          <p:cNvSpPr>
            <a:spLocks noChangeShapeType="1"/>
          </p:cNvSpPr>
          <p:nvPr/>
        </p:nvSpPr>
        <p:spPr bwMode="auto">
          <a:xfrm>
            <a:off x="0" y="6597650"/>
            <a:ext cx="6011863" cy="0"/>
          </a:xfrm>
          <a:prstGeom prst="line">
            <a:avLst/>
          </a:prstGeom>
          <a:noFill/>
          <a:ln w="63500">
            <a:solidFill>
              <a:srgbClr val="0070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1027" name="Shape 3"/>
          <p:cNvSpPr>
            <a:spLocks noChangeArrowheads="1"/>
          </p:cNvSpPr>
          <p:nvPr/>
        </p:nvSpPr>
        <p:spPr bwMode="auto">
          <a:xfrm>
            <a:off x="2051050" y="6597650"/>
            <a:ext cx="5976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srgbClr val="898989"/>
                </a:solidFill>
                <a:latin typeface="Arial" charset="0"/>
                <a:sym typeface="Arial" charset="0"/>
              </a:rPr>
              <a:t>Министерство экономического развития и инвестиций Самарской области</a:t>
            </a:r>
          </a:p>
        </p:txBody>
      </p:sp>
      <p:sp>
        <p:nvSpPr>
          <p:cNvPr id="1028" name="Shape 4"/>
          <p:cNvSpPr>
            <a:spLocks noChangeShapeType="1"/>
          </p:cNvSpPr>
          <p:nvPr/>
        </p:nvSpPr>
        <p:spPr bwMode="auto">
          <a:xfrm>
            <a:off x="6011863" y="6597650"/>
            <a:ext cx="313213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1029" name="Shape 5"/>
          <p:cNvSpPr>
            <a:spLocks noChangeArrowheads="1"/>
          </p:cNvSpPr>
          <p:nvPr/>
        </p:nvSpPr>
        <p:spPr bwMode="auto">
          <a:xfrm>
            <a:off x="0" y="-26988"/>
            <a:ext cx="9144000" cy="763588"/>
          </a:xfrm>
          <a:prstGeom prst="rect">
            <a:avLst/>
          </a:prstGeom>
          <a:solidFill>
            <a:srgbClr val="0070C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 anchor="ctr"/>
          <a:lstStyle/>
          <a:p>
            <a:pPr indent="449263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4400">
                <a:solidFill>
                  <a:srgbClr val="FFFFFF"/>
                </a:solidFill>
                <a:latin typeface="Arial" charset="0"/>
                <a:sym typeface="Arial" charset="0"/>
              </a:rPr>
              <a:t>Образец заголовка</a:t>
            </a:r>
          </a:p>
        </p:txBody>
      </p:sp>
      <p:pic>
        <p:nvPicPr>
          <p:cNvPr id="1030" name="image1.png" descr="самара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576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031" name="Shape 7"/>
          <p:cNvSpPr>
            <a:spLocks noGrp="1"/>
          </p:cNvSpPr>
          <p:nvPr>
            <p:ph type="sldNum" sz="quarter" idx="2"/>
          </p:nvPr>
        </p:nvSpPr>
        <p:spPr bwMode="auto">
          <a:xfrm>
            <a:off x="8172450" y="6634163"/>
            <a:ext cx="247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none" lIns="45719" tIns="45720" rIns="45719" bIns="45720" numCol="1" anchor="b" anchorCtr="0" compatLnSpc="1">
            <a:prstTxWarp prst="textNoShape">
              <a:avLst/>
            </a:prstTxWarp>
            <a:spAutoFit/>
          </a:bodyPr>
          <a:lstStyle>
            <a:lvl1pPr hangingPunct="0">
              <a:defRPr sz="1000">
                <a:solidFill>
                  <a:srgbClr val="808080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52034-394B-43E9-9E9B-B3829AA9F4AE}" type="slidenum">
              <a:rPr lang="ru-RU" altLang="ru-RU">
                <a:latin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charset="0"/>
              <a:sym typeface="Arial" charset="0"/>
            </a:endParaRPr>
          </a:p>
        </p:txBody>
      </p:sp>
      <p:sp>
        <p:nvSpPr>
          <p:cNvPr id="1032" name="Shape 8"/>
          <p:cNvSpPr>
            <a:spLocks noGrp="1"/>
          </p:cNvSpPr>
          <p:nvPr>
            <p:ph type="body" idx="1"/>
          </p:nvPr>
        </p:nvSpPr>
        <p:spPr bwMode="auto">
          <a:xfrm>
            <a:off x="468313" y="981075"/>
            <a:ext cx="842486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719" tIns="45720" rIns="45719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Arial" charset="0"/>
              </a:rPr>
              <a:t>Уровень текста 1</a:t>
            </a:r>
          </a:p>
          <a:p>
            <a:pPr lvl="1"/>
            <a:r>
              <a:rPr lang="ru-RU" altLang="ru-RU" smtClean="0">
                <a:sym typeface="Arial" charset="0"/>
              </a:rPr>
              <a:t>Уровень текста 2</a:t>
            </a:r>
          </a:p>
          <a:p>
            <a:pPr lvl="2"/>
            <a:r>
              <a:rPr lang="ru-RU" altLang="ru-RU" smtClean="0">
                <a:sym typeface="Arial" charset="0"/>
              </a:rPr>
              <a:t>Уровень текста 3</a:t>
            </a:r>
          </a:p>
          <a:p>
            <a:pPr lvl="3"/>
            <a:r>
              <a:rPr lang="ru-RU" altLang="ru-RU" smtClean="0">
                <a:sym typeface="Arial" charset="0"/>
              </a:rPr>
              <a:t>Уровень текста 4</a:t>
            </a:r>
          </a:p>
          <a:p>
            <a:pPr lvl="4"/>
            <a:r>
              <a:rPr lang="ru-RU" altLang="ru-RU" smtClean="0">
                <a:sym typeface="Arial" charset="0"/>
              </a:rPr>
              <a:t>Уровень текста 5</a:t>
            </a:r>
          </a:p>
        </p:txBody>
      </p:sp>
      <p:sp>
        <p:nvSpPr>
          <p:cNvPr id="1033" name="Shape 9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0070C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719" tIns="45720" rIns="45719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Arial" charset="0"/>
              </a:rPr>
              <a:t>Текст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886932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</p:sldLayoutIdLst>
  <p:transition spd="med"/>
  <p:txStyles>
    <p:titleStyle>
      <a:lvl1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1pPr>
      <a:lvl2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2pPr>
      <a:lvl3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3pPr>
      <a:lvl4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4pPr>
      <a:lvl5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5pPr>
      <a:lvl6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indent="-342900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•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marL="782638" indent="-325438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–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marL="1219200" indent="-304800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•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marL="1736725" indent="-365125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–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marL="2193925" indent="-365125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»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  <a:cs typeface="Helvetica" pitchFamily="34" charset="0"/>
                <a:sym typeface="Arial" charset="0"/>
              </a:rPr>
              <a:pPr/>
              <a:t>13.02.2019</a:t>
            </a:fld>
            <a:endParaRPr lang="ru-RU">
              <a:solidFill>
                <a:prstClr val="black">
                  <a:tint val="75000"/>
                </a:prstClr>
              </a:solidFill>
              <a:cs typeface="Helvetica" pitchFamily="34" charset="0"/>
              <a:sym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  <a:cs typeface="Helvetica" pitchFamily="34" charset="0"/>
              <a:sym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  <a:cs typeface="Helvetica" pitchFamily="34" charset="0"/>
                <a:sym typeface="Arial" charset="0"/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  <a:cs typeface="Helvetica" pitchFamily="34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96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407"/>
          <p:cNvSpPr>
            <a:spLocks noGrp="1"/>
          </p:cNvSpPr>
          <p:nvPr>
            <p:ph type="title"/>
          </p:nvPr>
        </p:nvSpPr>
        <p:spPr>
          <a:xfrm>
            <a:off x="685800" y="1700213"/>
            <a:ext cx="8458200" cy="1470025"/>
          </a:xfrm>
        </p:spPr>
        <p:txBody>
          <a:bodyPr/>
          <a:lstStyle/>
          <a:p>
            <a:pPr eaLnBrk="1" hangingPunct="1"/>
            <a:r>
              <a:rPr lang="ru-RU" altLang="ru-RU" sz="2600" smtClean="0">
                <a:solidFill>
                  <a:schemeClr val="bg1"/>
                </a:solidFill>
                <a:latin typeface="Arial" charset="0"/>
                <a:cs typeface="Arial" charset="0"/>
              </a:rPr>
              <a:t>РЕГИОНАЛЬНАЯ СОСТАВЛЯЮЩАЯ НАЦИОНАЛЬНОГО ПРОЕКТА «ДЕМОГРАФИЯ»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83968" y="4204713"/>
            <a:ext cx="4608512" cy="923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 hangingPunct="0"/>
            <a:r>
              <a:rPr lang="ru-RU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М.Ю. Антимонова –</a:t>
            </a:r>
          </a:p>
          <a:p>
            <a:pPr algn="r" hangingPunct="0"/>
            <a:r>
              <a:rPr lang="ru-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</a:t>
            </a:r>
            <a:r>
              <a:rPr lang="ru-RU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инистр социально-демографической и семейной политики Самарской области</a:t>
            </a:r>
            <a:endParaRPr lang="ru-RU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7768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525344"/>
            <a:ext cx="372018" cy="341000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005154"/>
              </p:ext>
            </p:extLst>
          </p:nvPr>
        </p:nvGraphicFramePr>
        <p:xfrm>
          <a:off x="69154" y="1512463"/>
          <a:ext cx="8791326" cy="3530749"/>
        </p:xfrm>
        <a:graphic>
          <a:graphicData uri="http://schemas.openxmlformats.org/drawingml/2006/table">
            <a:tbl>
              <a:tblPr/>
              <a:tblGrid>
                <a:gridCol w="4021313"/>
                <a:gridCol w="936104"/>
                <a:gridCol w="648072"/>
                <a:gridCol w="648072"/>
                <a:gridCol w="648072"/>
                <a:gridCol w="720080"/>
                <a:gridCol w="576064"/>
                <a:gridCol w="593549"/>
              </a:tblGrid>
              <a:tr h="1812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Цель, целевой показатель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Базовое значение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2017 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Период, 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4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Доля детей и молодежи Самарской области (возраст от 3 до 29 лет), систематически занимающихся физической культурой и спортом, в общей численности детей и молодежи Самарской области (возраст от 3 до 29 лет) (%)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83,9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84,0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85,0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85,0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86,0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86,0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87,0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Доля населения Самарской области среднего возраста (женщины от 30 до 54 лет, мужчины от 30 до 59 лет), систематически занимающихся физической культурой и спортом, в общей численности населения Самарской области среднего возраста (женщины от 30 до 54 лет, мужчины от 30 до 59 лет) (%)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14,7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25,0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30,0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35,0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40,0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45,0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52,0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Доля населения Самарской области старшего возраста (женщины от 55 до 79 лет, мужчины от 60 до 79 лет), систематически занимающихся физической культурой и спортом в общей численности населения Самарской области старшего возраста (женщины от 55 до 79 лет, мужчины от 60 до 79 лет) (%)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3,7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12,0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15,0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18,0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21,0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24,0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18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Уровень обеспеченности населения Самарской области спортивными сооружениями исходя из единовременной пропускной способности объектов спорта </a:t>
                      </a:r>
                      <a:r>
                        <a:rPr lang="ru-RU" sz="85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(%)</a:t>
                      </a:r>
                      <a:endParaRPr lang="ru-RU" sz="85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36,3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37,4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38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39,5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42,5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44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Доля занимающихся по программам спортивной подготовки в организациях ведомственной принадлежности физической культуры и спорта (%)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77,6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78,6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80,2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85,1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90,0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95,0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100,0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1665" y="5396996"/>
            <a:ext cx="489203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b="1" u="sng" dirty="0">
                <a:solidFill>
                  <a:srgbClr val="FF0000"/>
                </a:solidFill>
                <a:cs typeface="Times New Roman" pitchFamily="18" charset="0"/>
              </a:rPr>
              <a:t>Требования к </a:t>
            </a:r>
            <a:r>
              <a:rPr lang="ru-RU" sz="1350" b="1" u="sng" dirty="0" smtClean="0">
                <a:solidFill>
                  <a:srgbClr val="FF0000"/>
                </a:solidFill>
                <a:cs typeface="Times New Roman" pitchFamily="18" charset="0"/>
              </a:rPr>
              <a:t>ОМСУ</a:t>
            </a:r>
            <a:endParaRPr lang="ru-RU" sz="1350" b="1" u="sng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409841" y="5575298"/>
            <a:ext cx="4198023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b="1" u="sng" dirty="0" smtClean="0">
                <a:solidFill>
                  <a:srgbClr val="FF0000"/>
                </a:solidFill>
                <a:cs typeface="Times New Roman" pitchFamily="18" charset="0"/>
              </a:rPr>
              <a:t>Направления расходов</a:t>
            </a:r>
            <a:endParaRPr lang="ru-RU" sz="1350" b="1" u="sng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BB16EB14-9D62-4F07-8C97-A22564793177}"/>
              </a:ext>
            </a:extLst>
          </p:cNvPr>
          <p:cNvSpPr/>
          <p:nvPr/>
        </p:nvSpPr>
        <p:spPr>
          <a:xfrm>
            <a:off x="-7741" y="910326"/>
            <a:ext cx="11717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ЗАДАЧА: 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71600" y="787216"/>
            <a:ext cx="6120680" cy="761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10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Название задачи: </a:t>
            </a:r>
            <a:r>
              <a:rPr lang="ru-RU" sz="1050" dirty="0" smtClean="0">
                <a:solidFill>
                  <a:prstClr val="black"/>
                </a:solidFill>
              </a:rPr>
              <a:t>создание </a:t>
            </a:r>
            <a:r>
              <a:rPr lang="ru-RU" sz="1050" dirty="0">
                <a:solidFill>
                  <a:prstClr val="black"/>
                </a:solidFill>
              </a:rPr>
              <a:t>для всех категорий и групп населения условий для занятий физической культурой и спортом, массовым спортом, в том числе повышение уровня обеспеченности населения объектами спорта, а также подготовка спортивного резерва.</a:t>
            </a:r>
          </a:p>
          <a:p>
            <a:pPr algn="just"/>
            <a:endParaRPr lang="ru-RU" sz="1200" b="1" u="sng" dirty="0">
              <a:solidFill>
                <a:srgbClr val="00B050"/>
              </a:solidFill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258066"/>
              </p:ext>
            </p:extLst>
          </p:nvPr>
        </p:nvGraphicFramePr>
        <p:xfrm>
          <a:off x="2699792" y="4997276"/>
          <a:ext cx="4896542" cy="59616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92265"/>
                <a:gridCol w="905947"/>
                <a:gridCol w="918210"/>
                <a:gridCol w="1080120"/>
              </a:tblGrid>
              <a:tr h="1143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Финансовое обеспечение, тыс. руб.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2019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2020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 2021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</a:tr>
              <a:tr h="385856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228,23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24" marR="6824" marT="68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858,39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24" marR="6824" marT="6824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1 187,63</a:t>
                      </a:r>
                    </a:p>
                  </a:txBody>
                  <a:tcPr marL="62879" marR="62879" marT="0" marB="0" anchor="ctr"/>
                </a:tc>
              </a:tr>
            </a:tbl>
          </a:graphicData>
        </a:graphic>
      </p:graphicFrame>
      <p:pic>
        <p:nvPicPr>
          <p:cNvPr id="28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3" t="45471" r="58160" b="51157"/>
          <a:stretch/>
        </p:blipFill>
        <p:spPr bwMode="auto">
          <a:xfrm>
            <a:off x="3995337" y="1310798"/>
            <a:ext cx="4911837" cy="14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7092280" y="787216"/>
            <a:ext cx="19289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 smtClean="0">
                <a:solidFill>
                  <a:prstClr val="black"/>
                </a:solidFill>
              </a:rPr>
              <a:t>РС ФП «Спорт – норма жизни»</a:t>
            </a:r>
            <a:endParaRPr lang="ru-RU" sz="1600" b="1" kern="0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03037" y="5863838"/>
            <a:ext cx="40964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cs typeface="Times New Roman" pitchFamily="18" charset="0"/>
              </a:rPr>
              <a:t>1</a:t>
            </a:r>
          </a:p>
          <a:p>
            <a:pPr>
              <a:buClr>
                <a:srgbClr val="0070C1"/>
              </a:buClr>
            </a:pPr>
            <a:endParaRPr lang="ru-RU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9994" y="5725339"/>
            <a:ext cx="40964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cs typeface="Times New Roman" pitchFamily="18" charset="0"/>
              </a:rPr>
              <a:t>1</a:t>
            </a:r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cs typeface="Times New Roman" pitchFamily="18" charset="0"/>
              </a:rPr>
              <a:t>2</a:t>
            </a:r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prstClr val="black"/>
                </a:solidFill>
                <a:cs typeface="Times New Roman" pitchFamily="18" charset="0"/>
              </a:rPr>
              <a:t>3</a:t>
            </a:r>
            <a:endParaRPr lang="ru-RU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4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512" y="109574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46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6614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308" y="836712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0000"/>
                </a:solidFill>
                <a:ea typeface="Calibri"/>
                <a:cs typeface="Times New Roman"/>
              </a:rPr>
              <a:t>Показатель </a:t>
            </a:r>
            <a:r>
              <a:rPr lang="ru-RU" sz="1200" dirty="0" smtClean="0">
                <a:solidFill>
                  <a:srgbClr val="000000"/>
                </a:solidFill>
                <a:ea typeface="Calibri"/>
                <a:cs typeface="Times New Roman"/>
              </a:rPr>
              <a:t>«</a:t>
            </a:r>
            <a:r>
              <a:rPr lang="ru-RU" sz="1200" dirty="0">
                <a:solidFill>
                  <a:prstClr val="black"/>
                </a:solidFill>
              </a:rPr>
              <a:t>Доля детей и молодежи Самарской области (возраст от 3 до 29 лет), систематически занимающихся физической культурой и спортом, в общей численности детей и молодежи Самарской области (возраст от 3 до 29 лет), </a:t>
            </a:r>
            <a:r>
              <a:rPr lang="ru-RU" sz="1200" dirty="0" smtClean="0">
                <a:solidFill>
                  <a:prstClr val="black"/>
                </a:solidFill>
              </a:rPr>
              <a:t>(%).</a:t>
            </a:r>
            <a:r>
              <a:rPr lang="ru-RU" sz="1200" dirty="0" smtClean="0">
                <a:solidFill>
                  <a:srgbClr val="000000"/>
                </a:solidFill>
              </a:rPr>
              <a:t>» (нарастающим итогом)</a:t>
            </a:r>
            <a:endParaRPr lang="ru-RU" sz="12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295126"/>
              </p:ext>
            </p:extLst>
          </p:nvPr>
        </p:nvGraphicFramePr>
        <p:xfrm>
          <a:off x="67196" y="1556792"/>
          <a:ext cx="4464495" cy="474418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4299"/>
                <a:gridCol w="1063184"/>
                <a:gridCol w="956405"/>
                <a:gridCol w="900607"/>
              </a:tblGrid>
              <a:tr h="542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4452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84,0%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85,0%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87,0%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426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Безенчукский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Богатовский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142643"/>
              </p:ext>
            </p:extLst>
          </p:nvPr>
        </p:nvGraphicFramePr>
        <p:xfrm>
          <a:off x="4644007" y="1556792"/>
          <a:ext cx="4377293" cy="47625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440161"/>
                <a:gridCol w="1080120"/>
                <a:gridCol w="958003"/>
                <a:gridCol w="899009"/>
              </a:tblGrid>
              <a:tr h="571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Камышлинский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</a:t>
                      </a:r>
                      <a:r>
                        <a:rPr lang="ru-RU" sz="1100" u="none" strike="noStrike" dirty="0">
                          <a:effectLst/>
                        </a:rPr>
                        <a:t>-Черкасский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Клявлинский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Кошкинский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Красноармейский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Сергиевский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Шенталинский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Шигонский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270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6614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308" y="836712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0000"/>
                </a:solidFill>
                <a:ea typeface="Calibri"/>
                <a:cs typeface="Times New Roman"/>
              </a:rPr>
              <a:t>Показатель </a:t>
            </a:r>
            <a:r>
              <a:rPr lang="ru-RU" sz="1200" dirty="0" smtClean="0">
                <a:solidFill>
                  <a:srgbClr val="000000"/>
                </a:solidFill>
                <a:ea typeface="Calibri"/>
                <a:cs typeface="Times New Roman"/>
              </a:rPr>
              <a:t>«</a:t>
            </a:r>
            <a:r>
              <a:rPr lang="ru-RU" sz="1200" dirty="0" smtClean="0">
                <a:solidFill>
                  <a:prstClr val="black"/>
                </a:solidFill>
              </a:rPr>
              <a:t>Доля </a:t>
            </a:r>
            <a:r>
              <a:rPr lang="ru-RU" sz="1200" dirty="0">
                <a:solidFill>
                  <a:prstClr val="black"/>
                </a:solidFill>
              </a:rPr>
              <a:t>населения Самарской области среднего возраста (женщины от 30 до 54 лет, мужчины от 30 до 59 лет), систематически занимающихся физической культурой и спортом, в общей численности населения Самарской области среднего возраста (женщины от 30 до 54 лет, мужчины от 30 до 59 лет), </a:t>
            </a:r>
            <a:r>
              <a:rPr lang="ru-RU" sz="1200" dirty="0" smtClean="0">
                <a:solidFill>
                  <a:prstClr val="black"/>
                </a:solidFill>
              </a:rPr>
              <a:t>(%)</a:t>
            </a:r>
            <a:r>
              <a:rPr lang="ru-RU" sz="1200" dirty="0" smtClean="0">
                <a:solidFill>
                  <a:srgbClr val="000000"/>
                </a:solidFill>
              </a:rPr>
              <a:t>» (нарастающим итогом)</a:t>
            </a:r>
            <a:endParaRPr lang="ru-RU" sz="12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688683"/>
              </p:ext>
            </p:extLst>
          </p:nvPr>
        </p:nvGraphicFramePr>
        <p:xfrm>
          <a:off x="67196" y="1556792"/>
          <a:ext cx="4464495" cy="474418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4299"/>
                <a:gridCol w="1063184"/>
                <a:gridCol w="956405"/>
                <a:gridCol w="900607"/>
              </a:tblGrid>
              <a:tr h="542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4452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52,0%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426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Безенчукский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Богатовский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3256"/>
              </p:ext>
            </p:extLst>
          </p:nvPr>
        </p:nvGraphicFramePr>
        <p:xfrm>
          <a:off x="4644007" y="1556792"/>
          <a:ext cx="4377293" cy="47625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440161"/>
                <a:gridCol w="1080120"/>
                <a:gridCol w="958003"/>
                <a:gridCol w="899009"/>
              </a:tblGrid>
              <a:tr h="571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Камышлинский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Кинель-Черкасский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Клявлинский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Кошкинский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Красноармейский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Сергиевский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Шенталинский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Шигонский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 - 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701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6614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13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308" y="836712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000000"/>
                </a:solidFill>
                <a:ea typeface="Calibri"/>
                <a:cs typeface="Times New Roman"/>
              </a:rPr>
              <a:t>Показатель «</a:t>
            </a:r>
            <a:r>
              <a:rPr lang="ru-RU" sz="1200" dirty="0" smtClean="0">
                <a:solidFill>
                  <a:prstClr val="black"/>
                </a:solidFill>
              </a:rPr>
              <a:t>Доля </a:t>
            </a:r>
            <a:r>
              <a:rPr lang="ru-RU" sz="1200" dirty="0">
                <a:solidFill>
                  <a:prstClr val="black"/>
                </a:solidFill>
              </a:rPr>
              <a:t>населения Самарской области старшего возраста (женщины от 55 до 79 лет, мужчины от 60 до 79 лет), систематически занимающихся физической культурой и спортом в общей численности населения Самарской области старшего возраста (женщины от 55 до 79 лет, мужчины от 60 до 79 лет),  </a:t>
            </a:r>
            <a:r>
              <a:rPr lang="ru-RU" sz="1200" dirty="0" smtClean="0">
                <a:solidFill>
                  <a:prstClr val="black"/>
                </a:solidFill>
              </a:rPr>
              <a:t>(%)</a:t>
            </a:r>
            <a:r>
              <a:rPr lang="ru-RU" sz="1200" dirty="0" smtClean="0">
                <a:solidFill>
                  <a:srgbClr val="000000"/>
                </a:solidFill>
              </a:rPr>
              <a:t>» (нарастающим итогом)</a:t>
            </a:r>
            <a:endParaRPr lang="ru-RU" sz="12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487805"/>
              </p:ext>
            </p:extLst>
          </p:nvPr>
        </p:nvGraphicFramePr>
        <p:xfrm>
          <a:off x="67196" y="1556792"/>
          <a:ext cx="4464495" cy="474418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4299"/>
                <a:gridCol w="1063184"/>
                <a:gridCol w="956405"/>
                <a:gridCol w="900607"/>
              </a:tblGrid>
              <a:tr h="542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4452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12,0%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24,0%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426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Безенчукский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Богатовский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474736"/>
              </p:ext>
            </p:extLst>
          </p:nvPr>
        </p:nvGraphicFramePr>
        <p:xfrm>
          <a:off x="4644007" y="1556792"/>
          <a:ext cx="4377293" cy="47625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440161"/>
                <a:gridCol w="1080120"/>
                <a:gridCol w="958003"/>
                <a:gridCol w="899009"/>
              </a:tblGrid>
              <a:tr h="571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Камышлинский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Кинель-Черкасский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Клявлинский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Кошкинский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Красноармейский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Похвистневский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Сергиевский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Шенталинский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Шигонский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220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6480" y="980728"/>
            <a:ext cx="8373616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rgbClr val="623B2A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indent="450000" algn="ctr">
              <a:spcBef>
                <a:spcPct val="0"/>
              </a:spcBef>
              <a:defRPr/>
            </a:pPr>
            <a:r>
              <a:rPr lang="ru-RU" sz="2400" b="1" dirty="0" smtClean="0">
                <a:solidFill>
                  <a:prstClr val="white"/>
                </a:solidFill>
                <a:cs typeface="Arial" pitchFamily="34" charset="0"/>
              </a:rPr>
              <a:t>  Описание механизма участия</a:t>
            </a:r>
            <a:r>
              <a:rPr lang="en-US" sz="2400" b="1" dirty="0" smtClean="0">
                <a:solidFill>
                  <a:prstClr val="white"/>
                </a:solidFill>
                <a:cs typeface="Arial" pitchFamily="34" charset="0"/>
              </a:rPr>
              <a:t>/</a:t>
            </a:r>
            <a:r>
              <a:rPr lang="ru-RU" sz="2400" b="1" dirty="0" smtClean="0">
                <a:solidFill>
                  <a:prstClr val="white"/>
                </a:solidFill>
                <a:cs typeface="Arial" pitchFamily="34" charset="0"/>
              </a:rPr>
              <a:t>условий участия ОМС</a:t>
            </a:r>
            <a:endParaRPr lang="ru-RU" sz="2400" b="1" dirty="0">
              <a:solidFill>
                <a:prstClr val="white"/>
              </a:solidFill>
              <a:cs typeface="Arial" pitchFamily="34" charset="0"/>
            </a:endParaRPr>
          </a:p>
        </p:txBody>
      </p:sp>
      <p:graphicFrame>
        <p:nvGraphicFramePr>
          <p:cNvPr id="12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4993077"/>
              </p:ext>
            </p:extLst>
          </p:nvPr>
        </p:nvGraphicFramePr>
        <p:xfrm>
          <a:off x="236804" y="1700808"/>
          <a:ext cx="871296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3" y="24900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 - 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466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6480" y="980728"/>
            <a:ext cx="8373616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rgbClr val="623B2A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indent="450000" algn="ctr">
              <a:spcBef>
                <a:spcPct val="0"/>
              </a:spcBef>
              <a:defRPr/>
            </a:pPr>
            <a:r>
              <a:rPr lang="ru-RU" sz="2400" b="1" dirty="0" smtClean="0">
                <a:solidFill>
                  <a:prstClr val="white"/>
                </a:solidFill>
                <a:cs typeface="Arial" pitchFamily="34" charset="0"/>
              </a:rPr>
              <a:t>  Обеспеченность спортивными сооружениями, % к нормативу </a:t>
            </a:r>
            <a:endParaRPr lang="ru-RU" sz="24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7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042155687"/>
              </p:ext>
            </p:extLst>
          </p:nvPr>
        </p:nvGraphicFramePr>
        <p:xfrm>
          <a:off x="299871" y="1772816"/>
          <a:ext cx="8592609" cy="3215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989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52023" y="6495163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777875"/>
            <a:ext cx="86736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>
            <a:cxnSpLocks/>
          </p:cNvCxnSpPr>
          <p:nvPr/>
        </p:nvCxnSpPr>
        <p:spPr>
          <a:xfrm>
            <a:off x="323528" y="1628800"/>
            <a:ext cx="0" cy="4725109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3" t="45471" r="58160" b="51157"/>
          <a:stretch/>
        </p:blipFill>
        <p:spPr bwMode="auto">
          <a:xfrm>
            <a:off x="4229821" y="1046440"/>
            <a:ext cx="4911837" cy="14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FB836B92-AC4D-4957-9BD6-1F5478B2DA01}"/>
              </a:ext>
            </a:extLst>
          </p:cNvPr>
          <p:cNvSpPr/>
          <p:nvPr/>
        </p:nvSpPr>
        <p:spPr>
          <a:xfrm>
            <a:off x="457200" y="707886"/>
            <a:ext cx="85565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 smtClean="0">
                <a:solidFill>
                  <a:prstClr val="black"/>
                </a:solidFill>
              </a:rPr>
              <a:t>РС ФП «Спорт – норма жизни»</a:t>
            </a:r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4693" y="1492896"/>
            <a:ext cx="861593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1</a:t>
            </a: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2</a:t>
            </a: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3</a:t>
            </a: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4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prstClr val="black"/>
              </a:solidFill>
            </a:endParaRP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5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prstClr val="black"/>
              </a:solidFill>
            </a:endParaRP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6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7</a:t>
            </a:r>
            <a:r>
              <a:rPr lang="ru-RU" sz="14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  </a:t>
            </a:r>
            <a:r>
              <a:rPr lang="ru-RU" sz="14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кадрового обеспечения в сфере физической культуры и спорта муниципальных     образований (единовременные выплаты молодым специалистам)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srgbClr val="1F497D">
                  <a:lumMod val="60000"/>
                  <a:lumOff val="4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4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Повышение квалификации специалистов в сфере физической культуры и спорта</a:t>
            </a:r>
          </a:p>
          <a:p>
            <a:pPr>
              <a:buClr>
                <a:srgbClr val="0070C0"/>
              </a:buClr>
            </a:pPr>
            <a:endParaRPr lang="ru-RU" sz="1400" b="1" dirty="0">
              <a:solidFill>
                <a:srgbClr val="1F497D">
                  <a:lumMod val="60000"/>
                  <a:lumOff val="40000"/>
                </a:srgbClr>
              </a:solidFill>
            </a:endParaRPr>
          </a:p>
          <a:p>
            <a:pPr>
              <a:buClr>
                <a:srgbClr val="0070C0"/>
              </a:buClr>
            </a:pPr>
            <a:r>
              <a:rPr lang="ru-RU" sz="1400" b="1" dirty="0" smtClean="0">
                <a:solidFill>
                  <a:srgbClr val="1F497D">
                    <a:lumMod val="40000"/>
                    <a:lumOff val="60000"/>
                  </a:srgbClr>
                </a:solidFill>
              </a:rPr>
              <a:t>  </a:t>
            </a:r>
            <a:endParaRPr lang="ru-RU" sz="1400" dirty="0" smtClean="0">
              <a:solidFill>
                <a:srgbClr val="1F497D">
                  <a:lumMod val="40000"/>
                  <a:lumOff val="60000"/>
                </a:srgbClr>
              </a:solidFill>
            </a:endParaRPr>
          </a:p>
          <a:p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1170331"/>
            <a:ext cx="20966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Поддержка ОМСУ: </a:t>
            </a:r>
            <a:endParaRPr lang="ru-RU" sz="1600" b="1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863" y="2379167"/>
            <a:ext cx="5953125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90" y="2987604"/>
            <a:ext cx="5953125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879" y="1569747"/>
            <a:ext cx="595312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92" y="1943843"/>
            <a:ext cx="595312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89" y="3659566"/>
            <a:ext cx="595312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319" y="4323141"/>
            <a:ext cx="595312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155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17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844" y="753785"/>
            <a:ext cx="896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3990"/>
                </a:solidFill>
              </a:rPr>
              <a:t>КОНТАКТЫ:</a:t>
            </a:r>
            <a:endParaRPr lang="ru-RU" sz="1400" b="1" dirty="0">
              <a:solidFill>
                <a:srgbClr val="00399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622" y="1061562"/>
            <a:ext cx="4458574" cy="20005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Руководитель РП </a:t>
            </a:r>
            <a:r>
              <a:rPr lang="ru-RU" sz="1200" b="1" kern="0" dirty="0" smtClean="0">
                <a:solidFill>
                  <a:srgbClr val="00B050"/>
                </a:solidFill>
              </a:rPr>
              <a:t>«Финансовая </a:t>
            </a:r>
            <a:r>
              <a:rPr lang="ru-RU" sz="1200" b="1" kern="0" dirty="0">
                <a:solidFill>
                  <a:srgbClr val="00B050"/>
                </a:solidFill>
              </a:rPr>
              <a:t>поддержка семей с детьми»</a:t>
            </a:r>
            <a:r>
              <a:rPr lang="ru-RU" sz="1200" b="1" kern="0" dirty="0">
                <a:solidFill>
                  <a:srgbClr val="FF0000"/>
                </a:solidFill>
              </a:rPr>
              <a:t> </a:t>
            </a:r>
            <a:r>
              <a:rPr lang="ru-RU" sz="1200" b="1" kern="0" dirty="0" smtClean="0">
                <a:solidFill>
                  <a:srgbClr val="FF0000"/>
                </a:solidFill>
              </a:rPr>
              <a:t>- Андриянова Галина Геннадьевна – заместитель министра – руководитель департамента  организации социальной защиты населения министерства социально - демографической и семейной политики Самарской области</a:t>
            </a:r>
            <a:endParaRPr lang="ru-RU" sz="1200" b="1" kern="0" dirty="0">
              <a:solidFill>
                <a:srgbClr val="FF0000"/>
              </a:solidFill>
            </a:endParaRPr>
          </a:p>
          <a:p>
            <a:endParaRPr lang="ru-RU" sz="4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 8(846)373-69-55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Михайлова Людмила Викторовна – руководитель управления организации социальных выплат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 8(846)334-32-42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543" y="3266364"/>
            <a:ext cx="4029203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rgbClr val="00B050"/>
                </a:solidFill>
                <a:cs typeface="Arial" panose="020B0604020202020204" pitchFamily="34" charset="0"/>
              </a:rPr>
              <a:t>Руководитель 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РП </a:t>
            </a:r>
            <a:r>
              <a:rPr lang="ru-RU" sz="1200" b="1" kern="0" dirty="0">
                <a:solidFill>
                  <a:srgbClr val="00B050"/>
                </a:solidFill>
              </a:rPr>
              <a:t>«Старшее поколение</a:t>
            </a:r>
            <a:r>
              <a:rPr lang="ru-RU" sz="1200" b="1" kern="0" dirty="0" smtClean="0">
                <a:solidFill>
                  <a:srgbClr val="00B050"/>
                </a:solidFill>
              </a:rPr>
              <a:t>» </a:t>
            </a:r>
            <a:r>
              <a:rPr lang="ru-RU" sz="1200" b="1" kern="0" dirty="0" smtClean="0">
                <a:solidFill>
                  <a:srgbClr val="FF0000"/>
                </a:solidFill>
              </a:rPr>
              <a:t>- Воробьева Регина Алексеевна</a:t>
            </a:r>
            <a:r>
              <a:rPr lang="ru-RU" sz="12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– </a:t>
            </a:r>
            <a:r>
              <a:rPr lang="ru-RU" sz="1200" b="1" kern="0" dirty="0" smtClean="0">
                <a:solidFill>
                  <a:srgbClr val="FF0000"/>
                </a:solidFill>
              </a:rPr>
              <a:t>заместитель </a:t>
            </a:r>
            <a:r>
              <a:rPr lang="ru-RU" sz="1200" b="1" kern="0" dirty="0">
                <a:solidFill>
                  <a:srgbClr val="FF0000"/>
                </a:solidFill>
              </a:rPr>
              <a:t>министра – руководитель департамента </a:t>
            </a:r>
            <a:r>
              <a:rPr lang="ru-RU" sz="1200" b="1" kern="0" dirty="0" smtClean="0">
                <a:solidFill>
                  <a:srgbClr val="FF0000"/>
                </a:solidFill>
              </a:rPr>
              <a:t>организации социального обслуживания, опеки и попечительства министерства социально-демографической и семейной политики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 8(846)334-45-72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Петрова Светлана Ивановна – руководитель управления организации социального обслуживания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>
                <a:solidFill>
                  <a:srgbClr val="FF0000"/>
                </a:solidFill>
              </a:rPr>
              <a:t>тел.: </a:t>
            </a:r>
            <a:r>
              <a:rPr lang="ru-RU" sz="1200" b="1" dirty="0" smtClean="0">
                <a:solidFill>
                  <a:srgbClr val="FF0000"/>
                </a:solidFill>
              </a:rPr>
              <a:t>8(846)270-91-16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36735" y="1061562"/>
            <a:ext cx="453006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Руководитель РП </a:t>
            </a:r>
            <a:r>
              <a:rPr lang="ru-RU" sz="1200" b="1" kern="0" dirty="0">
                <a:solidFill>
                  <a:srgbClr val="00B050"/>
                </a:solidFill>
              </a:rPr>
              <a:t>«Содействие занятости женщин – создание условий дошкольного образования для детей в возрасте до трех лет»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- Пикалов Андрей Вячеславович -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ru-RU" sz="1200" b="1" kern="0" dirty="0">
                <a:solidFill>
                  <a:srgbClr val="FF0000"/>
                </a:solidFill>
              </a:rPr>
              <a:t>заместитель министра – руководитель департамента </a:t>
            </a:r>
            <a:r>
              <a:rPr lang="ru-RU" sz="1200" b="1" kern="0" dirty="0" smtClean="0">
                <a:solidFill>
                  <a:srgbClr val="FF0000"/>
                </a:solidFill>
              </a:rPr>
              <a:t>ресурсного обеспечения образования, организационной и информационной деятельности министерства образования и науки Самарской области</a:t>
            </a:r>
            <a:endParaRPr lang="ru-RU" sz="1200" b="1" dirty="0" smtClean="0">
              <a:solidFill>
                <a:srgbClr val="00B050"/>
              </a:solidFill>
              <a:cs typeface="Arial" panose="020B0604020202020204" pitchFamily="34" charset="0"/>
            </a:endParaRP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Косарева Екатерина Юрьевна – консультант управления реализации общеобразовательных программ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>
                <a:solidFill>
                  <a:srgbClr val="FF0000"/>
                </a:solidFill>
              </a:rPr>
              <a:t>Тел</a:t>
            </a:r>
            <a:r>
              <a:rPr lang="ru-RU" sz="1200" b="1" dirty="0" smtClean="0">
                <a:solidFill>
                  <a:srgbClr val="FF0000"/>
                </a:solidFill>
              </a:rPr>
              <a:t>.: 8(846)333-64-14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60606" y="3234098"/>
            <a:ext cx="4482325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rgbClr val="00B050"/>
                </a:solidFill>
                <a:cs typeface="Arial" panose="020B0604020202020204" pitchFamily="34" charset="0"/>
              </a:rPr>
              <a:t>Руководитель 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РП «</a:t>
            </a:r>
            <a:r>
              <a:rPr lang="ru-RU" sz="1200" b="1" dirty="0" smtClean="0">
                <a:solidFill>
                  <a:srgbClr val="00B050"/>
                </a:solidFill>
              </a:rPr>
              <a:t>Формирование </a:t>
            </a:r>
            <a:r>
              <a:rPr lang="ru-RU" sz="1200" b="1" dirty="0">
                <a:solidFill>
                  <a:srgbClr val="00B050"/>
                </a:solidFill>
              </a:rPr>
              <a:t>системы мотивации граждан к здоровому образу жизни, включая здоровое питание и отказ от вредных привычек</a:t>
            </a:r>
            <a:r>
              <a:rPr lang="ru-RU" sz="1200" b="1" dirty="0" smtClean="0">
                <a:solidFill>
                  <a:srgbClr val="00B050"/>
                </a:solidFill>
              </a:rPr>
              <a:t>» </a:t>
            </a:r>
            <a:r>
              <a:rPr lang="ru-RU" sz="1200" b="1" dirty="0" smtClean="0">
                <a:solidFill>
                  <a:srgbClr val="FF0000"/>
                </a:solidFill>
              </a:rPr>
              <a:t>- Сочинская Татьяна Ивановна 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– </a:t>
            </a:r>
            <a:r>
              <a:rPr lang="ru-RU" sz="1200" b="1" kern="0" dirty="0">
                <a:solidFill>
                  <a:srgbClr val="FF0000"/>
                </a:solidFill>
              </a:rPr>
              <a:t>заместитель министра – руководитель департамента </a:t>
            </a:r>
            <a:r>
              <a:rPr lang="ru-RU" sz="1200" b="1" kern="0" dirty="0" smtClean="0">
                <a:solidFill>
                  <a:srgbClr val="FF0000"/>
                </a:solidFill>
              </a:rPr>
              <a:t>организации медицинской помощи населению министерства здравоохранения Самарской области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тел.:8(846)332-93-09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Устинова Елена Владимировна – главный консультант управления организации первичной медико-санитарной помощи и профилактики заболеваний 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Тел.:8(846)332-15-65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938" y="116632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«Демография»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953" y="5585026"/>
            <a:ext cx="8904368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rgbClr val="00B050"/>
                </a:solidFill>
                <a:cs typeface="Arial" panose="020B0604020202020204" pitchFamily="34" charset="0"/>
              </a:rPr>
              <a:t>Руководитель 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РП </a:t>
            </a:r>
            <a:r>
              <a:rPr lang="ru-RU" sz="1200" b="1" kern="0" dirty="0" smtClean="0">
                <a:solidFill>
                  <a:srgbClr val="00B050"/>
                </a:solidFill>
              </a:rPr>
              <a:t>«</a:t>
            </a:r>
            <a:r>
              <a:rPr lang="ru-RU" sz="1200" b="1" i="1" dirty="0" smtClean="0">
                <a:solidFill>
                  <a:srgbClr val="00B050"/>
                </a:solidFill>
              </a:rPr>
              <a:t>Спорт </a:t>
            </a:r>
            <a:r>
              <a:rPr lang="ru-RU" sz="1200" b="1" i="1" dirty="0">
                <a:solidFill>
                  <a:srgbClr val="00B050"/>
                </a:solidFill>
              </a:rPr>
              <a:t>– норма жизни</a:t>
            </a:r>
            <a:r>
              <a:rPr lang="ru-RU" sz="1200" b="1" i="1" dirty="0" smtClean="0">
                <a:solidFill>
                  <a:srgbClr val="00B050"/>
                </a:solidFill>
              </a:rPr>
              <a:t>» </a:t>
            </a:r>
            <a:r>
              <a:rPr lang="ru-RU" sz="1200" b="1" kern="0" dirty="0" smtClean="0">
                <a:solidFill>
                  <a:srgbClr val="FF0000"/>
                </a:solidFill>
              </a:rPr>
              <a:t>- Харин Андрей Николаевич</a:t>
            </a:r>
            <a:r>
              <a:rPr lang="ru-RU" sz="12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– первый </a:t>
            </a:r>
            <a:r>
              <a:rPr lang="ru-RU" sz="1200" b="1" kern="0" dirty="0" smtClean="0">
                <a:solidFill>
                  <a:srgbClr val="FF0000"/>
                </a:solidFill>
              </a:rPr>
              <a:t>заместитель министра спорта Самарской области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 8(846)242-10-54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err="1" smtClean="0">
                <a:solidFill>
                  <a:srgbClr val="FF0000"/>
                </a:solidFill>
              </a:rPr>
              <a:t>Чесалин</a:t>
            </a:r>
            <a:r>
              <a:rPr lang="ru-RU" sz="1200" b="1" dirty="0" smtClean="0">
                <a:solidFill>
                  <a:srgbClr val="FF0000"/>
                </a:solidFill>
              </a:rPr>
              <a:t> Дмитрий Валерьевич – руководитель управления развития физической культуры и массового спорта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</a:t>
            </a:r>
            <a:r>
              <a:rPr lang="ru-RU" sz="1200" b="1" dirty="0">
                <a:solidFill>
                  <a:srgbClr val="FF0000"/>
                </a:solidFill>
              </a:rPr>
              <a:t>.: </a:t>
            </a:r>
            <a:r>
              <a:rPr lang="ru-RU" sz="1200" b="1" dirty="0" smtClean="0">
                <a:solidFill>
                  <a:srgbClr val="FF0000"/>
                </a:solidFill>
              </a:rPr>
              <a:t>8(846)242-10-85</a:t>
            </a:r>
            <a:endParaRPr lang="ru-RU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27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22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88" y="0"/>
            <a:ext cx="85689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«Демография»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2886035"/>
            <a:ext cx="8964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3990"/>
                </a:solidFill>
              </a:rPr>
              <a:t>СПАСИБО ЗА ВНИМАНИЕ!</a:t>
            </a:r>
            <a:endParaRPr lang="ru-RU" sz="4800" b="1" dirty="0">
              <a:solidFill>
                <a:srgbClr val="0039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66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2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«Демография»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84879" y="1083513"/>
            <a:ext cx="51278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1. «</a:t>
            </a:r>
            <a:r>
              <a:rPr lang="ru-RU" sz="1400" b="1" i="1" kern="0" dirty="0" smtClean="0">
                <a:solidFill>
                  <a:prstClr val="black"/>
                </a:solidFill>
              </a:rPr>
              <a:t>Финансовая поддержка семей с детьми» </a:t>
            </a:r>
            <a:endParaRPr lang="ru-RU" sz="1400" b="1" i="1" kern="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84879" y="1778778"/>
            <a:ext cx="40150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2. </a:t>
            </a:r>
            <a:endParaRPr lang="ru-RU" sz="1400" b="1" kern="0" dirty="0">
              <a:solidFill>
                <a:prstClr val="black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5158978" y="863326"/>
            <a:ext cx="38775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3. «</a:t>
            </a:r>
            <a:r>
              <a:rPr lang="ru-RU" sz="1400" b="1" i="1" kern="0" dirty="0" smtClean="0">
                <a:solidFill>
                  <a:prstClr val="black"/>
                </a:solidFill>
              </a:rPr>
              <a:t>Старшее поколение»  </a:t>
            </a:r>
            <a:endParaRPr lang="ru-RU" sz="1400" b="1" i="1" kern="0" dirty="0">
              <a:solidFill>
                <a:prstClr val="black"/>
              </a:solidFill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5158978" y="1089983"/>
            <a:ext cx="38775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4. </a:t>
            </a:r>
            <a:r>
              <a:rPr lang="ru-RU" sz="1400" b="1" i="1" dirty="0"/>
              <a:t>«Формирование системы мотивации граждан к здоровому образу жизни, включая здоровое питание и отказ от вредных привычек</a:t>
            </a:r>
            <a:r>
              <a:rPr lang="ru-RU" sz="1400" b="1" i="1" dirty="0" smtClean="0"/>
              <a:t>»</a:t>
            </a:r>
            <a:endParaRPr lang="ru-RU" sz="1400" b="1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5158978" y="2025848"/>
            <a:ext cx="41270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5. «</a:t>
            </a:r>
            <a:r>
              <a:rPr lang="ru-RU" sz="1400" b="1" i="1" dirty="0"/>
              <a:t>Спорт – норма жизни»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164508" y="744959"/>
            <a:ext cx="45515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5 РС ФП, входящих в состав: 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1432248" y="2080741"/>
            <a:ext cx="33123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Целевые показатели</a:t>
            </a:r>
            <a:endParaRPr lang="ru-RU" sz="16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434776"/>
              </p:ext>
            </p:extLst>
          </p:nvPr>
        </p:nvGraphicFramePr>
        <p:xfrm>
          <a:off x="218799" y="2419294"/>
          <a:ext cx="8470717" cy="3309417"/>
        </p:xfrm>
        <a:graphic>
          <a:graphicData uri="http://schemas.openxmlformats.org/drawingml/2006/table">
            <a:tbl>
              <a:tblPr firstRow="1" firstCol="1" bandRow="1"/>
              <a:tblGrid>
                <a:gridCol w="3782369"/>
                <a:gridCol w="642840"/>
                <a:gridCol w="638797"/>
                <a:gridCol w="640551"/>
                <a:gridCol w="632265"/>
                <a:gridCol w="553232"/>
                <a:gridCol w="553232"/>
                <a:gridCol w="506477"/>
                <a:gridCol w="520954"/>
              </a:tblGrid>
              <a:tr h="206950"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целевой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Базовое </a:t>
                      </a: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значение 2017</a:t>
                      </a:r>
                      <a:r>
                        <a:rPr lang="ru-RU" sz="105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г.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Период, год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2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2023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71243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Снижение </a:t>
                      </a:r>
                      <a:r>
                        <a:rPr lang="ru-RU" sz="14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смертности населения старше трудоспособного возраста (на 1000 человек населения соответствующего возраста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38,1</a:t>
                      </a:r>
                      <a:endParaRPr lang="ru-RU" sz="14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" marR="2466" marT="24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37,7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37,1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36,4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35,8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35,1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34,5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33,8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</a:tr>
              <a:tr h="55186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Увеличение </a:t>
                      </a:r>
                      <a:r>
                        <a:rPr lang="ru-RU" sz="14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суммарного коэффициента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рождаемости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1,528</a:t>
                      </a:r>
                      <a:endParaRPr lang="ru-RU" sz="14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1,538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1,604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1,621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1,644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</a:tr>
              <a:tr h="771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Увеличение доли граждан, ведущих здоровый образ жизни</a:t>
                      </a:r>
                      <a:endParaRPr lang="ru-RU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50,1 </a:t>
                      </a:r>
                      <a:endParaRPr lang="ru-RU" sz="14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52 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53,2 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54,5 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55,8 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57,3 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58,8 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60 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</a:tr>
              <a:tr h="546328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Доля граждан Самарской области, систематически занимающихся физической культурой и спортом,%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34,0</a:t>
                      </a:r>
                      <a:endParaRPr lang="ru-RU" sz="14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36,0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55,0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8799" y="1379518"/>
            <a:ext cx="3747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kern="0" dirty="0">
                <a:solidFill>
                  <a:prstClr val="black"/>
                </a:solidFill>
              </a:rPr>
              <a:t>«Содействие занятости женщин – создание условий дошкольного образования для детей в возрасте до трех лет» </a:t>
            </a:r>
          </a:p>
        </p:txBody>
      </p:sp>
      <p:graphicFrame>
        <p:nvGraphicFramePr>
          <p:cNvPr id="16" name="Group 5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0975536"/>
              </p:ext>
            </p:extLst>
          </p:nvPr>
        </p:nvGraphicFramePr>
        <p:xfrm>
          <a:off x="6051" y="5805264"/>
          <a:ext cx="9109786" cy="1025066"/>
        </p:xfrm>
        <a:graphic>
          <a:graphicData uri="http://schemas.openxmlformats.org/drawingml/2006/table">
            <a:tbl>
              <a:tblPr/>
              <a:tblGrid>
                <a:gridCol w="9109786"/>
              </a:tblGrid>
              <a:tr h="10250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charset="0"/>
                        </a:rPr>
                        <a:t>Объем финансирования нацпроекта составляет 35,6 млрд рублей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charset="0"/>
                        </a:rPr>
                        <a:t>, в том числе: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charset="0"/>
                        </a:rPr>
                        <a:t>11,6 млрд. рублей – средства федерального бюджета; 22,6 млрд. рублей – средства регионального бюджета;  1,3 млрд. рублей – внебюджетные источники;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charset="0"/>
                        </a:rPr>
                        <a:t>0,1 млрд. рублей – средства местного бюджета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>
                        <a:lumMod val="60000"/>
                        <a:lumOff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16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59900" y="1650526"/>
            <a:ext cx="26642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РП «Финансовая поддержка семей с детьми »</a:t>
            </a:r>
            <a:endParaRPr lang="ru-RU" sz="1100" b="1" kern="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72957" y="3916711"/>
            <a:ext cx="27132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РП </a:t>
            </a:r>
            <a:r>
              <a:rPr lang="ru-RU" sz="1100" b="1" kern="0" dirty="0">
                <a:solidFill>
                  <a:prstClr val="black"/>
                </a:solidFill>
              </a:rPr>
              <a:t>«Содействие занятости женщин - создание условий дошкольного образования для детей в возрасте до трех лет»»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2892107" y="1980074"/>
            <a:ext cx="32523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РП «Старшее поколение 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b="1" kern="0" dirty="0">
              <a:solidFill>
                <a:prstClr val="black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59900" y="692696"/>
            <a:ext cx="90247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600" b="1" u="sng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Показатели высшего уровня 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3032283" y="4881363"/>
            <a:ext cx="2942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РП </a:t>
            </a:r>
            <a:r>
              <a:rPr lang="ru-RU" sz="1100" b="1" dirty="0" smtClean="0"/>
              <a:t>«</a:t>
            </a:r>
            <a:r>
              <a:rPr lang="ru-RU" sz="1100" b="1" dirty="0"/>
              <a:t>Формирование системы мотивации граждан к здоровому образу жизни, включая здоровое питание и отказ от вредных привычек</a:t>
            </a:r>
            <a:r>
              <a:rPr lang="ru-RU" sz="1100" b="1" dirty="0" smtClean="0"/>
              <a:t>»</a:t>
            </a:r>
            <a:endParaRPr lang="ru-RU" sz="11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90239" y="4593343"/>
            <a:ext cx="27020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rgbClr val="0070C0"/>
                </a:solidFill>
              </a:rPr>
              <a:t>1</a:t>
            </a:r>
            <a:endParaRPr lang="ru-RU" sz="1100" dirty="0" smtClean="0">
              <a:solidFill>
                <a:srgbClr val="0070C0"/>
              </a:solidFill>
            </a:endParaRPr>
          </a:p>
          <a:p>
            <a:pPr algn="just">
              <a:buClr>
                <a:schemeClr val="accent1"/>
              </a:buClr>
            </a:pPr>
            <a:endParaRPr lang="ru-RU" sz="11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70C0"/>
                </a:solidFill>
              </a:rPr>
              <a:t>2</a:t>
            </a:r>
            <a:endParaRPr lang="ru-RU" sz="1100" dirty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66282" y="2756481"/>
            <a:ext cx="26283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943555" y="2172036"/>
            <a:ext cx="311965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ru-RU" sz="1100" dirty="0"/>
              <a:t>Уровень госпитализации на геронтологические койки лиц старше 60 лет на 10 тыс. населения соответствующего возраста; </a:t>
            </a:r>
          </a:p>
          <a:p>
            <a:pPr marL="171450" indent="-1714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ru-RU" sz="1100" dirty="0"/>
              <a:t>Охват граждан старше трудоспособного возраста профилактическими осмотрами, включая диспансеризацию, %; </a:t>
            </a:r>
          </a:p>
          <a:p>
            <a:pPr marL="171450" indent="-1714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ru-RU" sz="1100" dirty="0"/>
              <a:t>Доля лиц старше трудоспособного возраста, у которых выявлены заболевания и патологические состояния, находящихся под диспансерным наблюдением,  %</a:t>
            </a:r>
          </a:p>
          <a:p>
            <a:pPr marL="171450" indent="-1714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ru-RU" sz="1100" dirty="0"/>
              <a:t>Численность граждан </a:t>
            </a:r>
            <a:r>
              <a:rPr lang="ru-RU" sz="1100" dirty="0" err="1"/>
              <a:t>предпенсионного</a:t>
            </a:r>
            <a:r>
              <a:rPr lang="ru-RU" sz="1100" dirty="0"/>
              <a:t> возраста, прошедших профессиональное обучение и дополнительное профессиональное образование, человек</a:t>
            </a:r>
          </a:p>
          <a:p>
            <a:pPr algn="just">
              <a:buClr>
                <a:schemeClr val="accent1"/>
              </a:buClr>
            </a:pPr>
            <a:endParaRPr lang="ru-RU" sz="11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buClr>
                <a:schemeClr val="accent1"/>
              </a:buClr>
            </a:pPr>
            <a:endParaRPr lang="ru-RU" sz="11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buClr>
                <a:schemeClr val="accent1"/>
              </a:buClr>
            </a:pPr>
            <a:endParaRPr lang="ru-RU" sz="11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825892" y="5589240"/>
            <a:ext cx="34496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Смертность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женщин в возрасте 16-54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лет</a:t>
            </a:r>
            <a:endParaRPr lang="ru-RU" sz="11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600" dirty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Смертность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мужчин в возрасте 16-59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лет</a:t>
            </a:r>
            <a:endParaRPr lang="ru-RU" sz="11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6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Розничные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продажи алкогольной продукции на душу населения (в литрах этанола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lang="ru-RU" sz="1100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9900" y="1033847"/>
            <a:ext cx="3027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  <a:ea typeface="Calibri"/>
                <a:cs typeface="Times New Roman"/>
              </a:rPr>
              <a:t>Суммарный коэффициент рождаемости до 1,644 к 2024 году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276595" y="1655962"/>
            <a:ext cx="4591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Показатели </a:t>
            </a:r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РС ФП: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825892" y="2410961"/>
            <a:ext cx="0" cy="4191191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185509" y="2254458"/>
            <a:ext cx="16291" cy="4054862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287411" y="3916711"/>
            <a:ext cx="2265816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5868143" y="1067493"/>
            <a:ext cx="32758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</a:rPr>
              <a:t>Увеличение доли граждан, ведущих здоровый образ жизни до 60%</a:t>
            </a:r>
            <a:endParaRPr lang="ru-RU" sz="1200" b="1" dirty="0">
              <a:solidFill>
                <a:srgbClr val="00B050"/>
              </a:solidFill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6086841" y="1495512"/>
            <a:ext cx="320965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РП «Спорт - норма жизни»</a:t>
            </a:r>
            <a:endParaRPr lang="ru-RU" sz="1100" b="1" kern="0" dirty="0">
              <a:solidFill>
                <a:prstClr val="black"/>
              </a:solidFill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287411" y="6333277"/>
            <a:ext cx="2374206" cy="950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«Демография»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985873" y="1033847"/>
            <a:ext cx="3027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  <a:ea typeface="Calibri"/>
                <a:cs typeface="Times New Roman"/>
              </a:rPr>
              <a:t>Увеличение ожидаемой продолжительности здоровой жизни до 67 лет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983" y="2068513"/>
            <a:ext cx="2601230" cy="1848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ru-RU" sz="1400" dirty="0">
                <a:latin typeface="Times New Roman"/>
                <a:ea typeface="Calibri"/>
                <a:cs typeface="Times New Roman"/>
              </a:rPr>
              <a:t>Суммарный коэффициент рождаемости вторых детей;</a:t>
            </a:r>
          </a:p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Times New Roman"/>
                <a:ea typeface="Calibri"/>
                <a:cs typeface="Times New Roman"/>
              </a:rPr>
              <a:t>Суммарный коэффициент </a:t>
            </a:r>
            <a:r>
              <a:rPr lang="ru-RU" sz="1400" dirty="0">
                <a:latin typeface="Times New Roman"/>
                <a:ea typeface="Calibri"/>
                <a:cs typeface="Times New Roman"/>
              </a:rPr>
              <a:t>рождаемости третьих и последующих </a:t>
            </a:r>
            <a:r>
              <a:rPr lang="ru-RU" sz="1400" dirty="0" smtClean="0">
                <a:latin typeface="Times New Roman"/>
                <a:ea typeface="Calibri"/>
                <a:cs typeface="Times New Roman"/>
              </a:rPr>
              <a:t>детей;</a:t>
            </a:r>
          </a:p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Times New Roman"/>
                <a:ea typeface="Calibri"/>
                <a:cs typeface="Times New Roman"/>
              </a:rPr>
              <a:t>Возрастные </a:t>
            </a:r>
            <a:r>
              <a:rPr lang="ru-RU" sz="1400" dirty="0">
                <a:latin typeface="Times New Roman"/>
                <a:ea typeface="Calibri"/>
                <a:cs typeface="Times New Roman"/>
              </a:rPr>
              <a:t>коэффициенты рождаемости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372200" y="1786451"/>
            <a:ext cx="2496904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70C0"/>
                </a:solidFill>
              </a:rPr>
              <a:t>1</a:t>
            </a:r>
            <a:r>
              <a:rPr lang="ru-RU" sz="900" dirty="0" smtClean="0">
                <a:solidFill>
                  <a:srgbClr val="0070C0"/>
                </a:solidFill>
              </a:rPr>
              <a:t>. </a:t>
            </a:r>
            <a:r>
              <a:rPr lang="ru-RU" sz="900" dirty="0" smtClean="0"/>
              <a:t>Доля </a:t>
            </a:r>
            <a:r>
              <a:rPr lang="ru-RU" sz="900" dirty="0"/>
              <a:t>детей и молодежи Самарской области (возраст от 3 до 29 лет), систематически занимающихся физической культурой и спортом, в общей численности детей и молодежи Самарской области (возраст от 3 до 29 лет</a:t>
            </a:r>
            <a:r>
              <a:rPr lang="ru-RU" sz="900" dirty="0" smtClean="0"/>
              <a:t>), (%).</a:t>
            </a:r>
            <a:endParaRPr lang="ru-RU" sz="900" dirty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900" dirty="0" smtClean="0">
                <a:solidFill>
                  <a:srgbClr val="0070C0"/>
                </a:solidFill>
              </a:rPr>
              <a:t>2.</a:t>
            </a:r>
            <a:r>
              <a:rPr lang="ru-RU" sz="900" dirty="0" smtClean="0"/>
              <a:t>Доля </a:t>
            </a:r>
            <a:r>
              <a:rPr lang="ru-RU" sz="900" dirty="0"/>
              <a:t>населения Самарской области среднего возраста (женщины от 30 до 54 лет, мужчины от 30 до 59 лет), систематически занимающихся физической культурой и спортом, в общей численности населения Самарской области среднего возраста (женщины от 30 до 54 лет, мужчины от 30 до 59 лет</a:t>
            </a:r>
            <a:r>
              <a:rPr lang="ru-RU" sz="900" dirty="0" smtClean="0"/>
              <a:t>), (%)</a:t>
            </a:r>
            <a:endParaRPr lang="ru-RU" sz="9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900" dirty="0" smtClean="0">
                <a:solidFill>
                  <a:srgbClr val="0070C0"/>
                </a:solidFill>
              </a:rPr>
              <a:t>3.</a:t>
            </a:r>
            <a:r>
              <a:rPr lang="ru-RU" sz="900" dirty="0" smtClean="0"/>
              <a:t>Доля </a:t>
            </a:r>
            <a:r>
              <a:rPr lang="ru-RU" sz="900" dirty="0"/>
              <a:t>населения Самарской области старшего возраста (женщины от 55 до 79 лет, мужчины от 60 до 79 лет), систематически занимающихся физической культурой и спортом в общей численности населения Самарской области старшего возраста (женщины от 55 до 79 лет, мужчины от 60 до 79 лет</a:t>
            </a:r>
            <a:r>
              <a:rPr lang="ru-RU" sz="900" dirty="0" smtClean="0"/>
              <a:t>),  (%)</a:t>
            </a:r>
            <a:endParaRPr lang="ru-RU" sz="9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900" dirty="0" smtClean="0">
                <a:solidFill>
                  <a:srgbClr val="0070C0"/>
                </a:solidFill>
              </a:rPr>
              <a:t>4.</a:t>
            </a:r>
            <a:r>
              <a:rPr lang="ru-RU" sz="900" dirty="0" smtClean="0"/>
              <a:t>Уровень </a:t>
            </a:r>
            <a:r>
              <a:rPr lang="ru-RU" sz="900" dirty="0"/>
              <a:t>обеспеченности населения Самарской области спортивными сооружениями исходя из единовременной пропускной способности объектов спорта (%)</a:t>
            </a: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900" dirty="0" smtClean="0">
                <a:solidFill>
                  <a:srgbClr val="0070C0"/>
                </a:solidFill>
              </a:rPr>
              <a:t>5. </a:t>
            </a:r>
            <a:r>
              <a:rPr lang="ru-RU" sz="900" dirty="0" smtClean="0">
                <a:latin typeface="Times New Roman"/>
                <a:ea typeface="Calibri"/>
              </a:rPr>
              <a:t>Доля </a:t>
            </a:r>
            <a:r>
              <a:rPr lang="ru-RU" sz="900" dirty="0">
                <a:latin typeface="Times New Roman"/>
                <a:ea typeface="Calibri"/>
              </a:rPr>
              <a:t>занимающихся по программам спортивной подготовки в организациях ведомственной принадлежности физической культуры и спорта (%)</a:t>
            </a:r>
            <a:endParaRPr lang="ru-RU" sz="900" dirty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20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-66707" y="260648"/>
            <a:ext cx="9144000" cy="38576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  <a:sym typeface="Arial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66694" y="-70108"/>
            <a:ext cx="53736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cap="small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Роль муниципалитетов в проекте</a:t>
            </a:r>
            <a:endParaRPr lang="ru-RU" sz="2000" dirty="0">
              <a:solidFill>
                <a:srgbClr val="000000"/>
              </a:solidFill>
              <a:latin typeface="Arial" charset="0"/>
              <a:cs typeface="Helvetica" pitchFamily="34" charset="0"/>
              <a:sym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3022" y="299224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cap="small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РЕГИОНАЛЬНЫЙ ПРОЕКТ «ФИНАНСОВАЯ </a:t>
            </a:r>
            <a:r>
              <a:rPr lang="ru-RU" sz="1600" b="1" cap="small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ПОДДЕРЖКА СЕМЕЙ С ДЕТЬМИ»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588525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Популяризация семейных ценностей и многодетной семьи</a:t>
            </a:r>
            <a:endParaRPr lang="ru-RU" dirty="0">
              <a:solidFill>
                <a:srgbClr val="FF0000"/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5147" y="957856"/>
            <a:ext cx="8608910" cy="156966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sz="1600" dirty="0">
                <a:latin typeface="Times New Roman"/>
                <a:ea typeface="Calibri"/>
              </a:rPr>
              <a:t>Наличие раздела на официальном сайте администрации муниципального образования, посвященного пропаганде семейных ценностей, мерам социальной поддержки, процедурам </a:t>
            </a:r>
            <a:r>
              <a:rPr lang="ru-RU" sz="1600" dirty="0" smtClean="0">
                <a:latin typeface="Times New Roman"/>
                <a:ea typeface="Calibri"/>
              </a:rPr>
              <a:t>ЭКО, </a:t>
            </a:r>
            <a:r>
              <a:rPr lang="ru-RU" sz="1600" dirty="0">
                <a:latin typeface="Times New Roman"/>
                <a:ea typeface="Calibri"/>
              </a:rPr>
              <a:t>обучению и воспитанию детей  и т.д</a:t>
            </a:r>
            <a:r>
              <a:rPr lang="ru-RU" sz="1600" dirty="0" smtClean="0">
                <a:latin typeface="Times New Roman"/>
                <a:ea typeface="Calibri"/>
              </a:rPr>
              <a:t>.; </a:t>
            </a:r>
            <a:endParaRPr lang="ru-RU" sz="1600" dirty="0">
              <a:latin typeface="Times New Roman"/>
              <a:ea typeface="Calibri"/>
            </a:endParaRPr>
          </a:p>
          <a:p>
            <a:pPr marL="285750" indent="-285750" algn="ctr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dirty="0" smtClean="0">
                <a:effectLst/>
                <a:latin typeface="Times New Roman"/>
                <a:ea typeface="Calibri"/>
              </a:rPr>
              <a:t>Организация встреч населения </a:t>
            </a:r>
            <a:r>
              <a:rPr lang="ru-RU" sz="1600" dirty="0">
                <a:latin typeface="Times New Roman"/>
                <a:ea typeface="Times New Roman"/>
              </a:rPr>
              <a:t>с участием специалистов органов социальной защиты населения в целях разъяснения порядка предоставления мер социальной поддержки, направленных на стимулирование </a:t>
            </a:r>
            <a:r>
              <a:rPr lang="ru-RU" sz="1600" dirty="0" smtClean="0">
                <a:latin typeface="Times New Roman"/>
                <a:ea typeface="Times New Roman"/>
              </a:rPr>
              <a:t>рождаемости, выпуск информационных материалов</a:t>
            </a:r>
            <a:endParaRPr lang="ru-RU" sz="1600" dirty="0">
              <a:effectLst/>
              <a:latin typeface="Times New Roman"/>
              <a:ea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3022" y="2527516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Внедрение финансовых механизмов увеличения рождаемости</a:t>
            </a:r>
            <a:endParaRPr lang="ru-RU" dirty="0">
              <a:solidFill>
                <a:srgbClr val="FF0000"/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5147" y="2973905"/>
            <a:ext cx="859279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/>
                <a:ea typeface="Calibri"/>
              </a:rPr>
              <a:t>Организация посещения бесплатно детьми </a:t>
            </a:r>
            <a:r>
              <a:rPr lang="ru-RU" sz="1600" dirty="0">
                <a:latin typeface="Times New Roman"/>
                <a:ea typeface="Calibri"/>
              </a:rPr>
              <a:t>из многодетных </a:t>
            </a:r>
            <a:r>
              <a:rPr lang="ru-RU" sz="1600" dirty="0" smtClean="0">
                <a:latin typeface="Times New Roman"/>
                <a:ea typeface="Calibri"/>
              </a:rPr>
              <a:t>семей спортивных, дополнительных </a:t>
            </a:r>
            <a:r>
              <a:rPr lang="ru-RU" sz="1600" dirty="0">
                <a:latin typeface="Times New Roman"/>
                <a:ea typeface="Calibri"/>
              </a:rPr>
              <a:t>образовательные </a:t>
            </a:r>
            <a:r>
              <a:rPr lang="ru-RU" sz="1600" dirty="0" smtClean="0">
                <a:latin typeface="Times New Roman"/>
                <a:ea typeface="Calibri"/>
              </a:rPr>
              <a:t>кружков и секций; </a:t>
            </a:r>
            <a:r>
              <a:rPr lang="ru-RU" sz="1600" dirty="0">
                <a:latin typeface="Times New Roman"/>
                <a:ea typeface="Calibri"/>
              </a:rPr>
              <a:t> </a:t>
            </a:r>
            <a:endParaRPr lang="ru-RU" sz="1600" dirty="0" smtClean="0">
              <a:latin typeface="Times New Roman"/>
              <a:ea typeface="Calibri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/>
                <a:ea typeface="Calibri"/>
              </a:rPr>
              <a:t>Исходя </a:t>
            </a:r>
            <a:r>
              <a:rPr lang="ru-RU" sz="1600" dirty="0">
                <a:latin typeface="Times New Roman"/>
                <a:ea typeface="Calibri"/>
              </a:rPr>
              <a:t>из возможности </a:t>
            </a:r>
            <a:r>
              <a:rPr lang="ru-RU" sz="1600" dirty="0" smtClean="0">
                <a:latin typeface="Times New Roman"/>
                <a:ea typeface="Calibri"/>
              </a:rPr>
              <a:t>муниципалитета введение дополнительных </a:t>
            </a:r>
            <a:r>
              <a:rPr lang="ru-RU" sz="1600" dirty="0">
                <a:latin typeface="Times New Roman"/>
                <a:ea typeface="Calibri"/>
              </a:rPr>
              <a:t>финансовых мер социальной поддержки, направленных на стимулирование рождаемости и многодетность </a:t>
            </a:r>
            <a:r>
              <a:rPr lang="ru-RU" sz="1600" dirty="0" smtClean="0">
                <a:latin typeface="Times New Roman"/>
                <a:ea typeface="Calibri"/>
              </a:rPr>
              <a:t>(, </a:t>
            </a:r>
            <a:r>
              <a:rPr lang="ru-RU" sz="1600" dirty="0">
                <a:latin typeface="Times New Roman"/>
                <a:ea typeface="Calibri"/>
              </a:rPr>
              <a:t>пример: предоставление бесплатного (льготного) питания детям в школах, материальная помощь в связи с трудной жизненной ситуацией, льготы по оплате жилого помещения и коммунальных услуг, талоны на посещение бань и т.д.)</a:t>
            </a:r>
          </a:p>
          <a:p>
            <a:pPr lvl="0" algn="ctr"/>
            <a:r>
              <a:rPr lang="ru-RU" b="1" dirty="0" smtClean="0">
                <a:solidFill>
                  <a:srgbClr val="FF0000"/>
                </a:solidFill>
                <a:latin typeface="Times New Roman"/>
                <a:ea typeface="Calibri"/>
              </a:rPr>
              <a:t>Организация межведомственного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взаимодействия </a:t>
            </a:r>
            <a:endParaRPr lang="ru-RU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lvl="0" algn="ctr"/>
            <a:r>
              <a:rPr lang="ru-RU" b="1" dirty="0" smtClean="0">
                <a:solidFill>
                  <a:srgbClr val="FF0000"/>
                </a:solidFill>
                <a:latin typeface="Times New Roman"/>
                <a:ea typeface="Calibri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рамках стимулирования рождаемости </a:t>
            </a:r>
            <a:endParaRPr lang="ru-RU" dirty="0">
              <a:solidFill>
                <a:srgbClr val="FF0000"/>
              </a:solidFill>
              <a:latin typeface="Times New Roman"/>
              <a:ea typeface="Calibri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>
                <a:latin typeface="Times New Roman"/>
                <a:ea typeface="Calibri"/>
              </a:rPr>
              <a:t>Организация пунктов проката крупногабаритных детских товаров, </a:t>
            </a:r>
            <a:endParaRPr lang="ru-RU" sz="1600" dirty="0" smtClean="0">
              <a:latin typeface="Times New Roman"/>
              <a:ea typeface="Calibri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/>
                <a:ea typeface="Calibri"/>
              </a:rPr>
              <a:t>Оказание содействия в решении бытовых проблем женщин, обратившихся за </a:t>
            </a:r>
            <a:r>
              <a:rPr lang="ru-RU" sz="1600" dirty="0" err="1" smtClean="0">
                <a:latin typeface="Times New Roman"/>
                <a:ea typeface="Calibri"/>
              </a:rPr>
              <a:t>доабортным</a:t>
            </a:r>
            <a:r>
              <a:rPr lang="ru-RU" sz="1600" dirty="0" smtClean="0">
                <a:latin typeface="Times New Roman"/>
                <a:ea typeface="Calibri"/>
              </a:rPr>
              <a:t> консультированием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/>
                <a:ea typeface="Calibri"/>
              </a:rPr>
              <a:t>Организация работы с молодежью: проведение мероприятий, направленных на развитие межличностных отношений</a:t>
            </a:r>
            <a:endParaRPr lang="ru-RU" sz="1600" dirty="0"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580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-66707" y="260648"/>
            <a:ext cx="9144000" cy="38576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  <a:sym typeface="Arial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66694" y="-70108"/>
            <a:ext cx="53736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cap="small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Роль муниципалитетов в проекте</a:t>
            </a:r>
            <a:endParaRPr lang="ru-RU" sz="2000" dirty="0">
              <a:solidFill>
                <a:srgbClr val="000000"/>
              </a:solidFill>
              <a:latin typeface="Arial" charset="0"/>
              <a:cs typeface="Helvetica" pitchFamily="34" charset="0"/>
              <a:sym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3022" y="299224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cap="small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РЕГИОНАЛЬНЫЙ ПРОЕКТ «СТАРШЕЕ ПОКОЛЕНИЕ»</a:t>
            </a:r>
            <a:endParaRPr lang="ru-RU" sz="1600" b="1" cap="small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3528" y="1277308"/>
            <a:ext cx="8390528" cy="147732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dirty="0" smtClean="0">
                <a:latin typeface="Times New Roman"/>
                <a:ea typeface="Calibri"/>
              </a:rPr>
              <a:t>Вовлечение граждан пожилого возраста в </a:t>
            </a:r>
            <a:r>
              <a:rPr lang="ru-RU" dirty="0">
                <a:latin typeface="Times New Roman"/>
                <a:ea typeface="Calibri"/>
              </a:rPr>
              <a:t>добровольческую деятельность и движение «Серебряные волонтеры</a:t>
            </a:r>
            <a:r>
              <a:rPr lang="ru-RU" dirty="0" smtClean="0">
                <a:latin typeface="Times New Roman"/>
                <a:ea typeface="Calibri"/>
              </a:rPr>
              <a:t>»;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dirty="0" smtClean="0">
                <a:solidFill>
                  <a:prstClr val="black"/>
                </a:solidFill>
                <a:latin typeface="Times New Roman"/>
                <a:ea typeface="Calibri"/>
              </a:rPr>
              <a:t>Привлечение волонтеров к оказанию помощи пожилым людям;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dirty="0" smtClean="0">
                <a:latin typeface="Times New Roman"/>
                <a:ea typeface="Calibri"/>
              </a:rPr>
              <a:t>Привлечение граждан </a:t>
            </a:r>
            <a:r>
              <a:rPr lang="ru-RU" dirty="0">
                <a:latin typeface="Times New Roman"/>
                <a:ea typeface="Calibri"/>
              </a:rPr>
              <a:t>пожилого </a:t>
            </a:r>
            <a:r>
              <a:rPr lang="ru-RU" dirty="0" smtClean="0">
                <a:latin typeface="Times New Roman"/>
                <a:ea typeface="Calibri"/>
              </a:rPr>
              <a:t>возраста к занятиям </a:t>
            </a:r>
            <a:r>
              <a:rPr lang="ru-RU" dirty="0">
                <a:latin typeface="Times New Roman"/>
                <a:ea typeface="Calibri"/>
              </a:rPr>
              <a:t>физической культурой и </a:t>
            </a:r>
            <a:r>
              <a:rPr lang="ru-RU" dirty="0" smtClean="0">
                <a:latin typeface="Times New Roman"/>
                <a:ea typeface="Calibri"/>
              </a:rPr>
              <a:t>спортом, социокультурным мероприятиям, внедрение социального туризма </a:t>
            </a:r>
            <a:endParaRPr lang="ru-RU" dirty="0">
              <a:solidFill>
                <a:prstClr val="black"/>
              </a:solidFill>
              <a:latin typeface="Times New Roman"/>
              <a:ea typeface="Calibri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3247078"/>
            <a:ext cx="836484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dirty="0">
                <a:latin typeface="Times New Roman"/>
                <a:ea typeface="Calibri"/>
              </a:rPr>
              <a:t>Оказание материальной помощи нуждающимся гражданам пожилого возраста</a:t>
            </a:r>
            <a:endParaRPr lang="ru-RU" b="1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 algn="ctr"/>
            <a:endParaRPr lang="ru-RU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/>
                <a:ea typeface="Calibri"/>
              </a:rPr>
              <a:t>Информационная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поддержка граждан пожилого возраста </a:t>
            </a:r>
            <a:endParaRPr lang="ru-RU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dirty="0">
                <a:latin typeface="Times New Roman"/>
                <a:ea typeface="Calibri"/>
              </a:rPr>
              <a:t>Наличие специализированного раздела на информационном стенде и официальном сайте администраций муниципального образования «Приемная семья для пожилых людей» (размещение закона Самарской области от 28.10.2008 №121-ГД «Об организации деятельности приемных семей для граждан пожилого возраста и инвалидов на территории Самарской области») 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dirty="0">
                <a:latin typeface="Times New Roman"/>
                <a:ea typeface="Calibri"/>
              </a:rPr>
              <a:t>Организация встреч с населением муниципального образования с участием специалистов органов социальной защиты населения в целях разъяснения мер социальной поддержки лиц пенсионного возраста и граждан, достигших в период с 1 января 2019 года по 31 декабря 2027 года возраста женщины 55 лет и более, мужчины 60 лет и более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/>
              <a:ea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630977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Создание условий для активного долголетия и ведения здорового образа жизни пожилыми людьми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1554" y="2766562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Внедрение финансовых механизмов поддержки граждан пожилого возраста</a:t>
            </a:r>
          </a:p>
        </p:txBody>
      </p:sp>
    </p:spTree>
    <p:extLst>
      <p:ext uri="{BB962C8B-B14F-4D97-AF65-F5344CB8AC3E}">
        <p14:creationId xmlns:p14="http://schemas.microsoft.com/office/powerpoint/2010/main" val="352868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52339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algn="ctr"/>
            <a:r>
              <a:rPr lang="ru-RU" sz="1600" b="1" dirty="0" smtClean="0">
                <a:solidFill>
                  <a:srgbClr val="FF0000"/>
                </a:solidFill>
                <a:ea typeface="Calibri"/>
                <a:cs typeface="Times New Roman"/>
              </a:rPr>
              <a:t>ОМСУ должны обеспечить принятие муниципальных программ, включающих мероприятия по реализации Национального проекта «Демография»</a:t>
            </a:r>
            <a:r>
              <a:rPr lang="ru-RU" sz="1600" dirty="0" smtClean="0">
                <a:solidFill>
                  <a:srgbClr val="FF0000"/>
                </a:solidFill>
                <a:ea typeface="Calibri"/>
                <a:cs typeface="Times New Roman"/>
              </a:rPr>
              <a:t>. </a:t>
            </a:r>
          </a:p>
          <a:p>
            <a:pPr marL="30480" algn="ctr"/>
            <a:r>
              <a:rPr lang="ru-RU" sz="1400" dirty="0" smtClean="0">
                <a:ea typeface="Calibri"/>
                <a:cs typeface="Times New Roman"/>
              </a:rPr>
              <a:t>Показатель «Количество муниципальных образований, внедривших программу общественного здоровья  до </a:t>
            </a:r>
            <a:r>
              <a:rPr lang="ru-RU" sz="1400" dirty="0">
                <a:ea typeface="Calibri"/>
                <a:cs typeface="Times New Roman"/>
              </a:rPr>
              <a:t>2024 </a:t>
            </a:r>
            <a:r>
              <a:rPr lang="ru-RU" sz="1400" dirty="0" smtClean="0">
                <a:ea typeface="Calibri"/>
                <a:cs typeface="Times New Roman"/>
              </a:rPr>
              <a:t>года (</a:t>
            </a:r>
            <a:r>
              <a:rPr lang="ru-RU" sz="1400" dirty="0">
                <a:ea typeface="Calibri"/>
                <a:cs typeface="Times New Roman"/>
              </a:rPr>
              <a:t>нарастающим итогом</a:t>
            </a:r>
            <a:r>
              <a:rPr lang="ru-RU" sz="1400" dirty="0" smtClean="0">
                <a:ea typeface="Calibri"/>
                <a:cs typeface="Times New Roman"/>
              </a:rPr>
              <a:t>)</a:t>
            </a:r>
            <a:endParaRPr lang="ru-RU" sz="1400" b="1" dirty="0">
              <a:ea typeface="Calibri"/>
              <a:cs typeface="Times New Roman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417024"/>
              </p:ext>
            </p:extLst>
          </p:nvPr>
        </p:nvGraphicFramePr>
        <p:xfrm>
          <a:off x="395536" y="1628800"/>
          <a:ext cx="4392488" cy="4888768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7204"/>
                <a:gridCol w="901068"/>
                <a:gridCol w="1008112"/>
                <a:gridCol w="936104"/>
              </a:tblGrid>
              <a:tr h="3480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br>
                        <a:rPr lang="ru-RU" sz="1100" b="1" u="none" strike="noStrike" dirty="0" smtClean="0">
                          <a:effectLst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258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254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9947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Октябрьск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274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Безенчукский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Богатовский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75666"/>
              </p:ext>
            </p:extLst>
          </p:nvPr>
        </p:nvGraphicFramePr>
        <p:xfrm>
          <a:off x="4944645" y="1628800"/>
          <a:ext cx="4104455" cy="491345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319289"/>
                <a:gridCol w="952820"/>
                <a:gridCol w="952820"/>
                <a:gridCol w="879526"/>
              </a:tblGrid>
              <a:tr h="687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br>
                        <a:rPr lang="ru-RU" sz="1100" b="1" u="none" strike="noStrike" dirty="0" smtClean="0">
                          <a:effectLst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</a:tr>
              <a:tr h="1911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Борский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Камышлинский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</a:t>
                      </a:r>
                      <a:r>
                        <a:rPr lang="ru-RU" sz="1100" u="none" strike="noStrike" dirty="0">
                          <a:effectLst/>
                        </a:rPr>
                        <a:t>-Черкасский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Клявлинский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Кошкинский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Красноармейский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Красноярский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Пестравский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Сергиевский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306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011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44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Шенталинский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Шигонский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Проект «Укрепление общественного здоровья»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22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12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8896336"/>
              </p:ext>
            </p:extLst>
          </p:nvPr>
        </p:nvGraphicFramePr>
        <p:xfrm>
          <a:off x="323528" y="1268760"/>
          <a:ext cx="864096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  <a:cs typeface="+mn-cs"/>
              </a:rPr>
              <a:t>Проект «Укрепление общественного здоровья</a:t>
            </a: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  <a:cs typeface="+mn-cs"/>
              </a:rPr>
              <a:t>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53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7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217321" y="1081777"/>
            <a:ext cx="10777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B050"/>
                </a:solidFill>
              </a:rPr>
              <a:t>Задача: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7021" y="1375133"/>
            <a:ext cx="88444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ea typeface="Arial" charset="0"/>
                <a:cs typeface="Arial" charset="0"/>
              </a:rPr>
              <a:t>Наименование </a:t>
            </a:r>
            <a:r>
              <a:rPr lang="ru-RU" sz="1400" i="1" dirty="0"/>
              <a:t>Формирование системы мотивации граждан к здоровому образу жизни, включая здоровое питание и отказ от вредных привычек</a:t>
            </a:r>
            <a:endParaRPr lang="ru-RU" sz="1400" b="1" u="sng" dirty="0">
              <a:solidFill>
                <a:srgbClr val="00B050"/>
              </a:solidFill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142688"/>
              </p:ext>
            </p:extLst>
          </p:nvPr>
        </p:nvGraphicFramePr>
        <p:xfrm>
          <a:off x="187300" y="1916645"/>
          <a:ext cx="8791326" cy="1657806"/>
        </p:xfrm>
        <a:graphic>
          <a:graphicData uri="http://schemas.openxmlformats.org/drawingml/2006/table">
            <a:tbl>
              <a:tblPr/>
              <a:tblGrid>
                <a:gridCol w="3242204"/>
                <a:gridCol w="864096"/>
                <a:gridCol w="720080"/>
                <a:gridCol w="720080"/>
                <a:gridCol w="864096"/>
                <a:gridCol w="792088"/>
                <a:gridCol w="720080"/>
                <a:gridCol w="868602"/>
              </a:tblGrid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Целевой показатель для МО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Базовое значение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2017 г.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Период, год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3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7718">
                <a:tc>
                  <a:txBody>
                    <a:bodyPr/>
                    <a:lstStyle/>
                    <a:p>
                      <a:pPr marL="36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itchFamily="18" charset="0"/>
                        </a:rPr>
                        <a:t>Наличие программы «Укрепление общественного здоровья»</a:t>
                      </a:r>
                    </a:p>
                    <a:p>
                      <a:pPr marL="36000" algn="l" fontAlgn="ctr"/>
                      <a:endParaRPr lang="ru-RU" sz="12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3962" marR="3962" marT="39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36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itchFamily="18" charset="0"/>
                        </a:rPr>
                        <a:t>Розничные продажи алкогольной продукции на душу населения (в литрах этанола)</a:t>
                      </a:r>
                    </a:p>
                    <a:p>
                      <a:pPr marL="36000" algn="l" fontAlgn="ctr"/>
                      <a:endParaRPr lang="ru-RU" sz="12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6,1</a:t>
                      </a:r>
                      <a:endParaRPr lang="ru-RU" sz="1100" dirty="0"/>
                    </a:p>
                  </a:txBody>
                  <a:tcPr marL="3962" marR="3962" marT="39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5,9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5,8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5,8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5,7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5,6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5,5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00863" y="3805698"/>
            <a:ext cx="35820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>
                <a:solidFill>
                  <a:srgbClr val="FF0000"/>
                </a:solidFill>
                <a:cs typeface="Times New Roman" pitchFamily="18" charset="0"/>
              </a:rPr>
              <a:t>Требования к </a:t>
            </a:r>
            <a:r>
              <a:rPr lang="ru-RU" sz="1600" b="1" u="sng" dirty="0" smtClean="0">
                <a:solidFill>
                  <a:srgbClr val="FF0000"/>
                </a:solidFill>
                <a:cs typeface="Times New Roman" pitchFamily="18" charset="0"/>
              </a:rPr>
              <a:t>ОМСУ</a:t>
            </a:r>
            <a:r>
              <a:rPr lang="en-US" sz="1600" b="1" u="sng" dirty="0" smtClean="0">
                <a:solidFill>
                  <a:srgbClr val="FF0000"/>
                </a:solidFill>
                <a:cs typeface="Times New Roman" pitchFamily="18" charset="0"/>
              </a:rPr>
              <a:t>/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ОМСУ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должны обеспечить: 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702323" y="3691998"/>
            <a:ext cx="8413514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3" t="45471" r="58160" b="51157"/>
          <a:stretch/>
        </p:blipFill>
        <p:spPr bwMode="auto">
          <a:xfrm>
            <a:off x="4089781" y="1302604"/>
            <a:ext cx="4911837" cy="14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3751079" y="681667"/>
            <a:ext cx="527037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Федеральный 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проект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«</a:t>
            </a:r>
            <a:r>
              <a:rPr lang="ru-RU" sz="1400" b="1" dirty="0" smtClean="0"/>
              <a:t>Формирование </a:t>
            </a:r>
            <a:r>
              <a:rPr lang="ru-RU" sz="1400" b="1" dirty="0"/>
              <a:t>системы мотивации граждан к здоровому образу жизни, </a:t>
            </a:r>
            <a:r>
              <a:rPr lang="ru-RU" sz="1400" b="1" dirty="0" smtClean="0"/>
              <a:t>включая </a:t>
            </a:r>
            <a:r>
              <a:rPr lang="ru-RU" sz="1400" b="1" dirty="0"/>
              <a:t>здоровое питание и отказ от вредных привычек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»</a:t>
            </a: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38215" y="4379696"/>
            <a:ext cx="888324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latin typeface="+mj-lt"/>
                <a:cs typeface="Times New Roman" pitchFamily="18" charset="0"/>
              </a:rPr>
              <a:t>1.</a:t>
            </a:r>
            <a:r>
              <a:rPr lang="ru-RU" sz="1400" dirty="0" smtClean="0">
                <a:latin typeface="+mj-lt"/>
                <a:cs typeface="Times New Roman" pitchFamily="18" charset="0"/>
              </a:rPr>
              <a:t> Размещение социальной рекламы по здоровому образу жизни на рекламных конструкциях и в районных СМИ </a:t>
            </a:r>
            <a:endParaRPr lang="ru-RU" sz="1400" dirty="0">
              <a:latin typeface="+mj-lt"/>
              <a:cs typeface="Times New Roman" pitchFamily="18" charset="0"/>
            </a:endParaRPr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latin typeface="+mj-lt"/>
                <a:cs typeface="Times New Roman" pitchFamily="18" charset="0"/>
              </a:rPr>
              <a:t>2.</a:t>
            </a:r>
            <a:r>
              <a:rPr lang="ru-RU" sz="1400" dirty="0" smtClean="0">
                <a:latin typeface="+mj-lt"/>
                <a:cs typeface="Times New Roman" pitchFamily="18" charset="0"/>
              </a:rPr>
              <a:t> Проведение мероприятий, способствующих формированию у населения МО мотивации к здоровому образу жизни</a:t>
            </a:r>
            <a:endParaRPr lang="ru-RU" sz="1400" dirty="0">
              <a:latin typeface="+mj-lt"/>
              <a:cs typeface="Times New Roman" pitchFamily="18" charset="0"/>
            </a:endParaRPr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latin typeface="+mj-lt"/>
                <a:cs typeface="Times New Roman" pitchFamily="18" charset="0"/>
              </a:rPr>
              <a:t>3.</a:t>
            </a:r>
            <a:r>
              <a:rPr lang="ru-RU" sz="1400" dirty="0" smtClean="0">
                <a:latin typeface="+mj-lt"/>
                <a:cs typeface="Times New Roman" pitchFamily="18" charset="0"/>
              </a:rPr>
              <a:t> Проведение мероприятий по снижению р</a:t>
            </a:r>
            <a:r>
              <a:rPr lang="ru-RU" sz="1400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озничных продаж </a:t>
            </a:r>
            <a:r>
              <a:rPr lang="ru-RU" sz="1400" dirty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алкогольной продукции на душу населения (в литрах этанола)</a:t>
            </a:r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endParaRPr lang="ru-RU" dirty="0"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19672" y="116632"/>
            <a:ext cx="6840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«Укрепление общественного здоровья»</a:t>
            </a:r>
          </a:p>
        </p:txBody>
      </p:sp>
    </p:spTree>
    <p:extLst>
      <p:ext uri="{BB962C8B-B14F-4D97-AF65-F5344CB8AC3E}">
        <p14:creationId xmlns:p14="http://schemas.microsoft.com/office/powerpoint/2010/main" val="331382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652339"/>
            <a:ext cx="91440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algn="ctr"/>
            <a:r>
              <a:rPr lang="ru-RU" sz="1600" b="1" dirty="0" smtClean="0">
                <a:solidFill>
                  <a:srgbClr val="FF0000"/>
                </a:solidFill>
                <a:ea typeface="Calibri"/>
                <a:cs typeface="Times New Roman"/>
              </a:rPr>
              <a:t>ОМСУ должны обеспечить принятие муниципальных программ, включающих мероприятия по реализации Национального проекта «01.06.2019»</a:t>
            </a:r>
            <a:r>
              <a:rPr lang="ru-RU" sz="1600" dirty="0" smtClean="0">
                <a:solidFill>
                  <a:srgbClr val="FF0000"/>
                </a:solidFill>
                <a:ea typeface="Calibri"/>
                <a:cs typeface="Times New Roman"/>
              </a:rPr>
              <a:t>. </a:t>
            </a:r>
          </a:p>
          <a:p>
            <a:pPr marL="30480" algn="ctr"/>
            <a:r>
              <a:rPr lang="ru-RU" sz="14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Показатель </a:t>
            </a:r>
            <a:r>
              <a:rPr lang="ru-RU" sz="1400" b="1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«</a:t>
            </a:r>
            <a:r>
              <a:rPr lang="ru-RU" sz="1400" b="1" dirty="0">
                <a:solidFill>
                  <a:prstClr val="black"/>
                </a:solidFill>
                <a:ea typeface="Arial Unicode MS"/>
                <a:cs typeface="Arial" panose="020B0604020202020204" pitchFamily="34" charset="0"/>
              </a:rPr>
              <a:t>Доля граждан Самарской области, систематически занимающихся </a:t>
            </a:r>
            <a:endParaRPr lang="ru-RU" sz="1400" b="1" dirty="0" smtClean="0">
              <a:solidFill>
                <a:prstClr val="black"/>
              </a:solidFill>
              <a:ea typeface="Arial Unicode MS"/>
              <a:cs typeface="Arial" panose="020B0604020202020204" pitchFamily="34" charset="0"/>
            </a:endParaRPr>
          </a:p>
          <a:p>
            <a:pPr marL="30480" algn="ctr"/>
            <a:r>
              <a:rPr lang="ru-RU" sz="1400" b="1" dirty="0" smtClean="0">
                <a:solidFill>
                  <a:prstClr val="black"/>
                </a:solidFill>
                <a:ea typeface="Arial Unicode MS"/>
                <a:cs typeface="Arial" panose="020B0604020202020204" pitchFamily="34" charset="0"/>
              </a:rPr>
              <a:t>физической </a:t>
            </a:r>
            <a:r>
              <a:rPr lang="ru-RU" sz="1400" b="1" dirty="0">
                <a:solidFill>
                  <a:prstClr val="black"/>
                </a:solidFill>
                <a:ea typeface="Arial Unicode MS"/>
                <a:cs typeface="Arial" panose="020B0604020202020204" pitchFamily="34" charset="0"/>
              </a:rPr>
              <a:t>культурой и спортом</a:t>
            </a:r>
            <a:r>
              <a:rPr lang="ru-RU" sz="1400" b="1" dirty="0" smtClean="0">
                <a:solidFill>
                  <a:prstClr val="black"/>
                </a:solidFill>
                <a:ea typeface="Arial Unicode MS"/>
                <a:cs typeface="Arial" panose="020B0604020202020204" pitchFamily="34" charset="0"/>
              </a:rPr>
              <a:t>,%»</a:t>
            </a:r>
            <a:endParaRPr lang="ru-RU" sz="1400" b="1" dirty="0">
              <a:solidFill>
                <a:prstClr val="black"/>
              </a:solidFill>
              <a:ea typeface="Calibri"/>
              <a:cs typeface="Arial" panose="020B0604020202020204" pitchFamily="34" charset="0"/>
            </a:endParaRPr>
          </a:p>
          <a:p>
            <a:pPr marL="30480" algn="ctr"/>
            <a:r>
              <a:rPr lang="ru-RU" sz="1400" dirty="0" smtClean="0">
                <a:solidFill>
                  <a:prstClr val="black"/>
                </a:solidFill>
                <a:ea typeface="Calibri"/>
                <a:cs typeface="Times New Roman"/>
              </a:rPr>
              <a:t>)</a:t>
            </a:r>
            <a:endParaRPr lang="ru-RU" sz="14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314146"/>
              </p:ext>
            </p:extLst>
          </p:nvPr>
        </p:nvGraphicFramePr>
        <p:xfrm>
          <a:off x="395536" y="1628800"/>
          <a:ext cx="4392488" cy="4888768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7204"/>
                <a:gridCol w="901068"/>
                <a:gridCol w="1008112"/>
                <a:gridCol w="936104"/>
              </a:tblGrid>
              <a:tr h="3480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br>
                        <a:rPr lang="ru-RU" sz="1100" b="1" u="none" strike="noStrike" dirty="0" smtClean="0">
                          <a:effectLst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258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39,0%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55,0%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254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9947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Отрадный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274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Безенчукский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Богатовский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276504"/>
              </p:ext>
            </p:extLst>
          </p:nvPr>
        </p:nvGraphicFramePr>
        <p:xfrm>
          <a:off x="4944645" y="1628800"/>
          <a:ext cx="4104455" cy="491345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319289"/>
                <a:gridCol w="952820"/>
                <a:gridCol w="952820"/>
                <a:gridCol w="879526"/>
              </a:tblGrid>
              <a:tr h="687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br>
                        <a:rPr lang="ru-RU" sz="1100" b="1" u="none" strike="noStrike" dirty="0" smtClean="0">
                          <a:effectLst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</a:tr>
              <a:tr h="1911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Борский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Камышлинский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</a:t>
                      </a:r>
                      <a:r>
                        <a:rPr lang="ru-RU" sz="1100" u="none" strike="noStrike" dirty="0">
                          <a:effectLst/>
                        </a:rPr>
                        <a:t>-Черкасский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Клявлинский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Кошкинский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Красноармейский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Красноярский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Пестравский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Сергиевский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306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011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44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Шенталинский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Шигонский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197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ШАБЛОН_МЭР_СО - коп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_ШАБЛОН_МЭР_СО - копия">
  <a:themeElements>
    <a:clrScheme name="_ШАБЛОН_МЭР_СО - копия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_ШАБЛОН_МЭР_СО - копия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_ШАБЛОН_МЭР_СО - копи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_ШАБЛОН_МЭР_СО - копия</Template>
  <TotalTime>4692</TotalTime>
  <Words>3451</Words>
  <Application>Microsoft Office PowerPoint</Application>
  <PresentationFormat>Экран (4:3)</PresentationFormat>
  <Paragraphs>1077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_ШАБЛОН_МЭР_СО - копия</vt:lpstr>
      <vt:lpstr>1__ШАБЛОН_МЭР_СО - копия</vt:lpstr>
      <vt:lpstr>Тема Office</vt:lpstr>
      <vt:lpstr>РЕГИОНАЛЬНАЯ СОСТАВЛЯЮЩАЯ НАЦИОНАЛЬНОГО ПРОЕКТА «ДЕМОГРАФИЯ»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Реште</dc:creator>
  <cp:lastModifiedBy>Белоголовцева Анна Станиславовна</cp:lastModifiedBy>
  <cp:revision>495</cp:revision>
  <cp:lastPrinted>2019-02-13T11:00:06Z</cp:lastPrinted>
  <dcterms:created xsi:type="dcterms:W3CDTF">2018-10-15T11:33:00Z</dcterms:created>
  <dcterms:modified xsi:type="dcterms:W3CDTF">2019-02-13T11:31:01Z</dcterms:modified>
</cp:coreProperties>
</file>