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56" r:id="rId2"/>
    <p:sldId id="447" r:id="rId3"/>
    <p:sldId id="389" r:id="rId4"/>
    <p:sldId id="435" r:id="rId5"/>
    <p:sldId id="423" r:id="rId6"/>
    <p:sldId id="431" r:id="rId7"/>
    <p:sldId id="433" r:id="rId8"/>
    <p:sldId id="444" r:id="rId9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77" d="100"/>
          <a:sy n="77" d="100"/>
        </p:scale>
        <p:origin x="-1800" y="-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491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31322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Национальный проект «КУЛЬТУРА»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4293096"/>
            <a:ext cx="6184776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м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инистерство культуры Самарской области 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Культурная среда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84879" y="1471001"/>
            <a:ext cx="41563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2. Творческие люди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090676" y="863326"/>
            <a:ext cx="5945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prstClr val="black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3. Цифровая культура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Федеральные проекты: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323528" y="1778778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 НП «Культура»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2448662"/>
              </p:ext>
            </p:extLst>
          </p:nvPr>
        </p:nvGraphicFramePr>
        <p:xfrm>
          <a:off x="164510" y="5214317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20,46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171,48</a:t>
                      </a:r>
                      <a:endParaRPr lang="ru-RU" sz="105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761,08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405,88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401,65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270,64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262,45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270,64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2 372,34</a:t>
                      </a:r>
                      <a:endParaRPr lang="ru-RU" sz="105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BE282341-7461-4278-8440-05D20DE090ED}"/>
              </a:ext>
            </a:extLst>
          </p:cNvPr>
          <p:cNvSpPr/>
          <p:nvPr/>
        </p:nvSpPr>
        <p:spPr>
          <a:xfrm>
            <a:off x="115151" y="4875763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927759"/>
              </p:ext>
            </p:extLst>
          </p:nvPr>
        </p:nvGraphicFramePr>
        <p:xfrm>
          <a:off x="164507" y="2204865"/>
          <a:ext cx="8727973" cy="2534468"/>
        </p:xfrm>
        <a:graphic>
          <a:graphicData uri="http://schemas.openxmlformats.org/drawingml/2006/table">
            <a:tbl>
              <a:tblPr firstRow="1" firstCol="1" bandRow="1"/>
              <a:tblGrid>
                <a:gridCol w="3903437"/>
                <a:gridCol w="1051851"/>
                <a:gridCol w="709365"/>
                <a:gridCol w="700187"/>
                <a:gridCol w="612664"/>
                <a:gridCol w="612664"/>
                <a:gridCol w="560887"/>
                <a:gridCol w="576918"/>
              </a:tblGrid>
              <a:tr h="16983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01.01.2018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8064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на 15% числа посещений организаций культуры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 (нарастающим итогом)</a:t>
                      </a:r>
                      <a:endParaRPr lang="ru-RU" sz="1600" b="1" u="non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12900,07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тыс. посещений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1169028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числа обращений к цифровым ресурсам в сфере </a:t>
                      </a:r>
                    </a:p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культуры в 5 раз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(нарастающим итогом)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0,070 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млн. обращений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436992" y="4895319"/>
            <a:ext cx="119930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cs typeface="Arial" panose="020B0604020202020204" pitchFamily="34" charset="0"/>
              </a:rPr>
              <a:t>млн. </a:t>
            </a:r>
            <a:r>
              <a:rPr lang="ru-RU" sz="1400" dirty="0">
                <a:cs typeface="Arial" panose="020B0604020202020204" pitchFamily="34" charset="0"/>
              </a:rPr>
              <a:t>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06227"/>
            <a:ext cx="9036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</a:t>
            </a:r>
            <a:r>
              <a:rPr lang="ru-RU" sz="1400" b="1" dirty="0" smtClean="0">
                <a:ea typeface="Calibri"/>
                <a:cs typeface="Times New Roman"/>
              </a:rPr>
              <a:t>«</a:t>
            </a:r>
            <a:r>
              <a:rPr lang="ru-RU" sz="1400" b="1" dirty="0"/>
              <a:t>Увеличение на 15% числа посещений организаций культуры</a:t>
            </a:r>
            <a:r>
              <a:rPr lang="ru-RU" sz="1400" dirty="0"/>
              <a:t> </a:t>
            </a:r>
            <a:r>
              <a:rPr lang="ru-RU" sz="1400" i="1" dirty="0" smtClean="0"/>
              <a:t>(</a:t>
            </a:r>
            <a:r>
              <a:rPr lang="ru-RU" sz="1400" i="1" dirty="0"/>
              <a:t>нарастающим итогом</a:t>
            </a:r>
            <a:r>
              <a:rPr lang="ru-RU" sz="1400" i="1" dirty="0" smtClean="0"/>
              <a:t>)»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9151982"/>
              </p:ext>
            </p:extLst>
          </p:nvPr>
        </p:nvGraphicFramePr>
        <p:xfrm>
          <a:off x="107504" y="1268762"/>
          <a:ext cx="9008333" cy="525658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989799"/>
                <a:gridCol w="859650"/>
                <a:gridCol w="859814"/>
                <a:gridCol w="859814"/>
                <a:gridCol w="859814"/>
                <a:gridCol w="859814"/>
                <a:gridCol w="859814"/>
                <a:gridCol w="859814"/>
              </a:tblGrid>
              <a:tr h="423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Показатель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Базовое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значение, 01.01.2018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тыс. чел.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Период реализации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национального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проекта</a:t>
                      </a:r>
                      <a:r>
                        <a:rPr lang="ru-RU" sz="1100" b="0" u="none" strike="noStrike" dirty="0"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-RU" sz="1100" b="0" u="none" strike="noStrike" dirty="0" smtClean="0">
                          <a:effectLst/>
                          <a:latin typeface="Georgia" panose="02040502050405020303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3148" marR="3148" marT="3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30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театров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855,00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музеев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1055,59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510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общедоступных </a:t>
                      </a:r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(публичных)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библиотек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8156,80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633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культурно-массовых мероприятий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клубов и домов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культуры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1835,71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участников клубных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формирований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110,95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концертных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559,60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зоопарков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122,00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цирков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39,67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парков культуры 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отдыха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89,09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зрителей</a:t>
                      </a:r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 на сеансах отечественных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фильмов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41,66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46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Охват населения услугами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автоклубов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6,12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80%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учащихся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ДШИ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27,80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ru-RU" sz="1100" u="none" strike="noStrike" baseline="0" dirty="0" smtClean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178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12 900,07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400" b="1" dirty="0">
                <a:solidFill>
                  <a:srgbClr val="000000"/>
                </a:solidFill>
                <a:ea typeface="Calibri"/>
                <a:cs typeface="Times New Roman"/>
              </a:rPr>
              <a:t>«Количество посещений культурно-массовых мероприятий клубов и домов культуры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(нарастающим </a:t>
            </a:r>
            <a:r>
              <a:rPr lang="ru-RU" sz="1400" b="1" dirty="0" smtClean="0">
                <a:solidFill>
                  <a:srgbClr val="000000"/>
                </a:solidFill>
              </a:rPr>
              <a:t>итогом)»</a:t>
            </a:r>
            <a:endParaRPr lang="ru-RU" sz="1400" b="1" dirty="0">
              <a:solidFill>
                <a:srgbClr val="00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endParaRPr lang="ru-RU" sz="1400" b="1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9752939"/>
              </p:ext>
            </p:extLst>
          </p:nvPr>
        </p:nvGraphicFramePr>
        <p:xfrm>
          <a:off x="0" y="1351523"/>
          <a:ext cx="4716016" cy="546185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01031"/>
                <a:gridCol w="951727"/>
                <a:gridCol w="736877"/>
                <a:gridCol w="663190"/>
                <a:gridCol w="663191"/>
              </a:tblGrid>
              <a:tr h="68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Базовое значение 01.01.2018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70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% прироста  к плановому значению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1 832,31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30%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8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Жигулевск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9,14</a:t>
                      </a:r>
                    </a:p>
                  </a:txBody>
                  <a:tcPr marL="9525" marR="9525" marT="9525" marB="0" anchor="ctr"/>
                </a:tc>
              </a:tr>
              <a:tr h="347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Кинель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128,36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Новокуйбышевск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97,58</a:t>
                      </a:r>
                    </a:p>
                  </a:txBody>
                  <a:tcPr marL="9525" marR="9525" marT="9525" marB="0" anchor="ctr"/>
                </a:tc>
              </a:tr>
              <a:tr h="30174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35,06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Отрадный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92,01</a:t>
                      </a:r>
                    </a:p>
                  </a:txBody>
                  <a:tcPr marL="9525" marR="9525" marT="9525" marB="0" anchor="ctr"/>
                </a:tc>
              </a:tr>
              <a:tr h="3818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Похвистнево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57,53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Самара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179,23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Сызрань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161,52</a:t>
                      </a:r>
                    </a:p>
                  </a:txBody>
                  <a:tcPr marL="9525" marR="9525" marT="9525" marB="0" anchor="ctr"/>
                </a:tc>
              </a:tr>
              <a:tr h="352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Тольятти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200,27</a:t>
                      </a:r>
                    </a:p>
                  </a:txBody>
                  <a:tcPr marL="9525" marR="9525" marT="9525" marB="0" anchor="ctr"/>
                </a:tc>
              </a:tr>
              <a:tr h="3322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Чапаевск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32,11</a:t>
                      </a:r>
                    </a:p>
                  </a:txBody>
                  <a:tcPr marL="9525" marR="9525" marT="9525" marB="0" anchor="ctr"/>
                </a:tc>
              </a:tr>
              <a:tr h="3032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150,29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27,06</a:t>
                      </a:r>
                    </a:p>
                  </a:txBody>
                  <a:tcPr marL="9525" marR="9525" marT="9525" marB="0" anchor="ctr"/>
                </a:tc>
              </a:tr>
              <a:tr h="3682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90,09</a:t>
                      </a:r>
                    </a:p>
                  </a:txBody>
                  <a:tcPr marL="9525" marR="9525" marT="9525" marB="0" anchor="ctr"/>
                </a:tc>
              </a:tr>
              <a:tr h="907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Большечерниговский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5553803"/>
              </p:ext>
            </p:extLst>
          </p:nvPr>
        </p:nvGraphicFramePr>
        <p:xfrm>
          <a:off x="4788024" y="1412774"/>
          <a:ext cx="4327812" cy="539997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70381"/>
                <a:gridCol w="726062"/>
                <a:gridCol w="929649"/>
                <a:gridCol w="593555"/>
                <a:gridCol w="708165"/>
              </a:tblGrid>
              <a:tr h="683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 31.12.2017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5,01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90,88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25,17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23,73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55,25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43,50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74,52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78,94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77,49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45,78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80,61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24,74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smtClean="0">
                          <a:effectLst/>
                        </a:rPr>
                        <a:t>Челно-Вершинский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0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09131" y="2076976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«Культурная среда»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09131" y="2369512"/>
            <a:ext cx="26072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1. Количество </a:t>
            </a:r>
            <a:r>
              <a:rPr lang="ru-RU" sz="1400" kern="0" dirty="0">
                <a:solidFill>
                  <a:prstClr val="black"/>
                </a:solidFill>
                <a:latin typeface="Georgia" panose="02040502050405020303" pitchFamily="18" charset="0"/>
              </a:rPr>
              <a:t>созданных (реконструированных) и капитально отремонтированных объектов организаций культуры (ед.) (нарастающим итогом</a:t>
            </a:r>
            <a:r>
              <a:rPr lang="ru-RU" sz="1100" b="1" kern="0" dirty="0" smtClean="0">
                <a:solidFill>
                  <a:prstClr val="black"/>
                </a:solidFill>
              </a:rPr>
              <a:t>)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2873427" y="2078521"/>
            <a:ext cx="32523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«Творческие люди»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Целевые показатели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6201800" y="2238707"/>
            <a:ext cx="29421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«Цифровая культура»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9131" y="4154468"/>
            <a:ext cx="24524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400" dirty="0" smtClean="0">
                <a:latin typeface="Georgia" panose="02040502050405020303" pitchFamily="18" charset="0"/>
              </a:rPr>
              <a:t>2.Количество организаций культуры, получивших современное оборудование (ед.) (нарастающим итогом)</a:t>
            </a:r>
            <a:endParaRPr lang="ru-RU" sz="14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9385" y="2338586"/>
            <a:ext cx="32063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400" dirty="0" smtClean="0">
                <a:latin typeface="Georgia" panose="02040502050405020303" pitchFamily="18" charset="0"/>
              </a:rPr>
              <a:t>1. Количество </a:t>
            </a:r>
            <a:r>
              <a:rPr lang="ru-RU" sz="1400" dirty="0">
                <a:latin typeface="Georgia" panose="02040502050405020303" pitchFamily="18" charset="0"/>
              </a:rPr>
              <a:t>специалистов, прошедших повышение квалификации на базе Центров непрерывного образования и повышения квалификации творческих и управленческих кадров в сфере культуры (</a:t>
            </a:r>
            <a:r>
              <a:rPr lang="ru-RU" sz="1400" i="1" dirty="0">
                <a:latin typeface="Georgia" panose="02040502050405020303" pitchFamily="18" charset="0"/>
              </a:rPr>
              <a:t>тыс. чел.) (нарастающим итогом</a:t>
            </a:r>
            <a:r>
              <a:rPr lang="ru-RU" sz="1400" i="1" dirty="0"/>
              <a:t>)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4411" y="964498"/>
            <a:ext cx="885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Georgia" panose="02040502050405020303" pitchFamily="18" charset="0"/>
              </a:rPr>
              <a:t>К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2024</a:t>
            </a:r>
            <a:r>
              <a:rPr lang="ru-RU" sz="1600" dirty="0">
                <a:latin typeface="Georgia" panose="02040502050405020303" pitchFamily="18" charset="0"/>
              </a:rPr>
              <a:t> году увеличить: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</a:rPr>
              <a:t>на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15%</a:t>
            </a:r>
            <a:r>
              <a:rPr lang="ru-RU" sz="1600" dirty="0">
                <a:latin typeface="Georgia" panose="02040502050405020303" pitchFamily="18" charset="0"/>
              </a:rPr>
              <a:t> число посещений организаций культуры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</a:rPr>
              <a:t>в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5 раз </a:t>
            </a:r>
            <a:r>
              <a:rPr lang="ru-RU" sz="1600" dirty="0">
                <a:latin typeface="Georgia" panose="02040502050405020303" pitchFamily="18" charset="0"/>
              </a:rPr>
              <a:t>число обращений к цифровым ресурсам культуры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13059" y="1711510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региональных проектов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47695" y="2262145"/>
            <a:ext cx="0" cy="4191191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85509" y="2254458"/>
            <a:ext cx="16291" cy="405486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87411" y="6333277"/>
            <a:ext cx="2374206" cy="950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386273" y="6333277"/>
            <a:ext cx="25732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9385" y="4154467"/>
            <a:ext cx="30927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2. Количество </a:t>
            </a:r>
            <a:r>
              <a:rPr lang="ru-RU" sz="1400" dirty="0">
                <a:latin typeface="Georgia" panose="02040502050405020303" pitchFamily="18" charset="0"/>
              </a:rPr>
              <a:t>любительских творческих коллективов, получивших </a:t>
            </a:r>
            <a:r>
              <a:rPr lang="ru-RU" sz="1400" dirty="0" err="1">
                <a:latin typeface="Georgia" panose="02040502050405020303" pitchFamily="18" charset="0"/>
              </a:rPr>
              <a:t>грантовую</a:t>
            </a:r>
            <a:r>
              <a:rPr lang="ru-RU" sz="1400" dirty="0">
                <a:latin typeface="Georgia" panose="02040502050405020303" pitchFamily="18" charset="0"/>
              </a:rPr>
              <a:t> поддержку (ед.) (нарастающим итогом</a:t>
            </a:r>
            <a:r>
              <a:rPr lang="ru-RU" sz="1400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dirty="0" smtClean="0">
              <a:latin typeface="Georgia" panose="02040502050405020303" pitchFamily="18" charset="0"/>
            </a:endParaRPr>
          </a:p>
          <a:p>
            <a:r>
              <a:rPr lang="ru-RU" sz="1400" dirty="0" smtClean="0">
                <a:latin typeface="Georgia" panose="02040502050405020303" pitchFamily="18" charset="0"/>
              </a:rPr>
              <a:t>3. Количество </a:t>
            </a:r>
            <a:r>
              <a:rPr lang="ru-RU" sz="1400" dirty="0">
                <a:latin typeface="Georgia" panose="02040502050405020303" pitchFamily="18" charset="0"/>
              </a:rPr>
              <a:t>волонтеров, вовлеченных в программу «Волонтеры культуры» (чел.) (нарастающим итогом</a:t>
            </a:r>
            <a:r>
              <a:rPr lang="ru-RU" sz="1400" dirty="0" smtClean="0">
                <a:latin typeface="Georgia" panose="02040502050405020303" pitchFamily="18" charset="0"/>
              </a:rPr>
              <a:t>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6273" y="2708921"/>
            <a:ext cx="2573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1. Количество </a:t>
            </a:r>
            <a:r>
              <a:rPr lang="ru-RU" sz="1400" dirty="0">
                <a:latin typeface="Georgia" panose="02040502050405020303" pitchFamily="18" charset="0"/>
              </a:rPr>
              <a:t>созданных виртуальных концертных залов (ед.) </a:t>
            </a:r>
            <a:r>
              <a:rPr lang="ru-RU" sz="1400" i="1" dirty="0">
                <a:latin typeface="Georgia" panose="02040502050405020303" pitchFamily="18" charset="0"/>
              </a:rPr>
              <a:t>(нарастающим итогом)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2416249"/>
              </p:ext>
            </p:extLst>
          </p:nvPr>
        </p:nvGraphicFramePr>
        <p:xfrm>
          <a:off x="107503" y="2276871"/>
          <a:ext cx="8913731" cy="1288084"/>
        </p:xfrm>
        <a:graphic>
          <a:graphicData uri="http://schemas.openxmlformats.org/drawingml/2006/table">
            <a:tbl>
              <a:tblPr/>
              <a:tblGrid>
                <a:gridCol w="3983153"/>
                <a:gridCol w="927221"/>
                <a:gridCol w="641922"/>
                <a:gridCol w="641922"/>
                <a:gridCol w="641922"/>
                <a:gridCol w="713247"/>
                <a:gridCol w="570598"/>
                <a:gridCol w="793746"/>
              </a:tblGrid>
              <a:tr h="1463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01.01.2018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1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Количество организаций культуры, получивших современное оборудование (ед.) (нарастающим итогом)</a:t>
                      </a:r>
                      <a:endParaRPr lang="ru-RU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H="1">
            <a:off x="4760520" y="3822554"/>
            <a:ext cx="5944" cy="2568783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0800000" flipV="1">
            <a:off x="395536" y="3749574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5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-7741" y="910326"/>
            <a:ext cx="49523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Мероприятие  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1394815"/>
              </p:ext>
            </p:extLst>
          </p:nvPr>
        </p:nvGraphicFramePr>
        <p:xfrm>
          <a:off x="107505" y="3749575"/>
          <a:ext cx="4413175" cy="29197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14305"/>
                <a:gridCol w="1197808"/>
                <a:gridCol w="827567"/>
                <a:gridCol w="973495"/>
              </a:tblGrid>
              <a:tr h="82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млн. руб.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2020</a:t>
                      </a: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98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20,46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98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3,33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82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МБ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2,38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2879" marR="62879" marT="0" marB="0" anchor="ctr"/>
                </a:tc>
              </a:tr>
            </a:tbl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881279" y="787216"/>
            <a:ext cx="51399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РП «Культурная среда»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44645" y="4221088"/>
            <a:ext cx="39478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1"/>
              </a:buClr>
            </a:pPr>
            <a:endParaRPr lang="ru-RU" dirty="0" smtClean="0">
              <a:cs typeface="Times New Roman" pitchFamily="18" charset="0"/>
            </a:endParaRPr>
          </a:p>
          <a:p>
            <a:pPr>
              <a:buClr>
                <a:srgbClr val="0070C1"/>
              </a:buClr>
            </a:pPr>
            <a:endParaRPr lang="ru-RU" dirty="0">
              <a:cs typeface="Times New Roman" pitchFamily="18" charset="0"/>
            </a:endParaRPr>
          </a:p>
          <a:p>
            <a:pPr>
              <a:buClr>
                <a:srgbClr val="0070C1"/>
              </a:buClr>
            </a:pPr>
            <a:endParaRPr lang="ru-RU" sz="20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787216"/>
            <a:ext cx="4824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Georgia" panose="02040502050405020303" pitchFamily="18" charset="0"/>
              </a:rPr>
              <a:t>Обеспечение </a:t>
            </a:r>
            <a:r>
              <a:rPr lang="ru-RU" sz="1600" b="1" dirty="0">
                <a:latin typeface="Georgia" panose="02040502050405020303" pitchFamily="18" charset="0"/>
              </a:rPr>
              <a:t>передвижными 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многофункциональными </a:t>
            </a:r>
            <a:r>
              <a:rPr lang="ru-RU" sz="1600" b="1" dirty="0">
                <a:latin typeface="Georgia" panose="02040502050405020303" pitchFamily="18" charset="0"/>
              </a:rPr>
              <a:t>культурными центрами (автоклубами) для обслуживания сельского населения субъектов Российской </a:t>
            </a:r>
            <a:r>
              <a:rPr lang="ru-RU" sz="1600" b="1" dirty="0" smtClean="0">
                <a:latin typeface="Georgia" panose="02040502050405020303" pitchFamily="18" charset="0"/>
              </a:rPr>
              <a:t>Федерации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4640831"/>
              </p:ext>
            </p:extLst>
          </p:nvPr>
        </p:nvGraphicFramePr>
        <p:xfrm>
          <a:off x="5004049" y="3822554"/>
          <a:ext cx="4017186" cy="270279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86943"/>
                <a:gridCol w="1097398"/>
                <a:gridCol w="1032845"/>
              </a:tblGrid>
              <a:tr h="4560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Муниципальный район</a:t>
                      </a:r>
                      <a:endParaRPr lang="ru-RU" sz="1400" b="0" i="0" u="none" strike="noStrike" kern="1200" dirty="0">
                        <a:solidFill>
                          <a:srgbClr val="4472C4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Базовое значение</a:t>
                      </a:r>
                      <a:endParaRPr lang="ru-RU" sz="14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Алексеевский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Волжский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Похвистневский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err="1">
                          <a:effectLst/>
                        </a:rPr>
                        <a:t>Сызранский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Сергиевский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7198" y="1759406"/>
            <a:ext cx="421589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РП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Филиппов С.В.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</a:rPr>
              <a:t>тел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8(846)3322111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</a:rPr>
              <a:t>Сайт: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mincult.samregion.ru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mail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mk@samregion.ru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907673"/>
            <a:ext cx="8892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культуры Самарской области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3088" y="1730751"/>
            <a:ext cx="450639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Администратор РП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Калягина И.Е.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Тел.8(846)3337712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Сайт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mincult.samregion.ru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e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mail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mk@samregion.ru</a:t>
            </a:r>
            <a:endParaRPr lang="ru-RU" b="1" dirty="0">
              <a:solidFill>
                <a:srgbClr val="FF0000"/>
              </a:solidFill>
              <a:latin typeface="+mj-lt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4498</TotalTime>
  <Words>968</Words>
  <Application>Microsoft Office PowerPoint</Application>
  <PresentationFormat>Экран (4:3)</PresentationFormat>
  <Paragraphs>486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_ШАБЛОН_МЭР_СО - копия</vt:lpstr>
      <vt:lpstr>Национальный проект «КУЛЬТУРА»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Щитанова</cp:lastModifiedBy>
  <cp:revision>478</cp:revision>
  <cp:lastPrinted>2019-02-11T18:36:55Z</cp:lastPrinted>
  <dcterms:created xsi:type="dcterms:W3CDTF">2018-10-15T11:33:00Z</dcterms:created>
  <dcterms:modified xsi:type="dcterms:W3CDTF">2019-02-15T04:15:59Z</dcterms:modified>
</cp:coreProperties>
</file>