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commentAuthors.xml" ContentType="application/vnd.openxmlformats-officedocument.presentationml.commentAuth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356" r:id="rId2"/>
    <p:sldId id="447" r:id="rId3"/>
    <p:sldId id="389" r:id="rId4"/>
    <p:sldId id="435" r:id="rId5"/>
    <p:sldId id="423" r:id="rId6"/>
    <p:sldId id="431" r:id="rId7"/>
    <p:sldId id="433" r:id="rId8"/>
    <p:sldId id="444" r:id="rId9"/>
  </p:sldIdLst>
  <p:sldSz cx="9144000" cy="6858000" type="screen4x3"/>
  <p:notesSz cx="6797675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Софронов А.Н." initials="СА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B050"/>
    <a:srgbClr val="0070AD"/>
    <a:srgbClr val="FF0000"/>
    <a:srgbClr val="6699FF"/>
    <a:srgbClr val="00CC99"/>
    <a:srgbClr val="0070C1"/>
    <a:srgbClr val="00C0AD"/>
    <a:srgbClr val="1F497D"/>
    <a:srgbClr val="89898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38" autoAdjust="0"/>
    <p:restoredTop sz="97905" autoAdjust="0"/>
  </p:normalViewPr>
  <p:slideViewPr>
    <p:cSldViewPr>
      <p:cViewPr>
        <p:scale>
          <a:sx n="77" d="100"/>
          <a:sy n="77" d="100"/>
        </p:scale>
        <p:origin x="-1800" y="-12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-3834" y="-96"/>
      </p:cViewPr>
      <p:guideLst>
        <p:guide orient="horz" pos="3110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36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8" y="2"/>
            <a:ext cx="2945659" cy="4936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FE61EB-F092-4960-AA31-EFC526AF8225}" type="datetimeFigureOut">
              <a:rPr lang="ru-RU" smtClean="0"/>
              <a:pPr/>
              <a:t>15.02.2019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5" y="9377319"/>
            <a:ext cx="2945659" cy="4936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8" y="9377319"/>
            <a:ext cx="2945659" cy="4936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3144F5-8487-48E8-A7CF-BF5CB45CD6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515543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36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36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CB8F0E-4307-46CA-86D0-A72AE88ECF50}" type="datetimeFigureOut">
              <a:rPr lang="ru-RU" smtClean="0"/>
              <a:pPr/>
              <a:t>15.02.2019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41363"/>
            <a:ext cx="4937125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689518"/>
            <a:ext cx="5438140" cy="444269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377319"/>
            <a:ext cx="2945659" cy="4936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377319"/>
            <a:ext cx="2945659" cy="4936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FDDA49-FF4E-498F-9DF4-64E57E4B58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1455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FDDA49-FF4E-498F-9DF4-64E57E4B587D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24911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685800" y="1628800"/>
            <a:ext cx="8458200" cy="1470025"/>
          </a:xfrm>
        </p:spPr>
        <p:txBody>
          <a:bodyPr>
            <a:normAutofit/>
          </a:bodyPr>
          <a:lstStyle>
            <a:lvl1pPr>
              <a:defRPr sz="2800" baseline="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ru-RU" dirty="0" smtClean="0"/>
              <a:t>Об итогах и перспективах работы министерства экономического развития и инвестиций Самарской области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555776" y="4077072"/>
            <a:ext cx="6400800" cy="72008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Министерство экономического развития и инвестиций Самарской области</a:t>
            </a:r>
          </a:p>
        </p:txBody>
      </p:sp>
      <p:pic>
        <p:nvPicPr>
          <p:cNvPr id="11" name="Picture 7" descr="самара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4624"/>
            <a:ext cx="576064" cy="6261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единительная линия 5"/>
          <p:cNvCxnSpPr/>
          <p:nvPr userDrawn="1"/>
        </p:nvCxnSpPr>
        <p:spPr>
          <a:xfrm>
            <a:off x="683568" y="3284984"/>
            <a:ext cx="8460432" cy="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 userDrawn="1"/>
        </p:nvSpPr>
        <p:spPr>
          <a:xfrm>
            <a:off x="2123728" y="6669360"/>
            <a:ext cx="5616624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096553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, текс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 txBox="1">
            <a:spLocks/>
          </p:cNvSpPr>
          <p:nvPr userDrawn="1"/>
        </p:nvSpPr>
        <p:spPr>
          <a:xfrm>
            <a:off x="0" y="-27384"/>
            <a:ext cx="9144000" cy="764704"/>
          </a:xfrm>
          <a:prstGeom prst="rect">
            <a:avLst/>
          </a:prstGeom>
          <a:solidFill>
            <a:srgbClr val="0070C1"/>
          </a:solidFill>
        </p:spPr>
        <p:txBody>
          <a:bodyPr vert="horz" lIns="91440" tIns="45720" rIns="91440" bIns="45720" rtlCol="0" anchor="ctr">
            <a:normAutofit/>
          </a:bodyPr>
          <a:lstStyle>
            <a:lvl1pPr indent="450000"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800" dirty="0"/>
          </a:p>
        </p:txBody>
      </p:sp>
      <p:pic>
        <p:nvPicPr>
          <p:cNvPr id="6" name="Picture 7" descr="самара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4624"/>
            <a:ext cx="576064" cy="6261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513863"/>
            <a:ext cx="1378496" cy="365125"/>
          </a:xfrm>
          <a:prstGeom prst="rect">
            <a:avLst/>
          </a:prstGeom>
        </p:spPr>
        <p:txBody>
          <a:bodyPr anchor="b"/>
          <a:lstStyle/>
          <a:p>
            <a:endParaRPr lang="ru-RU"/>
          </a:p>
        </p:txBody>
      </p:sp>
      <p:sp>
        <p:nvSpPr>
          <p:cNvPr id="11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72400" y="6513863"/>
            <a:ext cx="514400" cy="365125"/>
          </a:xfrm>
          <a:prstGeom prst="rect">
            <a:avLst/>
          </a:prstGeom>
        </p:spPr>
        <p:txBody>
          <a:bodyPr anchor="b"/>
          <a:lstStyle/>
          <a:p>
            <a:fld id="{33D78B8A-58FF-4BB4-B6B6-A98D4AC5AC5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>
          <a:xfrm>
            <a:off x="468313" y="981075"/>
            <a:ext cx="8424862" cy="5400675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1187624" y="0"/>
            <a:ext cx="7270576" cy="73732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989369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Заголовок, текс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 txBox="1">
            <a:spLocks/>
          </p:cNvSpPr>
          <p:nvPr userDrawn="1"/>
        </p:nvSpPr>
        <p:spPr>
          <a:xfrm>
            <a:off x="0" y="0"/>
            <a:ext cx="9144000" cy="764704"/>
          </a:xfrm>
          <a:prstGeom prst="rect">
            <a:avLst/>
          </a:prstGeom>
          <a:solidFill>
            <a:srgbClr val="0070C1"/>
          </a:solidFill>
        </p:spPr>
        <p:txBody>
          <a:bodyPr vert="horz" lIns="91440" tIns="45720" rIns="91440" bIns="45720" rtlCol="0" anchor="ctr">
            <a:normAutofit/>
          </a:bodyPr>
          <a:lstStyle>
            <a:lvl1pPr indent="450000"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pic>
        <p:nvPicPr>
          <p:cNvPr id="6" name="Picture 7" descr="самара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4624"/>
            <a:ext cx="576064" cy="6261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513863"/>
            <a:ext cx="1378496" cy="365125"/>
          </a:xfrm>
          <a:prstGeom prst="rect">
            <a:avLst/>
          </a:prstGeom>
        </p:spPr>
        <p:txBody>
          <a:bodyPr anchor="b"/>
          <a:lstStyle/>
          <a:p>
            <a:endParaRPr lang="ru-RU"/>
          </a:p>
        </p:txBody>
      </p:sp>
      <p:sp>
        <p:nvSpPr>
          <p:cNvPr id="11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72400" y="6513863"/>
            <a:ext cx="514400" cy="365125"/>
          </a:xfrm>
          <a:prstGeom prst="rect">
            <a:avLst/>
          </a:prstGeom>
        </p:spPr>
        <p:txBody>
          <a:bodyPr anchor="b"/>
          <a:lstStyle/>
          <a:p>
            <a:fld id="{33D78B8A-58FF-4BB4-B6B6-A98D4AC5AC5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>
          <a:xfrm>
            <a:off x="468313" y="981075"/>
            <a:ext cx="8424862" cy="5400675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="" xmlns:p14="http://schemas.microsoft.com/office/powerpoint/2010/main" val="1313222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4704"/>
          </a:xfrm>
          <a:prstGeom prst="rect">
            <a:avLst/>
          </a:prstGeom>
          <a:solidFill>
            <a:srgbClr val="0070C1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68760"/>
            <a:ext cx="8229600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  <a:r>
              <a:rPr lang="en-US" dirty="0" smtClean="0"/>
              <a:t> </a:t>
            </a:r>
            <a:r>
              <a:rPr lang="ru-RU" dirty="0" smtClean="0"/>
              <a:t>(цвет обозначения в тексте позитива)</a:t>
            </a:r>
          </a:p>
          <a:p>
            <a:pPr lvl="2"/>
            <a:r>
              <a:rPr lang="ru-RU" dirty="0" smtClean="0"/>
              <a:t>Третий уровень (цвет обозначения в тексте негатива)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1"/>
          <p:cNvSpPr>
            <a:spLocks noGrp="1"/>
          </p:cNvSpPr>
          <p:nvPr>
            <p:ph type="dt" sz="half" idx="2"/>
          </p:nvPr>
        </p:nvSpPr>
        <p:spPr>
          <a:xfrm>
            <a:off x="457200" y="6513863"/>
            <a:ext cx="1378496" cy="365125"/>
          </a:xfrm>
          <a:prstGeom prst="rect">
            <a:avLst/>
          </a:prstGeom>
        </p:spPr>
        <p:txBody>
          <a:bodyPr anchor="b"/>
          <a:lstStyle>
            <a:lvl1pPr>
              <a:defRPr sz="10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9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8172400" y="6513863"/>
            <a:ext cx="5144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3D78B8A-58FF-4BB4-B6B6-A98D4AC5AC54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6597352"/>
            <a:ext cx="6012160" cy="0"/>
          </a:xfrm>
          <a:prstGeom prst="line">
            <a:avLst/>
          </a:prstGeom>
          <a:ln w="63500">
            <a:solidFill>
              <a:srgbClr val="0070C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2051720" y="6597352"/>
            <a:ext cx="59766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u="none" strike="noStrike" kern="1200" dirty="0" smtClean="0">
                <a:solidFill>
                  <a:srgbClr val="898989"/>
                </a:solidFill>
                <a:effectLst/>
                <a:latin typeface="+mn-lt"/>
                <a:ea typeface="+mn-ea"/>
                <a:cs typeface="+mn-cs"/>
              </a:rPr>
              <a:t>Министерство экономического развития и инвестиций Самарской области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6012160" y="6597352"/>
            <a:ext cx="3131840" cy="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627620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728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indent="450000" algn="ctr" defTabSz="9144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00B05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 baseline="0">
          <a:solidFill>
            <a:srgbClr val="FF000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683568" y="1484784"/>
            <a:ext cx="8460432" cy="1686049"/>
          </a:xfrm>
        </p:spPr>
        <p:txBody>
          <a:bodyPr>
            <a:normAutofit/>
          </a:bodyPr>
          <a:lstStyle/>
          <a:p>
            <a:r>
              <a:rPr lang="ru-RU" dirty="0" smtClean="0"/>
              <a:t>Национальный проект «КУЛЬТУРА»</a:t>
            </a:r>
            <a:endParaRPr lang="ru-RU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2699792" y="4293096"/>
            <a:ext cx="6184776" cy="1152128"/>
          </a:xfrm>
        </p:spPr>
        <p:txBody>
          <a:bodyPr>
            <a:noAutofit/>
          </a:bodyPr>
          <a:lstStyle/>
          <a:p>
            <a:pPr>
              <a:spcAft>
                <a:spcPts val="0"/>
              </a:spcAft>
            </a:pPr>
            <a:r>
              <a:rPr lang="ru-RU" dirty="0">
                <a:latin typeface="Arial"/>
                <a:ea typeface="Arial"/>
                <a:cs typeface="Arial"/>
                <a:sym typeface="Arial"/>
              </a:rPr>
              <a:t>м</a:t>
            </a:r>
            <a:r>
              <a:rPr lang="ru-RU" dirty="0" smtClean="0">
                <a:latin typeface="Arial"/>
                <a:ea typeface="Arial"/>
                <a:cs typeface="Arial"/>
                <a:sym typeface="Arial"/>
              </a:rPr>
              <a:t>инистерство культуры Самарской области </a:t>
            </a:r>
            <a:endParaRPr lang="ru-RU" dirty="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29430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272F0A15-0AFF-4A8B-9214-36F66F479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1437" y="6492875"/>
            <a:ext cx="514400" cy="365125"/>
          </a:xfrm>
        </p:spPr>
        <p:txBody>
          <a:bodyPr/>
          <a:lstStyle/>
          <a:p>
            <a:fld id="{33D78B8A-58FF-4BB4-B6B6-A98D4AC5AC54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22" name="Прямоугольник 1">
            <a:extLst>
              <a:ext uri="{FF2B5EF4-FFF2-40B4-BE49-F238E27FC236}">
                <a16:creationId xmlns="" xmlns:a16="http://schemas.microsoft.com/office/drawing/2014/main" id="{4AB62333-E8EB-4CFB-8E1E-D40A1E58C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454" y="37073"/>
            <a:ext cx="834238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solidFill>
                  <a:schemeClr val="bg1"/>
                </a:solidFill>
                <a:latin typeface="Arial" panose="020B0604020202020204" pitchFamily="34" charset="0"/>
                <a:ea typeface="MS Mincho" pitchFamily="49" charset="-128"/>
              </a:rPr>
              <a:t>Национальный проект «Культура»</a:t>
            </a:r>
            <a:endParaRPr lang="ru-RU" altLang="ru-RU" sz="2000" dirty="0">
              <a:solidFill>
                <a:schemeClr val="bg1"/>
              </a:solidFill>
              <a:latin typeface="Arial" panose="020B0604020202020204" pitchFamily="34" charset="0"/>
              <a:ea typeface="MS Mincho" pitchFamily="49" charset="-128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5CBA6747-59C9-42D0-9D74-834125E26F82}"/>
              </a:ext>
            </a:extLst>
          </p:cNvPr>
          <p:cNvSpPr/>
          <p:nvPr/>
        </p:nvSpPr>
        <p:spPr>
          <a:xfrm>
            <a:off x="84879" y="1083513"/>
            <a:ext cx="512786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kern="0" dirty="0" smtClean="0">
                <a:solidFill>
                  <a:prstClr val="black"/>
                </a:solidFill>
              </a:rPr>
              <a:t>1. Культурная среда</a:t>
            </a:r>
            <a:endParaRPr lang="ru-RU" sz="1400" b="1" kern="0" dirty="0">
              <a:solidFill>
                <a:prstClr val="black"/>
              </a:solidFill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5CBA6747-59C9-42D0-9D74-834125E26F82}"/>
              </a:ext>
            </a:extLst>
          </p:cNvPr>
          <p:cNvSpPr/>
          <p:nvPr/>
        </p:nvSpPr>
        <p:spPr>
          <a:xfrm>
            <a:off x="84879" y="1471001"/>
            <a:ext cx="415636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kern="0" dirty="0" smtClean="0">
                <a:solidFill>
                  <a:prstClr val="black"/>
                </a:solidFill>
              </a:rPr>
              <a:t>2. Творческие люди</a:t>
            </a:r>
            <a:endParaRPr lang="ru-RU" sz="1400" b="1" kern="0" dirty="0">
              <a:solidFill>
                <a:prstClr val="black"/>
              </a:solidFill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5CBA6747-59C9-42D0-9D74-834125E26F82}"/>
              </a:ext>
            </a:extLst>
          </p:cNvPr>
          <p:cNvSpPr/>
          <p:nvPr/>
        </p:nvSpPr>
        <p:spPr>
          <a:xfrm>
            <a:off x="3090676" y="863326"/>
            <a:ext cx="59458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400" b="1" kern="0" dirty="0" smtClean="0">
              <a:solidFill>
                <a:prstClr val="black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kern="0" dirty="0" smtClean="0">
                <a:solidFill>
                  <a:prstClr val="black"/>
                </a:solidFill>
              </a:rPr>
              <a:t>3. Цифровая культура</a:t>
            </a:r>
            <a:endParaRPr lang="ru-RU" sz="1400" b="1" kern="0" dirty="0">
              <a:solidFill>
                <a:prstClr val="black"/>
              </a:solidFill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="" xmlns:a16="http://schemas.microsoft.com/office/drawing/2014/main" id="{BB16EB14-9D62-4F07-8C97-A22564793177}"/>
              </a:ext>
            </a:extLst>
          </p:cNvPr>
          <p:cNvSpPr/>
          <p:nvPr/>
        </p:nvSpPr>
        <p:spPr>
          <a:xfrm>
            <a:off x="164508" y="744959"/>
            <a:ext cx="45515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B050"/>
                </a:solidFill>
              </a:rPr>
              <a:t>Федеральные проекты:</a:t>
            </a:r>
            <a:endParaRPr lang="ru-RU" sz="1600" b="1" dirty="0">
              <a:solidFill>
                <a:srgbClr val="00B050"/>
              </a:solidFill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="" xmlns:a16="http://schemas.microsoft.com/office/drawing/2014/main" id="{BB16EB14-9D62-4F07-8C97-A22564793177}"/>
              </a:ext>
            </a:extLst>
          </p:cNvPr>
          <p:cNvSpPr/>
          <p:nvPr/>
        </p:nvSpPr>
        <p:spPr>
          <a:xfrm>
            <a:off x="323528" y="1778778"/>
            <a:ext cx="61206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B050"/>
                </a:solidFill>
              </a:rPr>
              <a:t>Целевые показатели НП «Культура»</a:t>
            </a:r>
            <a:endParaRPr lang="ru-RU" sz="1600" b="1" dirty="0">
              <a:solidFill>
                <a:srgbClr val="00B050"/>
              </a:solidFill>
            </a:endParaRPr>
          </a:p>
        </p:txBody>
      </p:sp>
      <p:graphicFrame>
        <p:nvGraphicFramePr>
          <p:cNvPr id="31" name="Таблица 3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812448662"/>
              </p:ext>
            </p:extLst>
          </p:nvPr>
        </p:nvGraphicFramePr>
        <p:xfrm>
          <a:off x="164510" y="5214317"/>
          <a:ext cx="8511947" cy="11396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82325"/>
                <a:gridCol w="460869"/>
                <a:gridCol w="864096"/>
                <a:gridCol w="864096"/>
                <a:gridCol w="936104"/>
                <a:gridCol w="936104"/>
                <a:gridCol w="936104"/>
                <a:gridCol w="911430"/>
                <a:gridCol w="1320819"/>
              </a:tblGrid>
              <a:tr h="394002"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Субъект </a:t>
                      </a:r>
                      <a:r>
                        <a:rPr lang="ru-RU" sz="10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РФ</a:t>
                      </a:r>
                    </a:p>
                  </a:txBody>
                  <a:tcPr marL="62879" marR="62879" marT="0" marB="0" anchor="ctr">
                    <a:solidFill>
                      <a:schemeClr val="tx2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2019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2879" marR="62879" marT="0" marB="0" anchor="ctr">
                    <a:solidFill>
                      <a:schemeClr val="tx2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2020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2879" marR="62879" marT="0" marB="0" anchor="ctr">
                    <a:solidFill>
                      <a:schemeClr val="tx2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2021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2879" marR="62879" marT="0" marB="0" anchor="ctr">
                    <a:solidFill>
                      <a:schemeClr val="tx2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2022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2879" marR="62879" marT="0" marB="0" anchor="ctr">
                    <a:solidFill>
                      <a:schemeClr val="tx2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2023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2879" marR="62879" marT="0" marB="0" anchor="ctr">
                    <a:solidFill>
                      <a:schemeClr val="tx2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2024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2879" marR="62879" marT="0" marB="0" anchor="ctr">
                    <a:solidFill>
                      <a:schemeClr val="tx2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2019-2024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2879" marR="62879" marT="0" marB="0" anchor="ctr">
                    <a:solidFill>
                      <a:schemeClr val="tx2">
                        <a:lumMod val="40000"/>
                        <a:lumOff val="60000"/>
                        <a:alpha val="49000"/>
                      </a:schemeClr>
                    </a:solidFill>
                  </a:tcPr>
                </a:tc>
              </a:tr>
              <a:tr h="302716"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Самарская </a:t>
                      </a: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область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2879" marR="62879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>
                        <a:lumMod val="40000"/>
                        <a:lumOff val="60000"/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ФБ</a:t>
                      </a:r>
                      <a:endParaRPr lang="ru-RU" sz="105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2879" marR="628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20,46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50,34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-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50,34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-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50,34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b="1" u="sng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171,48</a:t>
                      </a:r>
                      <a:endParaRPr lang="ru-RU" sz="1050" b="1" u="sng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" marR="7620" marT="7620" marB="0" anchor="ctr"/>
                </a:tc>
              </a:tr>
              <a:tr h="442969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2879" marR="62879" marT="0" marB="0" anchor="ctr">
                    <a:solidFill>
                      <a:schemeClr val="tx2">
                        <a:lumMod val="40000"/>
                        <a:lumOff val="6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ОБ</a:t>
                      </a:r>
                      <a:endParaRPr lang="ru-RU" sz="105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2879" marR="62879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  <a:alpha val="4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761,08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405,88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401,65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270,64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262,45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270,64</a:t>
                      </a:r>
                      <a:endParaRPr lang="ru-RU" sz="105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b="1" u="sng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2 372,34</a:t>
                      </a:r>
                      <a:endParaRPr lang="ru-RU" sz="1050" b="1" u="sng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620" marR="7620" marT="7620" marB="0" anchor="ctr"/>
                </a:tc>
              </a:tr>
            </a:tbl>
          </a:graphicData>
        </a:graphic>
      </p:graphicFrame>
      <p:sp>
        <p:nvSpPr>
          <p:cNvPr id="32" name="Прямоугольник 31">
            <a:extLst>
              <a:ext uri="{FF2B5EF4-FFF2-40B4-BE49-F238E27FC236}">
                <a16:creationId xmlns="" xmlns:a16="http://schemas.microsoft.com/office/drawing/2014/main" id="{BE282341-7461-4278-8440-05D20DE090ED}"/>
              </a:ext>
            </a:extLst>
          </p:cNvPr>
          <p:cNvSpPr/>
          <p:nvPr/>
        </p:nvSpPr>
        <p:spPr>
          <a:xfrm>
            <a:off x="115151" y="4875763"/>
            <a:ext cx="119205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B050"/>
                </a:solidFill>
              </a:rPr>
              <a:t>Ресурсы:</a:t>
            </a:r>
            <a:r>
              <a:rPr lang="ru-RU" sz="1600" b="1" dirty="0"/>
              <a:t>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606927759"/>
              </p:ext>
            </p:extLst>
          </p:nvPr>
        </p:nvGraphicFramePr>
        <p:xfrm>
          <a:off x="164507" y="2204865"/>
          <a:ext cx="8727973" cy="2534468"/>
        </p:xfrm>
        <a:graphic>
          <a:graphicData uri="http://schemas.openxmlformats.org/drawingml/2006/table">
            <a:tbl>
              <a:tblPr firstRow="1" firstCol="1" bandRow="1"/>
              <a:tblGrid>
                <a:gridCol w="3903437"/>
                <a:gridCol w="1051851"/>
                <a:gridCol w="709365"/>
                <a:gridCol w="700187"/>
                <a:gridCol w="612664"/>
                <a:gridCol w="612664"/>
                <a:gridCol w="560887"/>
                <a:gridCol w="576918"/>
              </a:tblGrid>
              <a:tr h="169835"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целевой </a:t>
                      </a:r>
                      <a:r>
                        <a:rPr lang="ru-RU" sz="105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показатель</a:t>
                      </a:r>
                      <a:endParaRPr lang="ru-RU" sz="105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Базовое </a:t>
                      </a:r>
                      <a:r>
                        <a:rPr lang="ru-RU" sz="105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значение </a:t>
                      </a: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01.01.2018</a:t>
                      </a:r>
                      <a:endParaRPr lang="ru-RU" sz="105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00" marR="520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Период, год</a:t>
                      </a:r>
                      <a:endParaRPr lang="ru-RU" sz="105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00" marR="52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33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651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2019</a:t>
                      </a:r>
                      <a:endParaRPr lang="ru-RU" sz="105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2020</a:t>
                      </a:r>
                      <a:endParaRPr lang="ru-RU" sz="105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2021</a:t>
                      </a:r>
                      <a:endParaRPr lang="ru-RU" sz="105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81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2022</a:t>
                      </a:r>
                      <a:endParaRPr lang="ru-RU" sz="105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397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2023</a:t>
                      </a:r>
                      <a:endParaRPr lang="ru-RU" sz="105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39700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2024</a:t>
                      </a:r>
                      <a:endParaRPr lang="ru-RU" sz="105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908064">
                <a:tc>
                  <a:txBody>
                    <a:bodyPr/>
                    <a:lstStyle/>
                    <a:p>
                      <a:pPr marL="3048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Увеличение на 15% числа посещений организаций культуры </a:t>
                      </a:r>
                      <a:r>
                        <a:rPr lang="ru-RU" sz="16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(%) (нарастающим итогом)</a:t>
                      </a:r>
                      <a:endParaRPr lang="ru-RU" sz="1600" b="1" u="none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3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12900,07</a:t>
                      </a:r>
                    </a:p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тыс. посещений</a:t>
                      </a:r>
                      <a:endParaRPr lang="ru-RU" sz="14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466" marR="2466" marT="24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3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101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3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103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3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10033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105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3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107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3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977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110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3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115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36000"/>
                      </a:schemeClr>
                    </a:solidFill>
                  </a:tcPr>
                </a:tc>
              </a:tr>
              <a:tr h="1169028">
                <a:tc>
                  <a:txBody>
                    <a:bodyPr/>
                    <a:lstStyle/>
                    <a:p>
                      <a:pPr marL="3048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Увеличение числа обращений к цифровым ресурсам в сфере </a:t>
                      </a:r>
                    </a:p>
                    <a:p>
                      <a:pPr marL="3048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культуры в 5 раз </a:t>
                      </a:r>
                      <a:r>
                        <a:rPr lang="ru-RU" sz="16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(нарастающим итогом)</a:t>
                      </a:r>
                      <a:endParaRPr lang="ru-RU" sz="16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0,070 </a:t>
                      </a:r>
                    </a:p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млн. обращений</a:t>
                      </a:r>
                      <a:endParaRPr lang="ru-RU" sz="14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5200" marR="52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0,07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0,11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4254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0,14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0,21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393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0,28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0,35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2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7436992" y="4895319"/>
            <a:ext cx="1199304" cy="3400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cs typeface="Arial" panose="020B0604020202020204" pitchFamily="34" charset="0"/>
              </a:rPr>
              <a:t>млн. </a:t>
            </a:r>
            <a:r>
              <a:rPr lang="ru-RU" sz="1400" dirty="0">
                <a:cs typeface="Arial" panose="020B0604020202020204" pitchFamily="34" charset="0"/>
              </a:rPr>
              <a:t>рублей</a:t>
            </a:r>
            <a:endParaRPr lang="ru-RU" sz="1400" dirty="0"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42164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629600" y="6492875"/>
            <a:ext cx="514400" cy="365125"/>
          </a:xfrm>
        </p:spPr>
        <p:txBody>
          <a:bodyPr/>
          <a:lstStyle/>
          <a:p>
            <a:fld id="{33D78B8A-58FF-4BB4-B6B6-A98D4AC5AC54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806227"/>
            <a:ext cx="90364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algn="ctr"/>
            <a:r>
              <a:rPr lang="ru-RU" sz="1400" dirty="0" smtClean="0">
                <a:ea typeface="Calibri"/>
                <a:cs typeface="Times New Roman"/>
              </a:rPr>
              <a:t>Показатель </a:t>
            </a:r>
            <a:r>
              <a:rPr lang="ru-RU" sz="1400" b="1" dirty="0" smtClean="0">
                <a:ea typeface="Calibri"/>
                <a:cs typeface="Times New Roman"/>
              </a:rPr>
              <a:t>«</a:t>
            </a:r>
            <a:r>
              <a:rPr lang="ru-RU" sz="1400" b="1" dirty="0"/>
              <a:t>Увеличение на 15% числа посещений организаций культуры</a:t>
            </a:r>
            <a:r>
              <a:rPr lang="ru-RU" sz="1400" dirty="0"/>
              <a:t> </a:t>
            </a:r>
            <a:r>
              <a:rPr lang="ru-RU" sz="1400" i="1" dirty="0" smtClean="0"/>
              <a:t>(</a:t>
            </a:r>
            <a:r>
              <a:rPr lang="ru-RU" sz="1400" i="1" dirty="0"/>
              <a:t>нарастающим итогом</a:t>
            </a:r>
            <a:r>
              <a:rPr lang="ru-RU" sz="1400" i="1" dirty="0" smtClean="0"/>
              <a:t>)»</a:t>
            </a:r>
            <a:endParaRPr lang="ru-RU" sz="1400" b="1" dirty="0">
              <a:ea typeface="Calibri"/>
              <a:cs typeface="Times New Roman"/>
            </a:endParaRPr>
          </a:p>
        </p:txBody>
      </p:sp>
      <p:sp>
        <p:nvSpPr>
          <p:cNvPr id="8" name="Прямоугольник 1">
            <a:extLst>
              <a:ext uri="{FF2B5EF4-FFF2-40B4-BE49-F238E27FC236}">
                <a16:creationId xmlns:a16="http://schemas.microsoft.com/office/drawing/2014/main" xmlns="" id="{4AB62333-E8EB-4CFB-8E1E-D40A1E58C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454" y="37073"/>
            <a:ext cx="834238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solidFill>
                  <a:schemeClr val="bg1"/>
                </a:solidFill>
                <a:latin typeface="Arial" panose="020B0604020202020204" pitchFamily="34" charset="0"/>
                <a:ea typeface="MS Mincho" pitchFamily="49" charset="-128"/>
              </a:rPr>
              <a:t>Национальный проект «Культура»</a:t>
            </a:r>
            <a:endParaRPr lang="ru-RU" altLang="ru-RU" sz="2000" dirty="0">
              <a:solidFill>
                <a:schemeClr val="bg1"/>
              </a:solidFill>
              <a:latin typeface="Arial" panose="020B0604020202020204" pitchFamily="34" charset="0"/>
              <a:ea typeface="MS Mincho" pitchFamily="49" charset="-128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539151982"/>
              </p:ext>
            </p:extLst>
          </p:nvPr>
        </p:nvGraphicFramePr>
        <p:xfrm>
          <a:off x="107504" y="1268762"/>
          <a:ext cx="9008333" cy="5256581"/>
        </p:xfrm>
        <a:graphic>
          <a:graphicData uri="http://schemas.openxmlformats.org/drawingml/2006/table">
            <a:tbl>
              <a:tblPr bandRow="1">
                <a:tableStyleId>{BC89EF96-8CEA-46FF-86C4-4CE0E7609802}</a:tableStyleId>
              </a:tblPr>
              <a:tblGrid>
                <a:gridCol w="2989799"/>
                <a:gridCol w="859650"/>
                <a:gridCol w="859814"/>
                <a:gridCol w="859814"/>
                <a:gridCol w="859814"/>
                <a:gridCol w="859814"/>
                <a:gridCol w="859814"/>
                <a:gridCol w="859814"/>
              </a:tblGrid>
              <a:tr h="42311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Georgia" panose="02040502050405020303" pitchFamily="18" charset="0"/>
                        </a:rPr>
                        <a:t>Показатель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Georgia" panose="02040502050405020303" pitchFamily="18" charset="0"/>
                        </a:rPr>
                        <a:t>Базовое </a:t>
                      </a:r>
                      <a:r>
                        <a:rPr lang="ru-RU" sz="1100" b="1" u="none" strike="noStrike" dirty="0" smtClean="0">
                          <a:effectLst/>
                          <a:latin typeface="Georgia" panose="02040502050405020303" pitchFamily="18" charset="0"/>
                        </a:rPr>
                        <a:t>значение, 01.01.2018</a:t>
                      </a:r>
                    </a:p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тыс. чел.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Georgia" panose="02040502050405020303" pitchFamily="18" charset="0"/>
                        </a:rPr>
                        <a:t>Период реализации </a:t>
                      </a:r>
                      <a:r>
                        <a:rPr lang="ru-RU" sz="1100" b="1" u="none" strike="noStrike" dirty="0" smtClean="0">
                          <a:effectLst/>
                          <a:latin typeface="Georgia" panose="02040502050405020303" pitchFamily="18" charset="0"/>
                        </a:rPr>
                        <a:t>национального </a:t>
                      </a:r>
                      <a:r>
                        <a:rPr lang="ru-RU" sz="1100" b="1" u="none" strike="noStrike" dirty="0">
                          <a:effectLst/>
                          <a:latin typeface="Georgia" panose="02040502050405020303" pitchFamily="18" charset="0"/>
                        </a:rPr>
                        <a:t>проекта</a:t>
                      </a:r>
                      <a:r>
                        <a:rPr lang="ru-RU" sz="1100" b="0" u="none" strike="noStrike" dirty="0">
                          <a:effectLst/>
                          <a:latin typeface="Georgia" panose="02040502050405020303" pitchFamily="18" charset="0"/>
                        </a:rPr>
                        <a:t>, </a:t>
                      </a:r>
                      <a:r>
                        <a:rPr lang="ru-RU" sz="1100" b="0" u="none" strike="noStrike" dirty="0" smtClean="0">
                          <a:effectLst/>
                          <a:latin typeface="Georgia" panose="02040502050405020303" pitchFamily="18" charset="0"/>
                        </a:rPr>
                        <a:t>год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03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3148" marR="3148" marT="31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Georgia" panose="02040502050405020303" pitchFamily="18" charset="0"/>
                        </a:rPr>
                        <a:t>2019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Georgia" panose="02040502050405020303" pitchFamily="18" charset="0"/>
                        </a:rPr>
                        <a:t>2020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Georgia" panose="02040502050405020303" pitchFamily="18" charset="0"/>
                        </a:rPr>
                        <a:t>2021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Georgia" panose="02040502050405020303" pitchFamily="18" charset="0"/>
                        </a:rPr>
                        <a:t>2022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Georgia" panose="02040502050405020303" pitchFamily="18" charset="0"/>
                        </a:rPr>
                        <a:t>2023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Georgia" panose="02040502050405020303" pitchFamily="18" charset="0"/>
                        </a:rPr>
                        <a:t>2024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</a:tr>
              <a:tr h="30120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>
                          <a:effectLst/>
                          <a:latin typeface="Georgia" panose="02040502050405020303" pitchFamily="18" charset="0"/>
                        </a:rPr>
                        <a:t>Количество посещений </a:t>
                      </a:r>
                      <a:r>
                        <a:rPr lang="ru-RU" sz="1100" b="1" u="none" strike="noStrike" dirty="0" smtClean="0">
                          <a:effectLst/>
                          <a:latin typeface="Georgia" panose="02040502050405020303" pitchFamily="18" charset="0"/>
                        </a:rPr>
                        <a:t>театров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5714" marR="25714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Georgia" panose="02040502050405020303" pitchFamily="18" charset="0"/>
                        </a:rPr>
                        <a:t>855,00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1 %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2%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4%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6%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10%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15%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</a:tr>
              <a:tr h="21291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>
                          <a:effectLst/>
                          <a:latin typeface="Georgia" panose="02040502050405020303" pitchFamily="18" charset="0"/>
                        </a:rPr>
                        <a:t>Количество посещений </a:t>
                      </a:r>
                      <a:r>
                        <a:rPr lang="ru-RU" sz="1100" b="1" u="none" strike="noStrike" dirty="0" smtClean="0">
                          <a:effectLst/>
                          <a:latin typeface="Georgia" panose="02040502050405020303" pitchFamily="18" charset="0"/>
                        </a:rPr>
                        <a:t>музеев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5714" marR="25714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>
                          <a:effectLst/>
                          <a:latin typeface="Georgia" panose="02040502050405020303" pitchFamily="18" charset="0"/>
                        </a:rPr>
                        <a:t>1055,59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1 %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3%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5%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7%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10 %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15%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</a:tr>
              <a:tr h="51019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>
                          <a:effectLst/>
                          <a:latin typeface="Georgia" panose="02040502050405020303" pitchFamily="18" charset="0"/>
                        </a:rPr>
                        <a:t>Количество посещений </a:t>
                      </a:r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общедоступных </a:t>
                      </a:r>
                      <a:r>
                        <a:rPr lang="ru-RU" sz="1100" u="none" strike="noStrike" dirty="0">
                          <a:effectLst/>
                          <a:latin typeface="Georgia" panose="02040502050405020303" pitchFamily="18" charset="0"/>
                        </a:rPr>
                        <a:t>(публичных) </a:t>
                      </a:r>
                      <a:r>
                        <a:rPr lang="ru-RU" sz="1100" b="1" u="none" strike="noStrike" dirty="0" smtClean="0">
                          <a:effectLst/>
                          <a:latin typeface="Georgia" panose="02040502050405020303" pitchFamily="18" charset="0"/>
                        </a:rPr>
                        <a:t>библиотек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5714" marR="25714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Georgia" panose="02040502050405020303" pitchFamily="18" charset="0"/>
                        </a:rPr>
                        <a:t>8156,80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1 %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2%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4%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6%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8%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12%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</a:tr>
              <a:tr h="63330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>
                          <a:effectLst/>
                          <a:latin typeface="Georgia" panose="02040502050405020303" pitchFamily="18" charset="0"/>
                        </a:rPr>
                        <a:t>Количество посещений культурно-массовых мероприятий </a:t>
                      </a:r>
                      <a:r>
                        <a:rPr lang="ru-RU" sz="1100" b="1" u="none" strike="noStrike" dirty="0">
                          <a:effectLst/>
                          <a:latin typeface="Georgia" panose="02040502050405020303" pitchFamily="18" charset="0"/>
                        </a:rPr>
                        <a:t>клубов и домов </a:t>
                      </a:r>
                      <a:r>
                        <a:rPr lang="ru-RU" sz="1100" b="1" u="none" strike="noStrike" dirty="0" smtClean="0">
                          <a:effectLst/>
                          <a:latin typeface="Georgia" panose="02040502050405020303" pitchFamily="18" charset="0"/>
                        </a:rPr>
                        <a:t>культуры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5714" marR="25714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Georgia" panose="02040502050405020303" pitchFamily="18" charset="0"/>
                        </a:rPr>
                        <a:t>1835,71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5 %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10%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15%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20%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25%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30%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</a:tr>
              <a:tr h="42311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>
                          <a:effectLst/>
                          <a:latin typeface="Georgia" panose="02040502050405020303" pitchFamily="18" charset="0"/>
                        </a:rPr>
                        <a:t>Количество </a:t>
                      </a:r>
                      <a:r>
                        <a:rPr lang="ru-RU" sz="1100" b="1" u="none" strike="noStrike" dirty="0">
                          <a:effectLst/>
                          <a:latin typeface="Georgia" panose="02040502050405020303" pitchFamily="18" charset="0"/>
                        </a:rPr>
                        <a:t>участников клубных </a:t>
                      </a:r>
                      <a:r>
                        <a:rPr lang="ru-RU" sz="1100" b="1" u="none" strike="noStrike" dirty="0" smtClean="0">
                          <a:effectLst/>
                          <a:latin typeface="Georgia" panose="02040502050405020303" pitchFamily="18" charset="0"/>
                        </a:rPr>
                        <a:t>формирований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5714" marR="25714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Georgia" panose="02040502050405020303" pitchFamily="18" charset="0"/>
                        </a:rPr>
                        <a:t>110,95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1 %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2%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3%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4%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5%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6%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</a:tr>
              <a:tr h="42311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>
                          <a:effectLst/>
                          <a:latin typeface="Georgia" panose="02040502050405020303" pitchFamily="18" charset="0"/>
                        </a:rPr>
                        <a:t>Количество посещений </a:t>
                      </a:r>
                      <a:r>
                        <a:rPr lang="ru-RU" sz="1100" b="1" u="none" strike="noStrike" dirty="0">
                          <a:effectLst/>
                          <a:latin typeface="Georgia" panose="02040502050405020303" pitchFamily="18" charset="0"/>
                        </a:rPr>
                        <a:t>концертных </a:t>
                      </a:r>
                      <a:r>
                        <a:rPr lang="ru-RU" sz="1100" b="1" u="none" strike="noStrike" dirty="0" smtClean="0">
                          <a:effectLst/>
                          <a:latin typeface="Georgia" panose="02040502050405020303" pitchFamily="18" charset="0"/>
                        </a:rPr>
                        <a:t>организаций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5714" marR="25714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Georgia" panose="02040502050405020303" pitchFamily="18" charset="0"/>
                        </a:rPr>
                        <a:t>559,60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1 %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2%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4%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6%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10%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10%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</a:tr>
              <a:tr h="21291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>
                          <a:effectLst/>
                          <a:latin typeface="Georgia" panose="02040502050405020303" pitchFamily="18" charset="0"/>
                        </a:rPr>
                        <a:t>Количество посещений </a:t>
                      </a:r>
                      <a:r>
                        <a:rPr lang="ru-RU" sz="1100" b="1" u="none" strike="noStrike" dirty="0" smtClean="0">
                          <a:effectLst/>
                          <a:latin typeface="Georgia" panose="02040502050405020303" pitchFamily="18" charset="0"/>
                        </a:rPr>
                        <a:t>зоопарков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5714" marR="25714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Georgia" panose="02040502050405020303" pitchFamily="18" charset="0"/>
                        </a:rPr>
                        <a:t>122,00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1 %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2%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3%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4%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5 %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6%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</a:tr>
              <a:tr h="21291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>
                          <a:effectLst/>
                          <a:latin typeface="Georgia" panose="02040502050405020303" pitchFamily="18" charset="0"/>
                        </a:rPr>
                        <a:t>Количество посещений </a:t>
                      </a:r>
                      <a:r>
                        <a:rPr lang="ru-RU" sz="1100" b="1" u="none" strike="noStrike" dirty="0" smtClean="0">
                          <a:effectLst/>
                          <a:latin typeface="Georgia" panose="02040502050405020303" pitchFamily="18" charset="0"/>
                        </a:rPr>
                        <a:t>цирков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5714" marR="25714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Georgia" panose="02040502050405020303" pitchFamily="18" charset="0"/>
                        </a:rPr>
                        <a:t>39,67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1 %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2%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3%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4%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5%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6%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</a:tr>
              <a:tr h="42311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>
                          <a:effectLst/>
                          <a:latin typeface="Georgia" panose="02040502050405020303" pitchFamily="18" charset="0"/>
                        </a:rPr>
                        <a:t>Количество посещений </a:t>
                      </a:r>
                      <a:r>
                        <a:rPr lang="ru-RU" sz="1100" b="1" u="none" strike="noStrike" dirty="0">
                          <a:effectLst/>
                          <a:latin typeface="Georgia" panose="02040502050405020303" pitchFamily="18" charset="0"/>
                        </a:rPr>
                        <a:t>парков культуры и </a:t>
                      </a:r>
                      <a:r>
                        <a:rPr lang="ru-RU" sz="1100" b="1" u="none" strike="noStrike" dirty="0" smtClean="0">
                          <a:effectLst/>
                          <a:latin typeface="Georgia" panose="02040502050405020303" pitchFamily="18" charset="0"/>
                        </a:rPr>
                        <a:t>отдыха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5714" marR="25714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Georgia" panose="02040502050405020303" pitchFamily="18" charset="0"/>
                        </a:rPr>
                        <a:t>89,09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5 %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10%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15 %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20%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25%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30%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</a:tr>
              <a:tr h="42311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>
                          <a:effectLst/>
                          <a:latin typeface="Georgia" panose="02040502050405020303" pitchFamily="18" charset="0"/>
                        </a:rPr>
                        <a:t>Количество </a:t>
                      </a:r>
                      <a:r>
                        <a:rPr lang="ru-RU" sz="1100" b="1" u="none" strike="noStrike" dirty="0">
                          <a:effectLst/>
                          <a:latin typeface="Georgia" panose="02040502050405020303" pitchFamily="18" charset="0"/>
                        </a:rPr>
                        <a:t>зрителей</a:t>
                      </a:r>
                      <a:r>
                        <a:rPr lang="ru-RU" sz="1100" u="none" strike="noStrike" dirty="0">
                          <a:effectLst/>
                          <a:latin typeface="Georgia" panose="02040502050405020303" pitchFamily="18" charset="0"/>
                        </a:rPr>
                        <a:t> на сеансах отечественных </a:t>
                      </a:r>
                      <a:r>
                        <a:rPr lang="ru-RU" sz="1100" b="1" u="none" strike="noStrike" dirty="0" smtClean="0">
                          <a:effectLst/>
                          <a:latin typeface="Georgia" panose="02040502050405020303" pitchFamily="18" charset="0"/>
                        </a:rPr>
                        <a:t>фильмов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5714" marR="25714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Georgia" panose="02040502050405020303" pitchFamily="18" charset="0"/>
                        </a:rPr>
                        <a:t>41,66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5 %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10%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15%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20%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25%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30%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</a:tr>
              <a:tr h="2461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>
                          <a:effectLst/>
                          <a:latin typeface="Georgia" panose="02040502050405020303" pitchFamily="18" charset="0"/>
                        </a:rPr>
                        <a:t>Охват населения услугами </a:t>
                      </a:r>
                      <a:r>
                        <a:rPr lang="ru-RU" sz="1100" b="1" u="none" strike="noStrike" dirty="0" smtClean="0">
                          <a:effectLst/>
                          <a:latin typeface="Georgia" panose="02040502050405020303" pitchFamily="18" charset="0"/>
                        </a:rPr>
                        <a:t>автоклубов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5714" marR="25714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Georgia" panose="02040502050405020303" pitchFamily="18" charset="0"/>
                        </a:rPr>
                        <a:t>6,12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10 %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30%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40%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60%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80%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100%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</a:tr>
              <a:tr h="21291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>
                          <a:effectLst/>
                          <a:latin typeface="Georgia" panose="02040502050405020303" pitchFamily="18" charset="0"/>
                        </a:rPr>
                        <a:t>Количество учащихся </a:t>
                      </a:r>
                      <a:r>
                        <a:rPr lang="ru-RU" sz="1100" b="1" u="none" strike="noStrike" dirty="0" smtClean="0">
                          <a:effectLst/>
                          <a:latin typeface="Georgia" panose="02040502050405020303" pitchFamily="18" charset="0"/>
                        </a:rPr>
                        <a:t>ДШИ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5714" marR="25714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>
                          <a:effectLst/>
                          <a:latin typeface="Georgia" panose="02040502050405020303" pitchFamily="18" charset="0"/>
                        </a:rPr>
                        <a:t>27,80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1</a:t>
                      </a:r>
                      <a:r>
                        <a:rPr lang="ru-RU" sz="1100" u="none" strike="noStrike" baseline="0" dirty="0" smtClean="0">
                          <a:effectLst/>
                          <a:latin typeface="Georgia" panose="02040502050405020303" pitchFamily="18" charset="0"/>
                        </a:rPr>
                        <a:t> </a:t>
                      </a:r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2%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3%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4%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5 %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u="none" strike="noStrike" dirty="0" smtClean="0">
                          <a:effectLst/>
                          <a:latin typeface="Georgia" panose="02040502050405020303" pitchFamily="18" charset="0"/>
                        </a:rPr>
                        <a:t>6%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</a:tr>
              <a:tr h="17811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 smtClean="0">
                          <a:effectLst/>
                          <a:latin typeface="Georgia" panose="02040502050405020303" pitchFamily="18" charset="0"/>
                        </a:rPr>
                        <a:t>Итого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5714" marR="25714" marT="224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  <a:latin typeface="Georgia" panose="02040502050405020303" pitchFamily="18" charset="0"/>
                        </a:rPr>
                        <a:t>12 900,07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 smtClean="0">
                          <a:effectLst/>
                          <a:latin typeface="Georgia" panose="02040502050405020303" pitchFamily="18" charset="0"/>
                        </a:rPr>
                        <a:t>1%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 smtClean="0">
                          <a:effectLst/>
                          <a:latin typeface="Georgia" panose="02040502050405020303" pitchFamily="18" charset="0"/>
                        </a:rPr>
                        <a:t>3%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 smtClean="0">
                          <a:effectLst/>
                          <a:latin typeface="Georgia" panose="02040502050405020303" pitchFamily="18" charset="0"/>
                        </a:rPr>
                        <a:t>5%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 smtClean="0">
                          <a:effectLst/>
                          <a:latin typeface="Georgia" panose="02040502050405020303" pitchFamily="18" charset="0"/>
                        </a:rPr>
                        <a:t>7%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 smtClean="0">
                          <a:effectLst/>
                          <a:latin typeface="Georgia" panose="02040502050405020303" pitchFamily="18" charset="0"/>
                        </a:rPr>
                        <a:t>10%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 smtClean="0">
                          <a:effectLst/>
                          <a:latin typeface="Georgia" panose="02040502050405020303" pitchFamily="18" charset="0"/>
                        </a:rPr>
                        <a:t>15%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Georgia" panose="02040502050405020303" pitchFamily="18" charset="0"/>
                      </a:endParaRPr>
                    </a:p>
                  </a:txBody>
                  <a:tcPr marL="2249" marR="2249" marT="2249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171220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272F0A15-0AFF-4A8B-9214-36F66F479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7437" y="6492875"/>
            <a:ext cx="514400" cy="365125"/>
          </a:xfrm>
        </p:spPr>
        <p:txBody>
          <a:bodyPr/>
          <a:lstStyle/>
          <a:p>
            <a:fld id="{33D78B8A-58FF-4BB4-B6B6-A98D4AC5AC54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-28203" y="744959"/>
            <a:ext cx="911583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0000"/>
                </a:solidFill>
                <a:ea typeface="Calibri"/>
                <a:cs typeface="Times New Roman"/>
              </a:rPr>
              <a:t>Показатель </a:t>
            </a:r>
            <a:r>
              <a:rPr lang="ru-RU" sz="1400" b="1" dirty="0">
                <a:solidFill>
                  <a:srgbClr val="000000"/>
                </a:solidFill>
                <a:ea typeface="Calibri"/>
                <a:cs typeface="Times New Roman"/>
              </a:rPr>
              <a:t>«Количество посещений культурно-массовых мероприятий клубов и домов культуры</a:t>
            </a: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ea typeface="Calibri"/>
                <a:cs typeface="Times New Roman"/>
              </a:rPr>
              <a:t>(нарастающим </a:t>
            </a:r>
            <a:r>
              <a:rPr lang="ru-RU" sz="1400" b="1" dirty="0" smtClean="0">
                <a:solidFill>
                  <a:srgbClr val="000000"/>
                </a:solidFill>
              </a:rPr>
              <a:t>итогом)»</a:t>
            </a:r>
            <a:endParaRPr lang="ru-RU" sz="1400" b="1" dirty="0">
              <a:solidFill>
                <a:srgbClr val="000000"/>
              </a:solidFill>
            </a:endParaRPr>
          </a:p>
          <a:p>
            <a:pPr algn="ctr"/>
            <a:r>
              <a:rPr lang="ru-RU" sz="1400" b="1" dirty="0" smtClean="0">
                <a:solidFill>
                  <a:srgbClr val="000000"/>
                </a:solidFill>
              </a:rPr>
              <a:t> </a:t>
            </a:r>
            <a:endParaRPr lang="ru-RU" sz="1400" b="1" dirty="0">
              <a:solidFill>
                <a:srgbClr val="000000"/>
              </a:solidFill>
              <a:ea typeface="Calibri"/>
              <a:cs typeface="Times New Roman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139752939"/>
              </p:ext>
            </p:extLst>
          </p:nvPr>
        </p:nvGraphicFramePr>
        <p:xfrm>
          <a:off x="0" y="1351523"/>
          <a:ext cx="4716016" cy="5461854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1701031"/>
                <a:gridCol w="951727"/>
                <a:gridCol w="736877"/>
                <a:gridCol w="663190"/>
                <a:gridCol w="663191"/>
              </a:tblGrid>
              <a:tr h="68348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Наименование муниципального образования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Базовое значение 01.01.2018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2019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2020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2024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</a:tr>
              <a:tr h="37094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% прироста  к плановому значению</a:t>
                      </a:r>
                      <a:endParaRPr lang="ru-RU" sz="12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1 832,31</a:t>
                      </a:r>
                      <a:endParaRPr lang="ru-RU" sz="12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5%</a:t>
                      </a:r>
                      <a:endParaRPr lang="ru-RU" sz="12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10%</a:t>
                      </a:r>
                      <a:endParaRPr lang="ru-RU" sz="12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30%</a:t>
                      </a:r>
                      <a:endParaRPr lang="ru-RU" sz="12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258939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Жигулевск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7,03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7,38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7,73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9,14</a:t>
                      </a:r>
                    </a:p>
                  </a:txBody>
                  <a:tcPr marL="9525" marR="9525" marT="9525" marB="0" anchor="ctr"/>
                </a:tc>
              </a:tr>
              <a:tr h="347041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Кинель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98,74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103,68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108,61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128,36</a:t>
                      </a:r>
                    </a:p>
                  </a:txBody>
                  <a:tcPr marL="9525" marR="9525" marT="9525" marB="0" anchor="ctr"/>
                </a:tc>
              </a:tr>
              <a:tr h="256397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Новокуйбышевск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75,06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78,82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82,57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97,58</a:t>
                      </a:r>
                    </a:p>
                  </a:txBody>
                  <a:tcPr marL="9525" marR="9525" marT="9525" marB="0" anchor="ctr"/>
                </a:tc>
              </a:tr>
              <a:tr h="301744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Октябрьск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26,97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28,31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29,66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35,06</a:t>
                      </a:r>
                    </a:p>
                  </a:txBody>
                  <a:tcPr marL="9525" marR="9525" marT="9525" marB="0" anchor="ctr"/>
                </a:tc>
              </a:tr>
              <a:tr h="256397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Отрадный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70,78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74,31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77,85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92,01</a:t>
                      </a:r>
                    </a:p>
                  </a:txBody>
                  <a:tcPr marL="9525" marR="9525" marT="9525" marB="0" anchor="ctr"/>
                </a:tc>
              </a:tr>
              <a:tr h="381868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Похвистнево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44,26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46,47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48,68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57,53</a:t>
                      </a:r>
                    </a:p>
                  </a:txBody>
                  <a:tcPr marL="9525" marR="9525" marT="9525" marB="0" anchor="ctr"/>
                </a:tc>
              </a:tr>
              <a:tr h="256397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Самара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137,87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144,76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151,66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179,23</a:t>
                      </a:r>
                    </a:p>
                  </a:txBody>
                  <a:tcPr marL="9525" marR="9525" marT="9525" marB="0" anchor="ctr"/>
                </a:tc>
              </a:tr>
              <a:tr h="256397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Сызрань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124,24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130,46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136,67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161,52</a:t>
                      </a:r>
                    </a:p>
                  </a:txBody>
                  <a:tcPr marL="9525" marR="9525" marT="9525" marB="0" anchor="ctr"/>
                </a:tc>
              </a:tr>
              <a:tr h="352878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Тольятти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154,06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161,76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169,46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200,27</a:t>
                      </a:r>
                    </a:p>
                  </a:txBody>
                  <a:tcPr marL="9525" marR="9525" marT="9525" marB="0" anchor="ctr"/>
                </a:tc>
              </a:tr>
              <a:tr h="332206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Чапаевск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24,70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25,93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27,17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32,11</a:t>
                      </a:r>
                    </a:p>
                  </a:txBody>
                  <a:tcPr marL="9525" marR="9525" marT="9525" marB="0" anchor="ctr"/>
                </a:tc>
              </a:tr>
              <a:tr h="30328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Алексеевский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11,85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12,45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13,04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15,41</a:t>
                      </a:r>
                    </a:p>
                  </a:txBody>
                  <a:tcPr marL="9525" marR="9525" marT="9525" marB="0" anchor="ctr"/>
                </a:tc>
              </a:tr>
              <a:tr h="25639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Безенчукский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115,61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121,39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127,17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150,29</a:t>
                      </a:r>
                    </a:p>
                  </a:txBody>
                  <a:tcPr marL="9525" marR="9525" marT="9525" marB="0" anchor="ctr"/>
                </a:tc>
              </a:tr>
              <a:tr h="25639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Богатовский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20,81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21,85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22,89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27,06</a:t>
                      </a:r>
                    </a:p>
                  </a:txBody>
                  <a:tcPr marL="9525" marR="9525" marT="9525" marB="0" anchor="ctr"/>
                </a:tc>
              </a:tr>
              <a:tr h="36820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Большеглушицкий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69,30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72,77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76,23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90,09</a:t>
                      </a:r>
                    </a:p>
                  </a:txBody>
                  <a:tcPr marL="9525" marR="9525" marT="9525" marB="0" anchor="ctr"/>
                </a:tc>
              </a:tr>
              <a:tr h="9078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Большечерниговский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181" marR="5181" marT="518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23,18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24,34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25,50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30,13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965553803"/>
              </p:ext>
            </p:extLst>
          </p:nvPr>
        </p:nvGraphicFramePr>
        <p:xfrm>
          <a:off x="4788024" y="1412774"/>
          <a:ext cx="4327812" cy="5399977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1370381"/>
                <a:gridCol w="726062"/>
                <a:gridCol w="929649"/>
                <a:gridCol w="593555"/>
                <a:gridCol w="708165"/>
              </a:tblGrid>
              <a:tr h="68363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Наименование муниципального образования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Базовое значение 31.12.2017</a:t>
                      </a:r>
                    </a:p>
                    <a:p>
                      <a:pPr algn="ctr" rtl="0" fontAlgn="ctr"/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2019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2020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u="none" strike="noStrike" dirty="0">
                          <a:effectLst/>
                        </a:rPr>
                        <a:t>до 2024 года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</a:tr>
              <a:tr h="19496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Борский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33,27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34,94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36,60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43,26</a:t>
                      </a:r>
                    </a:p>
                  </a:txBody>
                  <a:tcPr marL="9525" marR="9525" marT="9525" marB="0" anchor="ctr"/>
                </a:tc>
              </a:tr>
              <a:tr h="19496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Волжский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70,03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73,54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77,04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91,04</a:t>
                      </a:r>
                    </a:p>
                  </a:txBody>
                  <a:tcPr marL="9525" marR="9525" marT="9525" marB="0" anchor="ctr"/>
                </a:tc>
              </a:tr>
              <a:tr h="19496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Елховский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3,85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4,04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4,24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5,01</a:t>
                      </a:r>
                    </a:p>
                  </a:txBody>
                  <a:tcPr marL="9525" marR="9525" marT="9525" marB="0" anchor="ctr"/>
                </a:tc>
              </a:tr>
              <a:tr h="19496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Исаклинский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69,91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73,40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76,90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90,88</a:t>
                      </a:r>
                    </a:p>
                  </a:txBody>
                  <a:tcPr marL="9525" marR="9525" marT="9525" marB="0" anchor="ctr"/>
                </a:tc>
              </a:tr>
              <a:tr h="19496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Камышлинский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19,36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20,33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21,30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25,17</a:t>
                      </a:r>
                    </a:p>
                  </a:txBody>
                  <a:tcPr marL="9525" marR="9525" marT="9525" marB="0" anchor="ctr"/>
                </a:tc>
              </a:tr>
              <a:tr h="19496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Кинельский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18,25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19,17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20,08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23,73</a:t>
                      </a:r>
                    </a:p>
                  </a:txBody>
                  <a:tcPr marL="9525" marR="9525" marT="9525" marB="0" anchor="ctr"/>
                </a:tc>
              </a:tr>
              <a:tr h="33734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Кинель-Черкасский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42,50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44,63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46,75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55,25</a:t>
                      </a:r>
                    </a:p>
                  </a:txBody>
                  <a:tcPr marL="9525" marR="9525" marT="9525" marB="0" anchor="ctr"/>
                </a:tc>
              </a:tr>
              <a:tr h="19496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Клявлинский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19,38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20,35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21,32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25,19</a:t>
                      </a:r>
                    </a:p>
                  </a:txBody>
                  <a:tcPr marL="9525" marR="9525" marT="9525" marB="0" anchor="ctr"/>
                </a:tc>
              </a:tr>
              <a:tr h="19496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Кошкинский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33,46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35,13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36,81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43,50</a:t>
                      </a:r>
                    </a:p>
                  </a:txBody>
                  <a:tcPr marL="9525" marR="9525" marT="9525" marB="0" anchor="ctr"/>
                </a:tc>
              </a:tr>
              <a:tr h="33734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Красноармейский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19,19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20,15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21,11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24,94</a:t>
                      </a:r>
                    </a:p>
                  </a:txBody>
                  <a:tcPr marL="9525" marR="9525" marT="9525" marB="0" anchor="ctr"/>
                </a:tc>
              </a:tr>
              <a:tr h="19496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Красноярский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57,32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60,19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63,06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74,52</a:t>
                      </a:r>
                    </a:p>
                  </a:txBody>
                  <a:tcPr marL="9525" marR="9525" marT="9525" marB="0" anchor="ctr"/>
                </a:tc>
              </a:tr>
              <a:tr h="19496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Нефтегорский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60,72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63,76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66,80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78,94</a:t>
                      </a:r>
                    </a:p>
                  </a:txBody>
                  <a:tcPr marL="9525" marR="9525" marT="9525" marB="0" anchor="ctr"/>
                </a:tc>
              </a:tr>
              <a:tr h="19496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Пестравский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21,07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22,12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23,18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27,39</a:t>
                      </a:r>
                    </a:p>
                  </a:txBody>
                  <a:tcPr marL="9525" marR="9525" marT="9525" marB="0" anchor="ctr"/>
                </a:tc>
              </a:tr>
              <a:tr h="19496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Похвистневский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59,61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62,59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65,57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77,49</a:t>
                      </a:r>
                    </a:p>
                  </a:txBody>
                  <a:tcPr marL="9525" marR="9525" marT="9525" marB="0" anchor="ctr"/>
                </a:tc>
              </a:tr>
              <a:tr h="19496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Приволжский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30,42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31,94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33,46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39,54</a:t>
                      </a:r>
                    </a:p>
                  </a:txBody>
                  <a:tcPr marL="9525" marR="9525" marT="9525" marB="0" anchor="ctr"/>
                </a:tc>
              </a:tr>
              <a:tr h="19496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>
                          <a:effectLst/>
                        </a:rPr>
                        <a:t>Сергиевский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94,43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99,15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103,88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122,76</a:t>
                      </a:r>
                    </a:p>
                  </a:txBody>
                  <a:tcPr marL="9525" marR="9525" marT="9525" marB="0" anchor="ctr"/>
                </a:tc>
              </a:tr>
              <a:tr h="19496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Ставропольский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35,22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36,98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38,74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45,78</a:t>
                      </a:r>
                    </a:p>
                  </a:txBody>
                  <a:tcPr marL="9525" marR="9525" marT="9525" marB="0" anchor="ctr"/>
                </a:tc>
              </a:tr>
              <a:tr h="19496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Сызранский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62,01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65,11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68,21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80,61</a:t>
                      </a:r>
                    </a:p>
                  </a:txBody>
                  <a:tcPr marL="9525" marR="9525" marT="9525" marB="0" anchor="ctr"/>
                </a:tc>
              </a:tr>
              <a:tr h="19496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Хворостянский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19,03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19,98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20,93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24,74</a:t>
                      </a:r>
                    </a:p>
                  </a:txBody>
                  <a:tcPr marL="9525" marR="9525" marT="9525" marB="0" anchor="ctr"/>
                </a:tc>
              </a:tr>
              <a:tr h="33734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smtClean="0">
                          <a:effectLst/>
                        </a:rPr>
                        <a:t>Челно-Вершинский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13,89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14,58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15,28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18,06</a:t>
                      </a:r>
                    </a:p>
                  </a:txBody>
                  <a:tcPr marL="9525" marR="9525" marT="9525" marB="0" anchor="ctr"/>
                </a:tc>
              </a:tr>
              <a:tr h="19496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>
                          <a:effectLst/>
                        </a:rPr>
                        <a:t>Шенталинский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14,20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14,91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15,62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18,46</a:t>
                      </a:r>
                    </a:p>
                  </a:txBody>
                  <a:tcPr marL="9525" marR="9525" marT="9525" marB="0" anchor="ctr"/>
                </a:tc>
              </a:tr>
              <a:tr h="194963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u="none" strike="noStrike" dirty="0" err="1">
                          <a:effectLst/>
                        </a:rPr>
                        <a:t>Шигонский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107" marR="4107" marT="41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30,74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32,27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33,81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39,96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8" name="Прямоугольник 1">
            <a:extLst>
              <a:ext uri="{FF2B5EF4-FFF2-40B4-BE49-F238E27FC236}">
                <a16:creationId xmlns:a16="http://schemas.microsoft.com/office/drawing/2014/main" xmlns="" id="{4AB62333-E8EB-4CFB-8E1E-D40A1E58C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454" y="37073"/>
            <a:ext cx="834238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solidFill>
                  <a:schemeClr val="bg1"/>
                </a:solidFill>
                <a:latin typeface="Arial" panose="020B0604020202020204" pitchFamily="34" charset="0"/>
                <a:ea typeface="MS Mincho" pitchFamily="49" charset="-128"/>
              </a:rPr>
              <a:t>Национальный проект «Культура»</a:t>
            </a:r>
            <a:endParaRPr lang="ru-RU" altLang="ru-RU" sz="2000" dirty="0">
              <a:solidFill>
                <a:schemeClr val="bg1"/>
              </a:solidFill>
              <a:latin typeface="Arial" panose="020B0604020202020204" pitchFamily="34" charset="0"/>
              <a:ea typeface="MS Mincho" pitchFamily="49" charset="-12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2809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272F0A15-0AFF-4A8B-9214-36F66F479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1437" y="6492875"/>
            <a:ext cx="514400" cy="365125"/>
          </a:xfrm>
        </p:spPr>
        <p:txBody>
          <a:bodyPr/>
          <a:lstStyle/>
          <a:p>
            <a:fld id="{33D78B8A-58FF-4BB4-B6B6-A98D4AC5AC54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5CBA6747-59C9-42D0-9D74-834125E26F82}"/>
              </a:ext>
            </a:extLst>
          </p:cNvPr>
          <p:cNvSpPr/>
          <p:nvPr/>
        </p:nvSpPr>
        <p:spPr>
          <a:xfrm>
            <a:off x="209131" y="2076976"/>
            <a:ext cx="266429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b="1" kern="0" dirty="0" smtClean="0">
                <a:solidFill>
                  <a:prstClr val="black"/>
                </a:solidFill>
              </a:rPr>
              <a:t>РП «Культурная среда»</a:t>
            </a:r>
            <a:endParaRPr lang="ru-RU" sz="1100" b="1" kern="0" dirty="0">
              <a:solidFill>
                <a:prstClr val="black"/>
              </a:solidFill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5CBA6747-59C9-42D0-9D74-834125E26F82}"/>
              </a:ext>
            </a:extLst>
          </p:cNvPr>
          <p:cNvSpPr/>
          <p:nvPr/>
        </p:nvSpPr>
        <p:spPr>
          <a:xfrm>
            <a:off x="209131" y="2369512"/>
            <a:ext cx="2607269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kern="0" dirty="0" smtClean="0">
                <a:solidFill>
                  <a:prstClr val="black"/>
                </a:solidFill>
                <a:latin typeface="Georgia" panose="02040502050405020303" pitchFamily="18" charset="0"/>
              </a:rPr>
              <a:t>1. Количество </a:t>
            </a:r>
            <a:r>
              <a:rPr lang="ru-RU" sz="1400" kern="0" dirty="0">
                <a:solidFill>
                  <a:prstClr val="black"/>
                </a:solidFill>
                <a:latin typeface="Georgia" panose="02040502050405020303" pitchFamily="18" charset="0"/>
              </a:rPr>
              <a:t>созданных (реконструированных) и капитально отремонтированных объектов организаций культуры (ед.) (нарастающим итогом</a:t>
            </a:r>
            <a:r>
              <a:rPr lang="ru-RU" sz="1100" b="1" kern="0" dirty="0" smtClean="0">
                <a:solidFill>
                  <a:prstClr val="black"/>
                </a:solidFill>
              </a:rPr>
              <a:t>)</a:t>
            </a:r>
            <a:endParaRPr lang="ru-RU" sz="1100" b="1" kern="0" dirty="0">
              <a:solidFill>
                <a:prstClr val="black"/>
              </a:solidFill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5CBA6747-59C9-42D0-9D74-834125E26F82}"/>
              </a:ext>
            </a:extLst>
          </p:cNvPr>
          <p:cNvSpPr/>
          <p:nvPr/>
        </p:nvSpPr>
        <p:spPr>
          <a:xfrm>
            <a:off x="2873427" y="2078521"/>
            <a:ext cx="325232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b="1" kern="0" dirty="0" smtClean="0">
                <a:solidFill>
                  <a:prstClr val="black"/>
                </a:solidFill>
              </a:rPr>
              <a:t>РП «Творческие люди»</a:t>
            </a:r>
            <a:endParaRPr lang="ru-RU" sz="1100" b="1" kern="0" dirty="0">
              <a:solidFill>
                <a:prstClr val="black"/>
              </a:solidFill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="" xmlns:a16="http://schemas.microsoft.com/office/drawing/2014/main" id="{BB16EB14-9D62-4F07-8C97-A22564793177}"/>
              </a:ext>
            </a:extLst>
          </p:cNvPr>
          <p:cNvSpPr/>
          <p:nvPr/>
        </p:nvSpPr>
        <p:spPr>
          <a:xfrm>
            <a:off x="59900" y="692696"/>
            <a:ext cx="90247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1600" b="1" u="sng" dirty="0" smtClean="0">
                <a:solidFill>
                  <a:srgbClr val="FF0000"/>
                </a:solidFill>
                <a:latin typeface="Arial" panose="020B0604020202020204" pitchFamily="34" charset="0"/>
                <a:ea typeface="MS Mincho" pitchFamily="49" charset="-128"/>
              </a:rPr>
              <a:t>Целевые показатели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5CBA6747-59C9-42D0-9D74-834125E26F82}"/>
              </a:ext>
            </a:extLst>
          </p:cNvPr>
          <p:cNvSpPr/>
          <p:nvPr/>
        </p:nvSpPr>
        <p:spPr>
          <a:xfrm>
            <a:off x="6201800" y="2238707"/>
            <a:ext cx="294219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100" b="1" kern="0" dirty="0" smtClean="0">
                <a:solidFill>
                  <a:prstClr val="black"/>
                </a:solidFill>
              </a:rPr>
              <a:t>РП «Цифровая культура»</a:t>
            </a:r>
            <a:endParaRPr lang="ru-RU" sz="1100" b="1" kern="0" dirty="0">
              <a:solidFill>
                <a:prstClr val="black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09131" y="4154468"/>
            <a:ext cx="245248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accent1"/>
              </a:buClr>
            </a:pPr>
            <a:r>
              <a:rPr lang="ru-RU" sz="1400" dirty="0" smtClean="0">
                <a:latin typeface="Georgia" panose="02040502050405020303" pitchFamily="18" charset="0"/>
              </a:rPr>
              <a:t>2.Количество организаций культуры, получивших современное оборудование (ед.) (нарастающим итогом)</a:t>
            </a:r>
            <a:endParaRPr lang="ru-RU" sz="1400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2919385" y="2338586"/>
            <a:ext cx="320636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accent1"/>
              </a:buClr>
            </a:pPr>
            <a:r>
              <a:rPr lang="ru-RU" sz="1400" dirty="0" smtClean="0">
                <a:latin typeface="Georgia" panose="02040502050405020303" pitchFamily="18" charset="0"/>
              </a:rPr>
              <a:t>1. Количество </a:t>
            </a:r>
            <a:r>
              <a:rPr lang="ru-RU" sz="1400" dirty="0">
                <a:latin typeface="Georgia" panose="02040502050405020303" pitchFamily="18" charset="0"/>
              </a:rPr>
              <a:t>специалистов, прошедших повышение квалификации на базе Центров непрерывного образования и повышения квалификации творческих и управленческих кадров в сфере культуры (</a:t>
            </a:r>
            <a:r>
              <a:rPr lang="ru-RU" sz="1400" i="1" dirty="0">
                <a:latin typeface="Georgia" panose="02040502050405020303" pitchFamily="18" charset="0"/>
              </a:rPr>
              <a:t>тыс. чел.) (нарастающим итогом</a:t>
            </a:r>
            <a:r>
              <a:rPr lang="ru-RU" sz="1400" i="1" dirty="0"/>
              <a:t>)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04411" y="964498"/>
            <a:ext cx="885511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Georgia" panose="02040502050405020303" pitchFamily="18" charset="0"/>
              </a:rPr>
              <a:t>К </a:t>
            </a:r>
            <a:r>
              <a:rPr lang="ru-RU" sz="1600" dirty="0">
                <a:solidFill>
                  <a:srgbClr val="FF0000"/>
                </a:solidFill>
                <a:latin typeface="Georgia" panose="02040502050405020303" pitchFamily="18" charset="0"/>
              </a:rPr>
              <a:t>2024</a:t>
            </a:r>
            <a:r>
              <a:rPr lang="ru-RU" sz="1600" dirty="0">
                <a:latin typeface="Georgia" panose="02040502050405020303" pitchFamily="18" charset="0"/>
              </a:rPr>
              <a:t> году увеличить: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600" dirty="0">
                <a:latin typeface="Georgia" panose="02040502050405020303" pitchFamily="18" charset="0"/>
              </a:rPr>
              <a:t>на </a:t>
            </a:r>
            <a:r>
              <a:rPr lang="ru-RU" sz="1600" dirty="0">
                <a:solidFill>
                  <a:srgbClr val="FF0000"/>
                </a:solidFill>
                <a:latin typeface="Georgia" panose="02040502050405020303" pitchFamily="18" charset="0"/>
              </a:rPr>
              <a:t>15%</a:t>
            </a:r>
            <a:r>
              <a:rPr lang="ru-RU" sz="1600" dirty="0">
                <a:latin typeface="Georgia" panose="02040502050405020303" pitchFamily="18" charset="0"/>
              </a:rPr>
              <a:t> число посещений организаций культуры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600" dirty="0">
                <a:latin typeface="Georgia" panose="02040502050405020303" pitchFamily="18" charset="0"/>
              </a:rPr>
              <a:t>в </a:t>
            </a:r>
            <a:r>
              <a:rPr lang="ru-RU" sz="1600" dirty="0">
                <a:solidFill>
                  <a:srgbClr val="FF0000"/>
                </a:solidFill>
                <a:latin typeface="Georgia" panose="02040502050405020303" pitchFamily="18" charset="0"/>
              </a:rPr>
              <a:t>5 раз </a:t>
            </a:r>
            <a:r>
              <a:rPr lang="ru-RU" sz="1600" dirty="0">
                <a:latin typeface="Georgia" panose="02040502050405020303" pitchFamily="18" charset="0"/>
              </a:rPr>
              <a:t>число обращений к цифровым ресурсам культуры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213059" y="1711510"/>
            <a:ext cx="45913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solidFill>
                  <a:srgbClr val="FF0000"/>
                </a:solidFill>
                <a:latin typeface="Arial" panose="020B0604020202020204" pitchFamily="34" charset="0"/>
                <a:ea typeface="MS Mincho" pitchFamily="49" charset="-128"/>
              </a:rPr>
              <a:t>Показатели </a:t>
            </a:r>
            <a:r>
              <a:rPr lang="ru-RU" altLang="ru-RU" b="1" dirty="0" smtClean="0">
                <a:solidFill>
                  <a:srgbClr val="FF0000"/>
                </a:solidFill>
                <a:latin typeface="Arial" panose="020B0604020202020204" pitchFamily="34" charset="0"/>
                <a:ea typeface="MS Mincho" pitchFamily="49" charset="-128"/>
              </a:rPr>
              <a:t>региональных проектов</a:t>
            </a:r>
            <a:endParaRPr lang="ru-RU" b="1" dirty="0">
              <a:solidFill>
                <a:srgbClr val="FF0000"/>
              </a:solidFill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2847695" y="2262145"/>
            <a:ext cx="0" cy="4191191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6185509" y="2254458"/>
            <a:ext cx="16291" cy="4054862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H="1">
            <a:off x="287411" y="6333277"/>
            <a:ext cx="2374206" cy="950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H="1">
            <a:off x="6386273" y="6333277"/>
            <a:ext cx="2573252" cy="0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1">
            <a:extLst>
              <a:ext uri="{FF2B5EF4-FFF2-40B4-BE49-F238E27FC236}">
                <a16:creationId xmlns:a16="http://schemas.microsoft.com/office/drawing/2014/main" xmlns="" id="{4AB62333-E8EB-4CFB-8E1E-D40A1E58C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454" y="37073"/>
            <a:ext cx="834238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solidFill>
                  <a:schemeClr val="bg1"/>
                </a:solidFill>
                <a:latin typeface="Arial" panose="020B0604020202020204" pitchFamily="34" charset="0"/>
                <a:ea typeface="MS Mincho" pitchFamily="49" charset="-128"/>
              </a:rPr>
              <a:t>Национальный проект «Культура»</a:t>
            </a:r>
            <a:endParaRPr lang="ru-RU" altLang="ru-RU" sz="2000" dirty="0">
              <a:solidFill>
                <a:schemeClr val="bg1"/>
              </a:solidFill>
              <a:latin typeface="Arial" panose="020B0604020202020204" pitchFamily="34" charset="0"/>
              <a:ea typeface="MS Mincho" pitchFamily="49" charset="-128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19385" y="4154467"/>
            <a:ext cx="309277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Georgia" panose="02040502050405020303" pitchFamily="18" charset="0"/>
              </a:rPr>
              <a:t>2. Количество </a:t>
            </a:r>
            <a:r>
              <a:rPr lang="ru-RU" sz="1400" dirty="0">
                <a:latin typeface="Georgia" panose="02040502050405020303" pitchFamily="18" charset="0"/>
              </a:rPr>
              <a:t>любительских творческих коллективов, получивших </a:t>
            </a:r>
            <a:r>
              <a:rPr lang="ru-RU" sz="1400" dirty="0" err="1">
                <a:latin typeface="Georgia" panose="02040502050405020303" pitchFamily="18" charset="0"/>
              </a:rPr>
              <a:t>грантовую</a:t>
            </a:r>
            <a:r>
              <a:rPr lang="ru-RU" sz="1400" dirty="0">
                <a:latin typeface="Georgia" panose="02040502050405020303" pitchFamily="18" charset="0"/>
              </a:rPr>
              <a:t> поддержку (ед.) (нарастающим итогом</a:t>
            </a:r>
            <a:r>
              <a:rPr lang="ru-RU" sz="1400" dirty="0" smtClean="0">
                <a:latin typeface="Georgia" panose="02040502050405020303" pitchFamily="18" charset="0"/>
              </a:rPr>
              <a:t>)</a:t>
            </a:r>
          </a:p>
          <a:p>
            <a:endParaRPr lang="ru-RU" sz="1400" dirty="0" smtClean="0">
              <a:latin typeface="Georgia" panose="02040502050405020303" pitchFamily="18" charset="0"/>
            </a:endParaRPr>
          </a:p>
          <a:p>
            <a:r>
              <a:rPr lang="ru-RU" sz="1400" dirty="0" smtClean="0">
                <a:latin typeface="Georgia" panose="02040502050405020303" pitchFamily="18" charset="0"/>
              </a:rPr>
              <a:t>3. Количество </a:t>
            </a:r>
            <a:r>
              <a:rPr lang="ru-RU" sz="1400" dirty="0">
                <a:latin typeface="Georgia" panose="02040502050405020303" pitchFamily="18" charset="0"/>
              </a:rPr>
              <a:t>волонтеров, вовлеченных в программу «Волонтеры культуры» (чел.) (нарастающим итогом</a:t>
            </a:r>
            <a:r>
              <a:rPr lang="ru-RU" sz="1400" dirty="0" smtClean="0">
                <a:latin typeface="Georgia" panose="02040502050405020303" pitchFamily="18" charset="0"/>
              </a:rPr>
              <a:t>)</a:t>
            </a:r>
            <a:endParaRPr lang="ru-RU" sz="1400" dirty="0">
              <a:latin typeface="Georgia" panose="02040502050405020303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386273" y="2708921"/>
            <a:ext cx="257325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Georgia" panose="02040502050405020303" pitchFamily="18" charset="0"/>
              </a:rPr>
              <a:t>1. Количество </a:t>
            </a:r>
            <a:r>
              <a:rPr lang="ru-RU" sz="1400" dirty="0">
                <a:latin typeface="Georgia" panose="02040502050405020303" pitchFamily="18" charset="0"/>
              </a:rPr>
              <a:t>созданных виртуальных концертных залов (ед.) </a:t>
            </a:r>
            <a:r>
              <a:rPr lang="ru-RU" sz="1400" i="1" dirty="0">
                <a:latin typeface="Georgia" panose="02040502050405020303" pitchFamily="18" charset="0"/>
              </a:rPr>
              <a:t>(нарастающим итогом)</a:t>
            </a:r>
            <a:endParaRPr lang="ru-RU" sz="14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11205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272F0A15-0AFF-4A8B-9214-36F66F479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29600" y="6525344"/>
            <a:ext cx="372018" cy="341000"/>
          </a:xfrm>
        </p:spPr>
        <p:txBody>
          <a:bodyPr/>
          <a:lstStyle/>
          <a:p>
            <a:fld id="{33D78B8A-58FF-4BB4-B6B6-A98D4AC5AC54}" type="slidenum">
              <a:rPr lang="ru-RU" smtClean="0"/>
              <a:pPr/>
              <a:t>6</a:t>
            </a:fld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022416249"/>
              </p:ext>
            </p:extLst>
          </p:nvPr>
        </p:nvGraphicFramePr>
        <p:xfrm>
          <a:off x="107503" y="2276871"/>
          <a:ext cx="8913731" cy="1288084"/>
        </p:xfrm>
        <a:graphic>
          <a:graphicData uri="http://schemas.openxmlformats.org/drawingml/2006/table">
            <a:tbl>
              <a:tblPr/>
              <a:tblGrid>
                <a:gridCol w="3983153"/>
                <a:gridCol w="927221"/>
                <a:gridCol w="641922"/>
                <a:gridCol w="641922"/>
                <a:gridCol w="641922"/>
                <a:gridCol w="713247"/>
                <a:gridCol w="570598"/>
                <a:gridCol w="793746"/>
              </a:tblGrid>
              <a:tr h="14635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Цель, целевой показатель</a:t>
                      </a: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Базовое значение</a:t>
                      </a:r>
                    </a:p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01.01.2018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62" marR="3962" marT="39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Период, год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62" marR="3962" marT="39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65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2019</a:t>
                      </a:r>
                    </a:p>
                  </a:txBody>
                  <a:tcPr marL="3962" marR="3962" marT="396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2020</a:t>
                      </a: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2021</a:t>
                      </a: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2022</a:t>
                      </a: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2023</a:t>
                      </a: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2024</a:t>
                      </a: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76113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Количество организаций культуры, получивших современное оборудование (ед.) (нарастающим итогом)</a:t>
                      </a:r>
                      <a:endParaRPr lang="ru-RU" sz="1200" dirty="0" smtClean="0">
                        <a:solidFill>
                          <a:srgbClr val="0070C0"/>
                        </a:solidFill>
                      </a:endParaRPr>
                    </a:p>
                    <a:p>
                      <a:pPr algn="l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</a:t>
                      </a:r>
                      <a:endParaRPr lang="ru-RU" sz="1200" dirty="0"/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962" marR="3962" marT="3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16" name="Прямая соединительная линия 15"/>
          <p:cNvCxnSpPr/>
          <p:nvPr/>
        </p:nvCxnSpPr>
        <p:spPr>
          <a:xfrm flipH="1">
            <a:off x="4760520" y="3822554"/>
            <a:ext cx="5944" cy="2568783"/>
          </a:xfrm>
          <a:prstGeom prst="line">
            <a:avLst/>
          </a:prstGeom>
          <a:ln w="63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 rot="10800000" flipV="1">
            <a:off x="395536" y="3749574"/>
            <a:ext cx="41044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350" b="1" u="sng" dirty="0" smtClean="0">
              <a:solidFill>
                <a:srgbClr val="FF0000"/>
              </a:solidFill>
              <a:cs typeface="Times New Roman" pitchFamily="18" charset="0"/>
            </a:endParaRPr>
          </a:p>
          <a:p>
            <a:endParaRPr lang="ru-RU" sz="1350" b="1" u="sng" dirty="0">
              <a:solidFill>
                <a:srgbClr val="FF0000"/>
              </a:solidFill>
              <a:cs typeface="Times New Roman" pitchFamily="18" charset="0"/>
            </a:endParaRPr>
          </a:p>
          <a:p>
            <a:endParaRPr lang="ru-RU" sz="1350" b="1" u="sng" dirty="0" smtClean="0">
              <a:solidFill>
                <a:srgbClr val="FF0000"/>
              </a:solidFill>
              <a:cs typeface="Times New Roman" pitchFamily="18" charset="0"/>
            </a:endParaRPr>
          </a:p>
          <a:p>
            <a:endParaRPr lang="ru-RU" sz="1350" b="1" u="sng" dirty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BB16EB14-9D62-4F07-8C97-A22564793177}"/>
              </a:ext>
            </a:extLst>
          </p:cNvPr>
          <p:cNvSpPr/>
          <p:nvPr/>
        </p:nvSpPr>
        <p:spPr>
          <a:xfrm>
            <a:off x="-7741" y="910326"/>
            <a:ext cx="49523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B050"/>
                </a:solidFill>
              </a:rPr>
              <a:t>Мероприятие   </a:t>
            </a:r>
            <a:endParaRPr lang="ru-RU" sz="1600" b="1" dirty="0">
              <a:solidFill>
                <a:srgbClr val="00B050"/>
              </a:solidFill>
            </a:endParaRPr>
          </a:p>
        </p:txBody>
      </p:sp>
      <p:graphicFrame>
        <p:nvGraphicFramePr>
          <p:cNvPr id="27" name="Таблица 2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011394815"/>
              </p:ext>
            </p:extLst>
          </p:nvPr>
        </p:nvGraphicFramePr>
        <p:xfrm>
          <a:off x="107505" y="3749575"/>
          <a:ext cx="4413175" cy="2919785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414305"/>
                <a:gridCol w="1197808"/>
                <a:gridCol w="827567"/>
                <a:gridCol w="973495"/>
              </a:tblGrid>
              <a:tr h="8250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u="none" dirty="0" smtClean="0">
                          <a:solidFill>
                            <a:srgbClr val="0070C0"/>
                          </a:solidFill>
                          <a:effectLst/>
                        </a:rPr>
                        <a:t>Финансовое обеспечение, млн. руб.</a:t>
                      </a:r>
                      <a:endParaRPr lang="ru-RU" sz="1200" b="1" u="none" dirty="0">
                        <a:solidFill>
                          <a:srgbClr val="0070C0"/>
                        </a:solidFill>
                        <a:effectLst/>
                        <a:latin typeface="+mj-lt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u="none" dirty="0">
                        <a:solidFill>
                          <a:srgbClr val="0070C0"/>
                        </a:solidFill>
                        <a:effectLst/>
                        <a:latin typeface="+mj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2879" marR="62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u="none" dirty="0" smtClean="0">
                        <a:solidFill>
                          <a:schemeClr val="accent2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u="none" dirty="0" smtClean="0">
                          <a:solidFill>
                            <a:schemeClr val="accent2"/>
                          </a:solidFill>
                          <a:effectLst/>
                        </a:rPr>
                        <a:t>2019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u="none" dirty="0" smtClean="0">
                        <a:solidFill>
                          <a:schemeClr val="accent2"/>
                        </a:solidFill>
                        <a:effectLst/>
                        <a:latin typeface="+mj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2879" marR="62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u="none" dirty="0" smtClean="0">
                        <a:solidFill>
                          <a:schemeClr val="accent2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u="none" dirty="0" smtClean="0">
                          <a:solidFill>
                            <a:schemeClr val="accent2"/>
                          </a:solidFill>
                          <a:effectLst/>
                        </a:rPr>
                        <a:t>2020</a:t>
                      </a:r>
                      <a:endParaRPr lang="ru-RU" sz="1200" b="1" u="none" dirty="0" smtClean="0">
                        <a:solidFill>
                          <a:schemeClr val="accent2"/>
                        </a:solidFill>
                        <a:effectLst/>
                        <a:latin typeface="+mj-lt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u="none" dirty="0">
                        <a:solidFill>
                          <a:schemeClr val="accent2"/>
                        </a:solidFill>
                        <a:effectLst/>
                        <a:latin typeface="+mj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2879" marR="62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u="none" dirty="0" smtClean="0">
                        <a:solidFill>
                          <a:schemeClr val="accent2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u="none" dirty="0" smtClean="0">
                          <a:solidFill>
                            <a:schemeClr val="accent2"/>
                          </a:solidFill>
                          <a:effectLst/>
                        </a:rPr>
                        <a:t>2021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u="none" dirty="0" smtClean="0">
                        <a:solidFill>
                          <a:schemeClr val="accent2"/>
                        </a:solidFill>
                        <a:effectLst/>
                        <a:latin typeface="+mj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2879" marR="62879" marT="0" marB="0" anchor="ctr"/>
                </a:tc>
              </a:tr>
              <a:tr h="69824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ФБ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u="none" dirty="0">
                        <a:solidFill>
                          <a:srgbClr val="0070C0"/>
                        </a:solidFill>
                        <a:effectLst/>
                        <a:latin typeface="+mj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2879" marR="62879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20,46</a:t>
                      </a:r>
                    </a:p>
                  </a:txBody>
                  <a:tcPr marL="62879" marR="62879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kern="120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0</a:t>
                      </a:r>
                      <a:endParaRPr lang="ru-RU" sz="1200" b="1" u="none" kern="1200" dirty="0" smtClean="0">
                        <a:solidFill>
                          <a:srgbClr val="0070C0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2879" marR="62879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kern="120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0</a:t>
                      </a:r>
                      <a:endParaRPr lang="ru-RU" sz="1200" b="1" u="none" kern="1200" dirty="0" smtClean="0">
                        <a:solidFill>
                          <a:srgbClr val="0070C0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2879" marR="62879" marT="0" marB="0" anchor="ctr"/>
                </a:tc>
              </a:tr>
              <a:tr h="69824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ОБ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u="none" dirty="0">
                        <a:solidFill>
                          <a:srgbClr val="0070C0"/>
                        </a:solidFill>
                        <a:effectLst/>
                        <a:latin typeface="+mj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2879" marR="62879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3,33</a:t>
                      </a:r>
                    </a:p>
                  </a:txBody>
                  <a:tcPr marL="62879" marR="62879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kern="120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0</a:t>
                      </a:r>
                      <a:endParaRPr lang="ru-RU" sz="1200" b="1" u="none" kern="1200" dirty="0" smtClean="0">
                        <a:solidFill>
                          <a:srgbClr val="0070C0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2879" marR="62879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kern="120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0</a:t>
                      </a:r>
                      <a:endParaRPr lang="ru-RU" sz="1200" b="1" u="none" kern="1200" dirty="0" smtClean="0">
                        <a:solidFill>
                          <a:srgbClr val="0070C0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2879" marR="62879" marT="0" marB="0" anchor="ctr"/>
                </a:tc>
              </a:tr>
              <a:tr h="6820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u="none" dirty="0" smtClean="0">
                          <a:solidFill>
                            <a:srgbClr val="0070C0"/>
                          </a:solidFill>
                          <a:effectLst/>
                          <a:latin typeface="+mj-lt"/>
                          <a:ea typeface="Calibri"/>
                          <a:cs typeface="Arial" panose="020B0604020202020204" pitchFamily="34" charset="0"/>
                        </a:rPr>
                        <a:t>МБ</a:t>
                      </a:r>
                      <a:endParaRPr lang="ru-RU" sz="1200" b="1" u="none" dirty="0">
                        <a:solidFill>
                          <a:srgbClr val="0070C0"/>
                        </a:solidFill>
                        <a:effectLst/>
                        <a:latin typeface="+mj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2879" marR="62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u="none" dirty="0" smtClean="0">
                          <a:solidFill>
                            <a:srgbClr val="0070C0"/>
                          </a:solidFill>
                          <a:effectLst/>
                          <a:latin typeface="+mj-lt"/>
                          <a:ea typeface="Calibri"/>
                          <a:cs typeface="Arial" panose="020B0604020202020204" pitchFamily="34" charset="0"/>
                        </a:rPr>
                        <a:t>2,38</a:t>
                      </a:r>
                      <a:endParaRPr lang="ru-RU" sz="1200" b="1" u="none" dirty="0">
                        <a:solidFill>
                          <a:srgbClr val="0070C0"/>
                        </a:solidFill>
                        <a:effectLst/>
                        <a:latin typeface="+mj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2879" marR="62879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kern="120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0</a:t>
                      </a:r>
                      <a:endParaRPr lang="ru-RU" sz="1200" b="1" u="none" kern="1200" dirty="0" smtClean="0">
                        <a:solidFill>
                          <a:srgbClr val="0070C0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2879" marR="62879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62879" marR="62879" marT="0" marB="0" anchor="ctr"/>
                </a:tc>
              </a:tr>
            </a:tbl>
          </a:graphicData>
        </a:graphic>
      </p:graphicFrame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5CBA6747-59C9-42D0-9D74-834125E26F82}"/>
              </a:ext>
            </a:extLst>
          </p:cNvPr>
          <p:cNvSpPr/>
          <p:nvPr/>
        </p:nvSpPr>
        <p:spPr>
          <a:xfrm>
            <a:off x="3881279" y="787216"/>
            <a:ext cx="513995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РП «Культурная среда»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4" name="Прямоугольник 1">
            <a:extLst>
              <a:ext uri="{FF2B5EF4-FFF2-40B4-BE49-F238E27FC236}">
                <a16:creationId xmlns:a16="http://schemas.microsoft.com/office/drawing/2014/main" xmlns="" id="{4AB62333-E8EB-4CFB-8E1E-D40A1E58C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454" y="37073"/>
            <a:ext cx="834238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solidFill>
                  <a:schemeClr val="bg1"/>
                </a:solidFill>
                <a:latin typeface="Arial" panose="020B0604020202020204" pitchFamily="34" charset="0"/>
                <a:ea typeface="MS Mincho" pitchFamily="49" charset="-128"/>
              </a:rPr>
              <a:t>Национальный проект «Культура»</a:t>
            </a:r>
            <a:endParaRPr lang="ru-RU" altLang="ru-RU" sz="2000" dirty="0">
              <a:solidFill>
                <a:schemeClr val="bg1"/>
              </a:solidFill>
              <a:latin typeface="Arial" panose="020B0604020202020204" pitchFamily="34" charset="0"/>
              <a:ea typeface="MS Mincho" pitchFamily="49" charset="-128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44645" y="4221088"/>
            <a:ext cx="394783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70C1"/>
              </a:buClr>
            </a:pPr>
            <a:endParaRPr lang="ru-RU" dirty="0" smtClean="0">
              <a:cs typeface="Times New Roman" pitchFamily="18" charset="0"/>
            </a:endParaRPr>
          </a:p>
          <a:p>
            <a:pPr>
              <a:buClr>
                <a:srgbClr val="0070C1"/>
              </a:buClr>
            </a:pPr>
            <a:endParaRPr lang="ru-RU" dirty="0">
              <a:cs typeface="Times New Roman" pitchFamily="18" charset="0"/>
            </a:endParaRPr>
          </a:p>
          <a:p>
            <a:pPr>
              <a:buClr>
                <a:srgbClr val="0070C1"/>
              </a:buClr>
            </a:pPr>
            <a:endParaRPr lang="ru-RU" sz="2000" dirty="0"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787216"/>
            <a:ext cx="48245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Georgia" panose="02040502050405020303" pitchFamily="18" charset="0"/>
              </a:rPr>
              <a:t>Обеспечение </a:t>
            </a:r>
            <a:r>
              <a:rPr lang="ru-RU" sz="1600" b="1" dirty="0">
                <a:latin typeface="Georgia" panose="02040502050405020303" pitchFamily="18" charset="0"/>
              </a:rPr>
              <a:t>передвижными </a:t>
            </a:r>
            <a:endParaRPr lang="ru-RU" sz="1600" b="1" dirty="0" smtClean="0">
              <a:latin typeface="Georgia" panose="02040502050405020303" pitchFamily="18" charset="0"/>
            </a:endParaRPr>
          </a:p>
          <a:p>
            <a:r>
              <a:rPr lang="ru-RU" sz="1600" b="1" dirty="0" smtClean="0">
                <a:latin typeface="Georgia" panose="02040502050405020303" pitchFamily="18" charset="0"/>
              </a:rPr>
              <a:t>многофункциональными </a:t>
            </a:r>
            <a:r>
              <a:rPr lang="ru-RU" sz="1600" b="1" dirty="0">
                <a:latin typeface="Georgia" panose="02040502050405020303" pitchFamily="18" charset="0"/>
              </a:rPr>
              <a:t>культурными центрами (автоклубами) для обслуживания сельского населения субъектов Российской </a:t>
            </a:r>
            <a:r>
              <a:rPr lang="ru-RU" sz="1600" b="1" dirty="0" smtClean="0">
                <a:latin typeface="Georgia" panose="02040502050405020303" pitchFamily="18" charset="0"/>
              </a:rPr>
              <a:t>Федерации</a:t>
            </a:r>
            <a:endParaRPr lang="ru-RU" sz="1600" b="1" dirty="0">
              <a:latin typeface="Georgia" panose="02040502050405020303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104640831"/>
              </p:ext>
            </p:extLst>
          </p:nvPr>
        </p:nvGraphicFramePr>
        <p:xfrm>
          <a:off x="5004049" y="3822554"/>
          <a:ext cx="4017186" cy="2702791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1886943"/>
                <a:gridCol w="1097398"/>
                <a:gridCol w="1032845"/>
              </a:tblGrid>
              <a:tr h="45605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u="none" strike="noStrike" kern="1200" dirty="0" smtClean="0">
                          <a:effectLst/>
                        </a:rPr>
                        <a:t>Муниципальный район</a:t>
                      </a:r>
                      <a:endParaRPr lang="ru-RU" sz="1400" b="0" i="0" u="none" strike="noStrike" kern="1200" dirty="0">
                        <a:solidFill>
                          <a:srgbClr val="4472C4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</a:rPr>
                        <a:t>Базовое значение</a:t>
                      </a:r>
                      <a:endParaRPr lang="ru-RU" sz="1400" b="0" i="0" u="none" strike="noStrike" dirty="0">
                        <a:solidFill>
                          <a:srgbClr val="4472C4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2019</a:t>
                      </a:r>
                      <a:endParaRPr lang="ru-RU" sz="1400" b="0" i="0" u="none" strike="noStrike" dirty="0">
                        <a:solidFill>
                          <a:srgbClr val="4472C4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456051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effectLst/>
                        </a:rPr>
                        <a:t>Алексеевский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effectLst/>
                        </a:rPr>
                        <a:t>0</a:t>
                      </a:r>
                      <a:endParaRPr lang="ru-RU" sz="1200" b="0" i="0" u="none" strike="noStrike" dirty="0">
                        <a:solidFill>
                          <a:srgbClr val="4472C4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1</a:t>
                      </a:r>
                      <a:endParaRPr lang="ru-RU" sz="1200" b="0" i="0" u="none" strike="noStrike" dirty="0">
                        <a:solidFill>
                          <a:srgbClr val="4472C4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422536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effectLst/>
                        </a:rPr>
                        <a:t>Волжский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effectLst/>
                        </a:rPr>
                        <a:t>0</a:t>
                      </a:r>
                      <a:endParaRPr lang="ru-RU" sz="1200" b="0" i="0" u="none" strike="noStrike" dirty="0">
                        <a:solidFill>
                          <a:srgbClr val="4472C4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1</a:t>
                      </a:r>
                      <a:endParaRPr lang="ru-RU" sz="1200" b="0" i="0" u="none" strike="noStrike" dirty="0">
                        <a:solidFill>
                          <a:srgbClr val="4472C4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456051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effectLst/>
                        </a:rPr>
                        <a:t>Похвистневский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effectLst/>
                        </a:rPr>
                        <a:t>0</a:t>
                      </a:r>
                      <a:endParaRPr lang="ru-RU" sz="1200" b="0" i="0" u="none" strike="noStrike" dirty="0">
                        <a:solidFill>
                          <a:srgbClr val="4472C4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456051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 err="1">
                          <a:effectLst/>
                        </a:rPr>
                        <a:t>Сызранский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effectLst/>
                        </a:rPr>
                        <a:t>0</a:t>
                      </a:r>
                      <a:endParaRPr lang="ru-RU" sz="1200" b="0" i="0" u="none" strike="noStrike" dirty="0">
                        <a:solidFill>
                          <a:srgbClr val="4472C4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456051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effectLst/>
                        </a:rPr>
                        <a:t>Сергиевский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effectLst/>
                        </a:rPr>
                        <a:t>0</a:t>
                      </a:r>
                      <a:endParaRPr lang="ru-RU" sz="1200" b="0" i="0" u="none" strike="noStrike" dirty="0">
                        <a:solidFill>
                          <a:srgbClr val="4472C4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775184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272F0A15-0AFF-4A8B-9214-36F66F479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29600" y="6492875"/>
            <a:ext cx="514400" cy="365125"/>
          </a:xfrm>
        </p:spPr>
        <p:txBody>
          <a:bodyPr/>
          <a:lstStyle/>
          <a:p>
            <a:fld id="{33D78B8A-58FF-4BB4-B6B6-A98D4AC5AC54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47198" y="1759406"/>
            <a:ext cx="4215890" cy="14773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cs typeface="Arial" panose="020B0604020202020204" pitchFamily="34" charset="0"/>
              </a:rPr>
              <a:t>Руководитель РП 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Филиппов С.В.</a:t>
            </a:r>
          </a:p>
          <a:p>
            <a:pPr algn="just">
              <a:buClr>
                <a:schemeClr val="accent1">
                  <a:lumMod val="75000"/>
                </a:schemeClr>
              </a:buClr>
              <a:buSzPct val="150000"/>
            </a:pPr>
            <a:r>
              <a:rPr lang="ru-RU" b="1" dirty="0" smtClean="0">
                <a:solidFill>
                  <a:srgbClr val="FF0000"/>
                </a:solidFill>
              </a:rPr>
              <a:t>тел</a:t>
            </a:r>
            <a:r>
              <a:rPr lang="ru-RU" b="1" dirty="0">
                <a:solidFill>
                  <a:srgbClr val="FF0000"/>
                </a:solidFill>
              </a:rPr>
              <a:t>. </a:t>
            </a:r>
            <a:r>
              <a:rPr lang="ru-RU" b="1" dirty="0" smtClean="0">
                <a:solidFill>
                  <a:srgbClr val="FF0000"/>
                </a:solidFill>
              </a:rPr>
              <a:t>8(846)3322111</a:t>
            </a:r>
          </a:p>
          <a:p>
            <a:pPr algn="just">
              <a:buClr>
                <a:schemeClr val="accent1">
                  <a:lumMod val="75000"/>
                </a:schemeClr>
              </a:buClr>
              <a:buSzPct val="150000"/>
            </a:pPr>
            <a:r>
              <a:rPr lang="ru-RU" b="1" dirty="0" smtClean="0">
                <a:solidFill>
                  <a:srgbClr val="FF0000"/>
                </a:solidFill>
              </a:rPr>
              <a:t>Сайт: 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mincult.samregion.ru</a:t>
            </a:r>
            <a:endParaRPr lang="en-US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just">
              <a:buClr>
                <a:schemeClr val="accent1">
                  <a:lumMod val="75000"/>
                </a:schemeClr>
              </a:buClr>
              <a:buSzPct val="150000"/>
            </a:pPr>
            <a:r>
              <a:rPr lang="en-US" b="1" dirty="0" smtClean="0">
                <a:solidFill>
                  <a:srgbClr val="FF0000"/>
                </a:solidFill>
              </a:rPr>
              <a:t>e</a:t>
            </a:r>
            <a:r>
              <a:rPr lang="ru-RU" b="1" dirty="0">
                <a:solidFill>
                  <a:srgbClr val="FF0000"/>
                </a:solidFill>
              </a:rPr>
              <a:t>-</a:t>
            </a:r>
            <a:r>
              <a:rPr lang="en-US" b="1" dirty="0">
                <a:solidFill>
                  <a:srgbClr val="FF0000"/>
                </a:solidFill>
              </a:rPr>
              <a:t>mail</a:t>
            </a:r>
            <a:r>
              <a:rPr lang="ru-RU" b="1" dirty="0" smtClean="0">
                <a:solidFill>
                  <a:srgbClr val="FF0000"/>
                </a:solidFill>
              </a:rPr>
              <a:t>:</a:t>
            </a:r>
            <a:r>
              <a:rPr lang="en-US" b="1" dirty="0" smtClean="0">
                <a:solidFill>
                  <a:srgbClr val="FF0000"/>
                </a:solidFill>
              </a:rPr>
              <a:t> mk@samregion.ru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0749" y="907673"/>
            <a:ext cx="88924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культуры Самарской области</a:t>
            </a:r>
            <a:endParaRPr lang="ru-RU" sz="24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63088" y="1730751"/>
            <a:ext cx="4506396" cy="17543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Администратор РП</a:t>
            </a:r>
            <a:r>
              <a:rPr lang="en-US" b="1" dirty="0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 </a:t>
            </a:r>
            <a:endParaRPr lang="ru-RU" b="1" dirty="0" smtClean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Калягина И.Е.</a:t>
            </a:r>
          </a:p>
          <a:p>
            <a:pPr algn="just">
              <a:buClr>
                <a:schemeClr val="accent1">
                  <a:lumMod val="75000"/>
                </a:schemeClr>
              </a:buClr>
              <a:buSzPct val="150000"/>
            </a:pPr>
            <a:r>
              <a:rPr lang="ru-RU" b="1" dirty="0" smtClean="0">
                <a:solidFill>
                  <a:srgbClr val="FF0000"/>
                </a:solidFill>
                <a:latin typeface="+mj-lt"/>
              </a:rPr>
              <a:t>Тел.8(846)3337712</a:t>
            </a:r>
          </a:p>
          <a:p>
            <a:pPr algn="just">
              <a:buClr>
                <a:schemeClr val="accent1">
                  <a:lumMod val="75000"/>
                </a:schemeClr>
              </a:buClr>
              <a:buSzPct val="150000"/>
            </a:pPr>
            <a:r>
              <a:rPr lang="ru-RU" b="1" dirty="0" smtClean="0">
                <a:solidFill>
                  <a:srgbClr val="FF0000"/>
                </a:solidFill>
                <a:latin typeface="+mj-lt"/>
              </a:rPr>
              <a:t>Сайт</a:t>
            </a:r>
            <a:r>
              <a:rPr lang="ru-RU" b="1" dirty="0">
                <a:solidFill>
                  <a:srgbClr val="FF0000"/>
                </a:solidFill>
                <a:latin typeface="+mj-lt"/>
              </a:rPr>
              <a:t>: </a:t>
            </a:r>
            <a:r>
              <a:rPr lang="ru-RU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mincult.samregion.ru</a:t>
            </a:r>
            <a:endParaRPr lang="en-US" dirty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algn="just">
              <a:buClr>
                <a:schemeClr val="accent1">
                  <a:lumMod val="75000"/>
                </a:schemeClr>
              </a:buClr>
              <a:buSzPct val="150000"/>
            </a:pPr>
            <a:r>
              <a:rPr lang="en-US" b="1" dirty="0">
                <a:solidFill>
                  <a:srgbClr val="FF0000"/>
                </a:solidFill>
                <a:latin typeface="+mj-lt"/>
              </a:rPr>
              <a:t>e</a:t>
            </a:r>
            <a:r>
              <a:rPr lang="ru-RU" b="1" dirty="0">
                <a:solidFill>
                  <a:srgbClr val="FF0000"/>
                </a:solidFill>
                <a:latin typeface="+mj-lt"/>
              </a:rPr>
              <a:t>-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mail</a:t>
            </a:r>
            <a:r>
              <a:rPr lang="ru-RU" b="1" dirty="0">
                <a:solidFill>
                  <a:srgbClr val="FF0000"/>
                </a:solidFill>
                <a:latin typeface="+mj-lt"/>
              </a:rPr>
              <a:t>: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 mk@samregion.ru</a:t>
            </a:r>
            <a:endParaRPr lang="ru-RU" b="1" dirty="0">
              <a:solidFill>
                <a:srgbClr val="FF0000"/>
              </a:solidFill>
              <a:latin typeface="+mj-lt"/>
            </a:endParaRPr>
          </a:p>
          <a:p>
            <a:pPr algn="just">
              <a:buClr>
                <a:schemeClr val="accent1">
                  <a:lumMod val="75000"/>
                </a:schemeClr>
              </a:buClr>
              <a:buSzPct val="150000"/>
            </a:pPr>
            <a:endParaRPr lang="ru-RU" b="1" dirty="0" smtClean="0">
              <a:solidFill>
                <a:srgbClr val="FF0000"/>
              </a:solidFill>
            </a:endParaRPr>
          </a:p>
        </p:txBody>
      </p:sp>
      <p:sp>
        <p:nvSpPr>
          <p:cNvPr id="18" name="Прямоугольник 1">
            <a:extLst>
              <a:ext uri="{FF2B5EF4-FFF2-40B4-BE49-F238E27FC236}">
                <a16:creationId xmlns:a16="http://schemas.microsoft.com/office/drawing/2014/main" xmlns="" id="{4AB62333-E8EB-4CFB-8E1E-D40A1E58C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3454" y="37073"/>
            <a:ext cx="834238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solidFill>
                  <a:schemeClr val="bg1"/>
                </a:solidFill>
                <a:latin typeface="Arial" panose="020B0604020202020204" pitchFamily="34" charset="0"/>
                <a:ea typeface="MS Mincho" pitchFamily="49" charset="-128"/>
              </a:rPr>
              <a:t>Национальный проект «Культура»</a:t>
            </a:r>
            <a:endParaRPr lang="ru-RU" altLang="ru-RU" sz="2000" dirty="0">
              <a:solidFill>
                <a:schemeClr val="bg1"/>
              </a:solidFill>
              <a:latin typeface="Arial" panose="020B0604020202020204" pitchFamily="34" charset="0"/>
              <a:ea typeface="MS Mincho" pitchFamily="49" charset="-12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38158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272F0A15-0AFF-4A8B-9214-36F66F479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29600" y="6492875"/>
            <a:ext cx="514400" cy="365125"/>
          </a:xfrm>
        </p:spPr>
        <p:txBody>
          <a:bodyPr/>
          <a:lstStyle/>
          <a:p>
            <a:fld id="{33D78B8A-58FF-4BB4-B6B6-A98D4AC5AC54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22" name="Прямоугольник 1">
            <a:extLst>
              <a:ext uri="{FF2B5EF4-FFF2-40B4-BE49-F238E27FC236}">
                <a16:creationId xmlns="" xmlns:a16="http://schemas.microsoft.com/office/drawing/2014/main" id="{4AB62333-E8EB-4CFB-8E1E-D40A1E58C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888" y="0"/>
            <a:ext cx="856895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smtClean="0">
                <a:solidFill>
                  <a:schemeClr val="bg1"/>
                </a:solidFill>
                <a:latin typeface="Arial" panose="020B0604020202020204" pitchFamily="34" charset="0"/>
                <a:ea typeface="MS Mincho" pitchFamily="49" charset="-128"/>
              </a:rPr>
              <a:t>Национальный проект «Наименование»</a:t>
            </a:r>
            <a:endParaRPr lang="ru-RU" altLang="ru-RU" sz="2000" dirty="0">
              <a:solidFill>
                <a:schemeClr val="bg1"/>
              </a:solidFill>
              <a:latin typeface="Arial" panose="020B0604020202020204" pitchFamily="34" charset="0"/>
              <a:ea typeface="MS Mincho" pitchFamily="49" charset="-128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0" y="2886035"/>
            <a:ext cx="89644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3990"/>
                </a:solidFill>
              </a:rPr>
              <a:t>СПАСИБО ЗА ВНИМАНИЕ!</a:t>
            </a:r>
            <a:endParaRPr lang="ru-RU" sz="4800" b="1" dirty="0">
              <a:solidFill>
                <a:srgbClr val="00399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76668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ШАБЛОН_МЭР_СО - копи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_ШАБЛОН_МЭР_СО - копия</Template>
  <TotalTime>4498</TotalTime>
  <Words>968</Words>
  <Application>Microsoft Office PowerPoint</Application>
  <PresentationFormat>Экран (4:3)</PresentationFormat>
  <Paragraphs>486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_ШАБЛОН_МЭР_СО - копия</vt:lpstr>
      <vt:lpstr>Национальный проект «КУЛЬТУРА»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Реште</dc:creator>
  <cp:lastModifiedBy>Щитанова</cp:lastModifiedBy>
  <cp:revision>478</cp:revision>
  <cp:lastPrinted>2019-02-11T18:36:55Z</cp:lastPrinted>
  <dcterms:created xsi:type="dcterms:W3CDTF">2018-10-15T11:33:00Z</dcterms:created>
  <dcterms:modified xsi:type="dcterms:W3CDTF">2019-02-15T04:15:59Z</dcterms:modified>
</cp:coreProperties>
</file>