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4" r:id="rId2"/>
    <p:sldId id="288" r:id="rId3"/>
    <p:sldId id="286" r:id="rId4"/>
    <p:sldId id="285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Хамардюк Анна Владимировна" initials="ХАВ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CCFF"/>
    <a:srgbClr val="A7E2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67" autoAdjust="0"/>
    <p:restoredTop sz="94673" autoAdjust="0"/>
  </p:normalViewPr>
  <p:slideViewPr>
    <p:cSldViewPr snapToGrid="0">
      <p:cViewPr>
        <p:scale>
          <a:sx n="80" d="100"/>
          <a:sy n="80" d="100"/>
        </p:scale>
        <p:origin x="-2160" y="-10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>
        <c:manualLayout>
          <c:layoutTarget val="inner"/>
          <c:xMode val="edge"/>
          <c:yMode val="edge"/>
          <c:x val="7.7336447692421012E-2"/>
          <c:y val="0.22711791855877322"/>
          <c:w val="0.92071047357582902"/>
          <c:h val="0.6061764513750852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 3 лет</c:v>
                </c:pt>
              </c:strCache>
            </c:strRef>
          </c:tx>
          <c:spPr>
            <a:solidFill>
              <a:srgbClr val="0000CC"/>
            </a:solidFill>
            <a:ln w="35777">
              <a:noFill/>
            </a:ln>
          </c:spPr>
          <c:dLbls>
            <c:dLbl>
              <c:idx val="0"/>
              <c:layout>
                <c:manualLayout>
                  <c:x val="1.3366701672690104E-3"/>
                  <c:y val="1.7919634608231719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2.6732350849185513E-3"/>
                  <c:y val="2.1242695964132738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0"/>
                  <c:y val="1.655509718841439E-2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-4.0101157514264019E-3"/>
                  <c:y val="1.3826174944907279E-2"/>
                </c:manualLayout>
              </c:layout>
              <c:dLblPos val="outEnd"/>
              <c:showVal val="1"/>
            </c:dLbl>
            <c:spPr>
              <a:noFill/>
              <a:ln w="22862">
                <a:noFill/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0000CC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Лист1!$A$2:$A$6</c:f>
              <c:numCache>
                <c:formatCode>m/d/yyyy</c:formatCode>
                <c:ptCount val="5"/>
                <c:pt idx="0">
                  <c:v>43101</c:v>
                </c:pt>
                <c:pt idx="1">
                  <c:v>43466</c:v>
                </c:pt>
                <c:pt idx="2">
                  <c:v>43831</c:v>
                </c:pt>
                <c:pt idx="3">
                  <c:v>44197</c:v>
                </c:pt>
                <c:pt idx="4">
                  <c:v>44562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9472</c:v>
                </c:pt>
                <c:pt idx="1">
                  <c:v>5331</c:v>
                </c:pt>
                <c:pt idx="2">
                  <c:v>2580</c:v>
                </c:pt>
                <c:pt idx="3">
                  <c:v>1004</c:v>
                </c:pt>
                <c:pt idx="4">
                  <c:v>0</c:v>
                </c:pt>
              </c:numCache>
            </c:numRef>
          </c:val>
        </c:ser>
        <c:dLbls/>
        <c:gapWidth val="95"/>
        <c:axId val="131637632"/>
        <c:axId val="131639168"/>
      </c:barChart>
      <c:dateAx>
        <c:axId val="131637632"/>
        <c:scaling>
          <c:orientation val="minMax"/>
        </c:scaling>
        <c:axPos val="b"/>
        <c:numFmt formatCode="m/d/yyyy" sourceLinked="0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31639168"/>
        <c:crosses val="autoZero"/>
        <c:auto val="1"/>
        <c:lblOffset val="100"/>
        <c:baseTimeUnit val="years"/>
      </c:dateAx>
      <c:valAx>
        <c:axId val="131639168"/>
        <c:scaling>
          <c:orientation val="minMax"/>
          <c:max val="10000"/>
          <c:min val="0"/>
        </c:scaling>
        <c:axPos val="l"/>
        <c:majorGridlines>
          <c:spPr>
            <a:ln w="2858"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058" b="1" i="1"/>
            </a:pPr>
            <a:endParaRPr lang="ru-RU"/>
          </a:p>
        </c:txPr>
        <c:crossAx val="131637632"/>
        <c:crosses val="autoZero"/>
        <c:crossBetween val="between"/>
        <c:majorUnit val="2000"/>
      </c:valAx>
      <c:spPr>
        <a:noFill/>
        <a:ln w="22862">
          <a:noFill/>
        </a:ln>
      </c:spPr>
    </c:plotArea>
    <c:plotVisOnly val="1"/>
    <c:dispBlanksAs val="gap"/>
  </c:chart>
  <c:txPr>
    <a:bodyPr/>
    <a:lstStyle/>
    <a:p>
      <a:pPr>
        <a:defRPr sz="1193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>
        <c:manualLayout>
          <c:xMode val="edge"/>
          <c:yMode val="edge"/>
          <c:x val="0.45895071226882372"/>
          <c:y val="1.2830797146107421E-2"/>
        </c:manualLayout>
      </c:layout>
    </c:title>
    <c:view3D>
      <c:rotX val="0"/>
      <c:rotY val="0"/>
      <c:depthPercent val="100"/>
      <c:perspective val="10"/>
    </c:view3D>
    <c:sideWall>
      <c:spPr>
        <a:noFill/>
        <a:ln w="25410">
          <a:noFill/>
        </a:ln>
      </c:spPr>
    </c:sideWall>
    <c:backWall>
      <c:spPr>
        <a:noFill/>
        <a:ln w="25410">
          <a:noFill/>
        </a:ln>
      </c:spPr>
    </c:backWall>
    <c:plotArea>
      <c:layout>
        <c:manualLayout>
          <c:layoutTarget val="inner"/>
          <c:xMode val="edge"/>
          <c:yMode val="edge"/>
          <c:x val="0.10742187500000012"/>
          <c:y val="0.2271179185587732"/>
          <c:w val="0.89062500000000178"/>
          <c:h val="0.56025096353948001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 3 лет</c:v>
                </c:pt>
              </c:strCache>
            </c:strRef>
          </c:tx>
          <c:spPr>
            <a:solidFill>
              <a:srgbClr val="0000CC"/>
            </a:solidFill>
            <a:ln w="39723">
              <a:noFill/>
            </a:ln>
          </c:spPr>
          <c:dLbls>
            <c:dLbl>
              <c:idx val="0"/>
              <c:layout>
                <c:manualLayout>
                  <c:x val="9.3567246538011906E-3"/>
                  <c:y val="-0.31601243071874691"/>
                </c:manualLayout>
              </c:layout>
              <c:showVal val="1"/>
            </c:dLbl>
            <c:dLbl>
              <c:idx val="1"/>
              <c:layout>
                <c:manualLayout>
                  <c:x val="2.6732446510899484E-3"/>
                  <c:y val="-0.31883975243633594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0.31704546143385687"/>
                </c:manualLayout>
              </c:layout>
              <c:showVal val="1"/>
            </c:dLbl>
            <c:dLbl>
              <c:idx val="3"/>
              <c:layout>
                <c:manualLayout>
                  <c:x val="-1.3366749505430368E-2"/>
                  <c:y val="-0.34001612437184664"/>
                </c:manualLayout>
              </c:layout>
              <c:showVal val="1"/>
            </c:dLbl>
            <c:dLbl>
              <c:idx val="4"/>
              <c:layout>
                <c:manualLayout>
                  <c:x val="-2.6733403345379275E-3"/>
                  <c:y val="-4.9665291565243311E-2"/>
                </c:manualLayout>
              </c:layout>
              <c:showVal val="1"/>
            </c:dLbl>
            <c:spPr>
              <a:noFill/>
              <a:ln w="25384">
                <a:noFill/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2015 г.</c:v>
                </c:pt>
                <c:pt idx="1">
                  <c:v>2016 г.</c:v>
                </c:pt>
                <c:pt idx="2">
                  <c:v>2017 г.</c:v>
                </c:pt>
                <c:pt idx="3">
                  <c:v>2018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1270</c:v>
                </c:pt>
                <c:pt idx="1">
                  <c:v>1413</c:v>
                </c:pt>
                <c:pt idx="2">
                  <c:v>1310</c:v>
                </c:pt>
                <c:pt idx="3">
                  <c:v>1470</c:v>
                </c:pt>
              </c:numCache>
            </c:numRef>
          </c:val>
        </c:ser>
        <c:dLbls/>
        <c:gapWidth val="95"/>
        <c:gapDepth val="102"/>
        <c:shape val="cylinder"/>
        <c:axId val="74435200"/>
        <c:axId val="74441088"/>
        <c:axId val="0"/>
      </c:bar3DChart>
      <c:catAx>
        <c:axId val="74435200"/>
        <c:scaling>
          <c:orientation val="minMax"/>
        </c:scaling>
        <c:axPos val="b"/>
        <c:numFmt formatCode="@" sourceLinked="1"/>
        <c:tickLblPos val="nextTo"/>
        <c:txPr>
          <a:bodyPr/>
          <a:lstStyle/>
          <a:p>
            <a:pPr>
              <a:defRPr sz="1176" b="1"/>
            </a:pPr>
            <a:endParaRPr lang="ru-RU"/>
          </a:p>
        </c:txPr>
        <c:crossAx val="74441088"/>
        <c:crosses val="autoZero"/>
        <c:auto val="1"/>
        <c:lblAlgn val="ctr"/>
        <c:lblOffset val="100"/>
      </c:catAx>
      <c:valAx>
        <c:axId val="74441088"/>
        <c:scaling>
          <c:orientation val="minMax"/>
          <c:max val="1500"/>
          <c:min val="0"/>
        </c:scaling>
        <c:axPos val="l"/>
        <c:majorGridlines>
          <c:spPr>
            <a:ln w="3173"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176" b="1" i="1"/>
            </a:pPr>
            <a:endParaRPr lang="ru-RU"/>
          </a:p>
        </c:txPr>
        <c:crossAx val="74435200"/>
        <c:crosses val="autoZero"/>
        <c:crossBetween val="between"/>
        <c:majorUnit val="500"/>
      </c:valAx>
      <c:spPr>
        <a:noFill/>
        <a:ln w="25402">
          <a:noFill/>
        </a:ln>
      </c:spPr>
    </c:plotArea>
    <c:plotVisOnly val="1"/>
    <c:dispBlanksAs val="gap"/>
  </c:chart>
  <c:txPr>
    <a:bodyPr/>
    <a:lstStyle/>
    <a:p>
      <a:pPr>
        <a:defRPr sz="1325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6386473E-EA6D-4B2F-8219-1932C0B82445}" type="datetimeFigureOut">
              <a:rPr lang="ru-RU" smtClean="0"/>
              <a:pPr/>
              <a:t>15.02.2019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605122B0-DEBF-4B19-8A6C-1C35CADB6F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7783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B2BA15DD-5DF1-443D-8727-AA9EE9E27148}" type="datetimeFigureOut">
              <a:rPr lang="ru-RU" smtClean="0"/>
              <a:pPr/>
              <a:t>15.02.2019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480" y="4724678"/>
            <a:ext cx="5487041" cy="4476512"/>
          </a:xfrm>
          <a:prstGeom prst="rect">
            <a:avLst/>
          </a:prstGeom>
        </p:spPr>
        <p:txBody>
          <a:bodyPr vert="horz" lIns="91879" tIns="45939" rIns="91879" bIns="4593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A81DB97B-EF70-4AEF-A270-A0AF6D378F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6418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585ACEA-AD5C-469D-9EE2-3FD8BABC55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302171" y="392588"/>
            <a:ext cx="530575" cy="678498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EA306B7-7481-4E4D-A98B-28AC777BAB0D}"/>
              </a:ext>
            </a:extLst>
          </p:cNvPr>
          <p:cNvSpPr/>
          <p:nvPr userDrawn="1"/>
        </p:nvSpPr>
        <p:spPr>
          <a:xfrm>
            <a:off x="457200" y="923924"/>
            <a:ext cx="7699025" cy="920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30998" cy="649286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12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1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05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BC8BC777-2EF7-4F34-8021-20EAE8944863}"/>
              </a:ext>
            </a:extLst>
          </p:cNvPr>
          <p:cNvSpPr/>
          <p:nvPr userDrawn="1"/>
        </p:nvSpPr>
        <p:spPr>
          <a:xfrm>
            <a:off x="8333921" y="6126163"/>
            <a:ext cx="467179" cy="46717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0FEDE5E-C35E-40AC-892C-1FCF350A33D1}"/>
              </a:ext>
            </a:extLst>
          </p:cNvPr>
          <p:cNvSpPr txBox="1"/>
          <p:nvPr userDrawn="1"/>
        </p:nvSpPr>
        <p:spPr>
          <a:xfrm>
            <a:off x="8298898" y="6191760"/>
            <a:ext cx="530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0A15F720-E54B-473A-B671-02B4A2D0721C}" type="slidenum">
              <a:rPr lang="ru-RU" sz="1400" smtClean="0">
                <a:solidFill>
                  <a:srgbClr val="00B0F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sz="1400" dirty="0">
              <a:solidFill>
                <a:srgbClr val="00B0F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Слайд № </a:t>
            </a:r>
            <a:fld id="{A0FA6F26-A98F-4EA1-9C86-3C18931624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731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874BF-70B1-4619-8E83-A885DAEB3A69}" type="datetimeFigureOut">
              <a:rPr lang="ru-RU" smtClean="0"/>
              <a:pPr/>
              <a:t>15.02.2019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261BA-3E61-43A2-AE08-91F29E6C0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05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05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71C9FD27-D63B-4934-B221-B340CD9687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301665" cy="84133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ru-RU" sz="2000" b="1" dirty="0" smtClean="0"/>
              <a:t>Реализация </a:t>
            </a:r>
            <a:r>
              <a:rPr lang="ru-RU" sz="2000" b="1" dirty="0"/>
              <a:t> в 2019 </a:t>
            </a:r>
            <a:r>
              <a:rPr lang="ru-RU" sz="2000" b="1" dirty="0" smtClean="0"/>
              <a:t>году регионального проекта</a:t>
            </a:r>
            <a:endParaRPr lang="ru-RU" sz="2000" dirty="0"/>
          </a:p>
          <a:p>
            <a:pPr algn="ctr">
              <a:lnSpc>
                <a:spcPct val="90000"/>
              </a:lnSpc>
            </a:pPr>
            <a:r>
              <a:rPr lang="ru-RU" sz="2000" b="1" dirty="0"/>
              <a:t>«Содействие занятости женщин - </a:t>
            </a:r>
            <a:r>
              <a:rPr lang="ru-RU" sz="2000" b="1" dirty="0">
                <a:solidFill>
                  <a:srgbClr val="FF0000"/>
                </a:solidFill>
              </a:rPr>
              <a:t>создание условий дошкольного образования для детей в возрасте до трех лет</a:t>
            </a:r>
            <a:r>
              <a:rPr lang="ru-RU" sz="2000" b="1" dirty="0" smtClean="0"/>
              <a:t>»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980705"/>
            <a:ext cx="8390915" cy="3716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algn="ctr">
              <a:lnSpc>
                <a:spcPct val="130000"/>
              </a:lnSpc>
            </a:pPr>
            <a:endParaRPr lang="ru-RU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30000"/>
              </a:lnSpc>
            </a:pPr>
            <a:endParaRPr lang="ru-RU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30000"/>
              </a:lnSpc>
            </a:pP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30000"/>
              </a:lnSpc>
            </a:pPr>
            <a:r>
              <a:rPr lang="ru-RU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Подпоказатели</a:t>
            </a: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муниципальных образований</a:t>
            </a:r>
          </a:p>
          <a:p>
            <a:pPr>
              <a:lnSpc>
                <a:spcPct val="130000"/>
              </a:lnSpc>
            </a:pP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lvl="0">
              <a:lnSpc>
                <a:spcPct val="130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1.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Наличие проектно-сметной документации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, прошедшую государственную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экспертизу на строительство, реконструкцию, капитальный ремонт объектов дошкольного образования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"/>
            </a:endParaRPr>
          </a:p>
          <a:p>
            <a:pPr>
              <a:lnSpc>
                <a:spcPct val="130000"/>
              </a:lnSpc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2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.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Наличие бюджетных ассигнований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в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местном бюджете на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софинансирование и финансирование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расходных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обязательств по строительству, реконструкции, капитальному ремонту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объектов дошкольного образования</a:t>
            </a:r>
          </a:p>
          <a:p>
            <a:pPr>
              <a:lnSpc>
                <a:spcPct val="130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3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. </a:t>
            </a: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Создание групп кратковременного пребывания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детей в возрасте от 1,5 до 3 лет в крупных городских округах</a:t>
            </a:r>
          </a:p>
          <a:p>
            <a:pPr>
              <a:lnSpc>
                <a:spcPct val="130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4. </a:t>
            </a: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Приспособление помещений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"/>
              </a:rPr>
              <a:t> в действующих детских садах под ясельные группы</a:t>
            </a:r>
            <a:endParaRPr lang="ru-RU" b="1" dirty="0">
              <a:solidFill>
                <a:schemeClr val="tx1"/>
              </a:solidFill>
            </a:endParaRPr>
          </a:p>
          <a:p>
            <a:pPr>
              <a:lnSpc>
                <a:spcPct val="130000"/>
              </a:lnSpc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30000"/>
              </a:lnSpc>
            </a:pPr>
            <a:endParaRPr lang="ru-RU" dirty="0">
              <a:solidFill>
                <a:schemeClr val="tx1"/>
              </a:solidFill>
            </a:endParaRPr>
          </a:p>
          <a:p>
            <a:pPr>
              <a:lnSpc>
                <a:spcPct val="130000"/>
              </a:lnSpc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30000"/>
              </a:lnSpc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95536" y="1031260"/>
            <a:ext cx="8458200" cy="17475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ru-RU" sz="18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Показатель</a:t>
            </a:r>
          </a:p>
          <a:p>
            <a:r>
              <a:rPr lang="ru-RU" sz="1800" b="1" dirty="0" smtClean="0">
                <a:solidFill>
                  <a:srgbClr val="002060"/>
                </a:solidFill>
                <a:ea typeface="Verdana" panose="020B0604030504040204" pitchFamily="34" charset="0"/>
              </a:rPr>
              <a:t>«Численность </a:t>
            </a:r>
            <a:r>
              <a:rPr lang="ru-RU" sz="1800" b="1" dirty="0">
                <a:solidFill>
                  <a:srgbClr val="002060"/>
                </a:solidFill>
                <a:ea typeface="Verdana" panose="020B0604030504040204" pitchFamily="34" charset="0"/>
              </a:rPr>
              <a:t>воспитанников </a:t>
            </a:r>
            <a:r>
              <a:rPr lang="ru-RU" sz="1800" b="1" dirty="0" smtClean="0">
                <a:solidFill>
                  <a:srgbClr val="002060"/>
                </a:solidFill>
                <a:ea typeface="Verdana" panose="020B0604030504040204" pitchFamily="34" charset="0"/>
              </a:rPr>
              <a:t>в </a:t>
            </a:r>
            <a:r>
              <a:rPr lang="ru-RU" sz="1800" b="1" dirty="0">
                <a:solidFill>
                  <a:srgbClr val="002060"/>
                </a:solidFill>
                <a:ea typeface="Verdana" panose="020B0604030504040204" pitchFamily="34" charset="0"/>
              </a:rPr>
              <a:t>возрасте до трех лет, посещающих государственные </a:t>
            </a:r>
            <a:r>
              <a:rPr lang="ru-RU" sz="1800" b="1" dirty="0" smtClean="0">
                <a:solidFill>
                  <a:srgbClr val="002060"/>
                </a:solidFill>
                <a:ea typeface="Verdana" panose="020B0604030504040204" pitchFamily="34" charset="0"/>
              </a:rPr>
              <a:t>и </a:t>
            </a:r>
            <a:r>
              <a:rPr lang="ru-RU" sz="1800" b="1" dirty="0">
                <a:solidFill>
                  <a:srgbClr val="002060"/>
                </a:solidFill>
                <a:ea typeface="Verdana" panose="020B0604030504040204" pitchFamily="34" charset="0"/>
              </a:rPr>
              <a:t>муниципальные организации, осуществляющие образовательную деятельность по образовательным программам дошкольного образования, присмотр и уход (человек)»</a:t>
            </a:r>
          </a:p>
        </p:txBody>
      </p:sp>
    </p:spTree>
    <p:extLst>
      <p:ext uri="{BB962C8B-B14F-4D97-AF65-F5344CB8AC3E}">
        <p14:creationId xmlns:p14="http://schemas.microsoft.com/office/powerpoint/2010/main" xmlns="" val="58369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53365291"/>
              </p:ext>
            </p:extLst>
          </p:nvPr>
        </p:nvGraphicFramePr>
        <p:xfrm>
          <a:off x="0" y="1293813"/>
          <a:ext cx="9286875" cy="2109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1268" name="Picture 1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338" y="993200"/>
            <a:ext cx="914400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33338" y="1355234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0" name="Прямоугольник 20"/>
          <p:cNvSpPr>
            <a:spLocks noChangeArrowheads="1"/>
          </p:cNvSpPr>
          <p:nvPr/>
        </p:nvSpPr>
        <p:spPr bwMode="auto">
          <a:xfrm>
            <a:off x="-6350" y="4457700"/>
            <a:ext cx="9144000" cy="330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550" b="1" dirty="0" smtClean="0">
                <a:solidFill>
                  <a:srgbClr val="002060"/>
                </a:solidFill>
              </a:rPr>
              <a:t>Численность детей до 3 лет в негосударственных детских садах (на примере </a:t>
            </a:r>
            <a:r>
              <a:rPr lang="ru-RU" altLang="ru-RU" sz="1550" b="1" dirty="0" err="1" smtClean="0">
                <a:solidFill>
                  <a:srgbClr val="002060"/>
                </a:solidFill>
              </a:rPr>
              <a:t>г.о.Самара</a:t>
            </a:r>
            <a:r>
              <a:rPr lang="ru-RU" altLang="ru-RU" sz="1550" b="1" dirty="0" smtClean="0">
                <a:solidFill>
                  <a:srgbClr val="002060"/>
                </a:solidFill>
              </a:rPr>
              <a:t>)</a:t>
            </a:r>
            <a:endParaRPr lang="ru-RU" altLang="ru-RU" sz="155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10314282"/>
              </p:ext>
            </p:extLst>
          </p:nvPr>
        </p:nvGraphicFramePr>
        <p:xfrm>
          <a:off x="-146050" y="4827588"/>
          <a:ext cx="9501188" cy="1979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24" name="Прямая соединительная линия 23"/>
          <p:cNvCxnSpPr/>
          <p:nvPr/>
        </p:nvCxnSpPr>
        <p:spPr>
          <a:xfrm>
            <a:off x="0" y="4797425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4" name="AutoShape 2"/>
          <p:cNvSpPr>
            <a:spLocks noChangeArrowheads="1"/>
          </p:cNvSpPr>
          <p:nvPr/>
        </p:nvSpPr>
        <p:spPr bwMode="auto">
          <a:xfrm>
            <a:off x="962025" y="3182839"/>
            <a:ext cx="1571625" cy="611386"/>
          </a:xfrm>
          <a:prstGeom prst="notchedRightArrow">
            <a:avLst>
              <a:gd name="adj1" fmla="val 50000"/>
              <a:gd name="adj2" fmla="val 50007"/>
            </a:avLst>
          </a:prstGeom>
          <a:solidFill>
            <a:srgbClr val="FFFFFF"/>
          </a:solidFill>
          <a:ln w="25400">
            <a:solidFill>
              <a:srgbClr val="0000CC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45720" rIns="45720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ru-RU" altLang="ru-RU" sz="1400" b="1" dirty="0">
                <a:solidFill>
                  <a:srgbClr val="0000CC"/>
                </a:solidFill>
                <a:latin typeface="Calibri" pitchFamily="34" charset="0"/>
                <a:cs typeface="Arial" charset="0"/>
              </a:rPr>
              <a:t>+ 345 </a:t>
            </a:r>
            <a:endParaRPr lang="ru-RU" altLang="ru-RU" sz="14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1275" name="AutoShape 2"/>
          <p:cNvSpPr>
            <a:spLocks noChangeArrowheads="1"/>
          </p:cNvSpPr>
          <p:nvPr/>
        </p:nvSpPr>
        <p:spPr bwMode="auto">
          <a:xfrm>
            <a:off x="2676525" y="3182839"/>
            <a:ext cx="1643063" cy="611386"/>
          </a:xfrm>
          <a:prstGeom prst="notchedRightArrow">
            <a:avLst>
              <a:gd name="adj1" fmla="val 50000"/>
              <a:gd name="adj2" fmla="val 50002"/>
            </a:avLst>
          </a:prstGeom>
          <a:solidFill>
            <a:srgbClr val="FFFFFF"/>
          </a:solidFill>
          <a:ln w="25400">
            <a:solidFill>
              <a:srgbClr val="0000CC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45720" rIns="45720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ru-RU" altLang="ru-RU" sz="1400" b="1" dirty="0">
                <a:solidFill>
                  <a:srgbClr val="0000CC"/>
                </a:solidFill>
                <a:latin typeface="Calibri" pitchFamily="34" charset="0"/>
                <a:cs typeface="Arial" charset="0"/>
              </a:rPr>
              <a:t>+ 2487 </a:t>
            </a:r>
            <a:endParaRPr lang="ru-RU" altLang="ru-RU" sz="14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1276" name="AutoShape 2"/>
          <p:cNvSpPr>
            <a:spLocks noChangeArrowheads="1"/>
          </p:cNvSpPr>
          <p:nvPr/>
        </p:nvSpPr>
        <p:spPr bwMode="auto">
          <a:xfrm>
            <a:off x="4446588" y="3182839"/>
            <a:ext cx="1643062" cy="611386"/>
          </a:xfrm>
          <a:prstGeom prst="notchedRightArrow">
            <a:avLst>
              <a:gd name="adj1" fmla="val 50000"/>
              <a:gd name="adj2" fmla="val 50002"/>
            </a:avLst>
          </a:prstGeom>
          <a:solidFill>
            <a:srgbClr val="FFFFFF"/>
          </a:solidFill>
          <a:ln w="25400">
            <a:solidFill>
              <a:srgbClr val="0000CC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45720" rIns="45720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ru-RU" altLang="ru-RU" sz="1400" b="1" dirty="0">
                <a:solidFill>
                  <a:srgbClr val="0000CC"/>
                </a:solidFill>
                <a:latin typeface="Calibri" pitchFamily="34" charset="0"/>
                <a:cs typeface="Arial" charset="0"/>
              </a:rPr>
              <a:t>+ </a:t>
            </a:r>
            <a:r>
              <a:rPr lang="ru-RU" altLang="ru-RU" sz="1400" b="1" dirty="0" smtClean="0">
                <a:solidFill>
                  <a:srgbClr val="0000CC"/>
                </a:solidFill>
                <a:latin typeface="Calibri" pitchFamily="34" charset="0"/>
                <a:cs typeface="Arial" charset="0"/>
              </a:rPr>
              <a:t>1550</a:t>
            </a:r>
            <a:endParaRPr lang="ru-RU" altLang="ru-RU" sz="14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1277" name="AutoShape 2"/>
          <p:cNvSpPr>
            <a:spLocks noChangeArrowheads="1"/>
          </p:cNvSpPr>
          <p:nvPr/>
        </p:nvSpPr>
        <p:spPr bwMode="auto">
          <a:xfrm>
            <a:off x="6227763" y="3182045"/>
            <a:ext cx="1571625" cy="611386"/>
          </a:xfrm>
          <a:prstGeom prst="notchedRightArrow">
            <a:avLst>
              <a:gd name="adj1" fmla="val 50000"/>
              <a:gd name="adj2" fmla="val 50152"/>
            </a:avLst>
          </a:prstGeom>
          <a:solidFill>
            <a:srgbClr val="FFFFFF"/>
          </a:solidFill>
          <a:ln w="25400">
            <a:solidFill>
              <a:srgbClr val="0000CC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45720" rIns="45720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500"/>
              </a:spcBef>
              <a:spcAft>
                <a:spcPts val="500"/>
              </a:spcAft>
            </a:pPr>
            <a:r>
              <a:rPr lang="ru-RU" altLang="ru-RU" sz="1400" b="1" dirty="0">
                <a:solidFill>
                  <a:srgbClr val="0000CC"/>
                </a:solidFill>
                <a:latin typeface="Calibri" pitchFamily="34" charset="0"/>
                <a:cs typeface="Arial" charset="0"/>
              </a:rPr>
              <a:t>+ </a:t>
            </a:r>
            <a:r>
              <a:rPr lang="ru-RU" altLang="ru-RU" sz="1400" b="1" dirty="0" smtClean="0">
                <a:solidFill>
                  <a:srgbClr val="0000CC"/>
                </a:solidFill>
                <a:latin typeface="Calibri" pitchFamily="34" charset="0"/>
                <a:cs typeface="Arial" charset="0"/>
              </a:rPr>
              <a:t>926</a:t>
            </a:r>
            <a:endParaRPr lang="ru-RU" altLang="ru-RU" sz="14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43760" y="3615409"/>
            <a:ext cx="1008113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45719" tIns="45719" rIns="45719" bIns="45719" spcCol="3810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0000"/>
                </a:solidFill>
                <a:latin typeface="Arial Black" panose="020B0A04020102020204" pitchFamily="34" charset="0"/>
                <a:sym typeface="Arial"/>
              </a:rPr>
              <a:t>+ </a:t>
            </a:r>
            <a:r>
              <a:rPr lang="ru-RU" sz="1200" b="1" dirty="0" smtClean="0">
                <a:solidFill>
                  <a:srgbClr val="000000"/>
                </a:solidFill>
                <a:latin typeface="Arial Black" panose="020B0A04020102020204" pitchFamily="34" charset="0"/>
                <a:sym typeface="Arial"/>
              </a:rPr>
              <a:t>9 </a:t>
            </a:r>
            <a:r>
              <a:rPr lang="ru-RU" sz="1200" b="1" dirty="0">
                <a:solidFill>
                  <a:srgbClr val="000000"/>
                </a:solidFill>
                <a:latin typeface="Arial Black" panose="020B0A04020102020204" pitchFamily="34" charset="0"/>
                <a:sym typeface="Arial"/>
              </a:rPr>
              <a:t>новых ДОУ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43809" y="3615409"/>
            <a:ext cx="1158296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45719" tIns="45719" rIns="45719" bIns="45719" spcCol="3810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0000"/>
                </a:solidFill>
                <a:latin typeface="Arial Black" panose="020B0A04020102020204" pitchFamily="34" charset="0"/>
                <a:sym typeface="Arial"/>
              </a:rPr>
              <a:t>+ </a:t>
            </a:r>
            <a:r>
              <a:rPr lang="ru-RU" sz="1200" b="1" dirty="0" smtClean="0">
                <a:solidFill>
                  <a:srgbClr val="000000"/>
                </a:solidFill>
                <a:latin typeface="Arial Black" panose="020B0A04020102020204" pitchFamily="34" charset="0"/>
                <a:sym typeface="Arial"/>
              </a:rPr>
              <a:t>17 </a:t>
            </a:r>
            <a:r>
              <a:rPr lang="ru-RU" sz="1200" b="1" dirty="0">
                <a:solidFill>
                  <a:srgbClr val="000000"/>
                </a:solidFill>
                <a:latin typeface="Arial Black" panose="020B0A04020102020204" pitchFamily="34" charset="0"/>
                <a:sym typeface="Arial"/>
              </a:rPr>
              <a:t>новых ДОУ*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05338" y="3615409"/>
            <a:ext cx="1166495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45719" tIns="45719" rIns="45719" bIns="45719" spcCol="3810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0000"/>
                </a:solidFill>
                <a:latin typeface="Arial Black" panose="020B0A04020102020204" pitchFamily="34" charset="0"/>
                <a:sym typeface="Arial"/>
              </a:rPr>
              <a:t>+ 16 новых ДОУ*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29375" y="3615409"/>
            <a:ext cx="1088683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45719" tIns="45719" rIns="45719" bIns="45719" spcCol="3810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0000"/>
                </a:solidFill>
                <a:latin typeface="Arial Black" panose="020B0A04020102020204" pitchFamily="34" charset="0"/>
                <a:sym typeface="Arial"/>
              </a:rPr>
              <a:t>+ 15 новых ДОУ*</a:t>
            </a:r>
          </a:p>
        </p:txBody>
      </p:sp>
      <p:sp>
        <p:nvSpPr>
          <p:cNvPr id="11286" name="Rectangle 6"/>
          <p:cNvSpPr>
            <a:spLocks noChangeArrowheads="1"/>
          </p:cNvSpPr>
          <p:nvPr/>
        </p:nvSpPr>
        <p:spPr bwMode="auto">
          <a:xfrm>
            <a:off x="-6350" y="4006850"/>
            <a:ext cx="914400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1100">
                <a:ea typeface="Calibri" pitchFamily="34" charset="0"/>
                <a:cs typeface="Times New Roman" pitchFamily="18" charset="0"/>
              </a:rPr>
              <a:t>* - с учётом реализации Соглашений между Минобрнауки РФ (Минпросвещения РФ) и Правительством области и при условии выделения средств областного бюджета на проведение компенсирующих мероприятий по вводу дополнительных мест в ДОУ</a:t>
            </a:r>
          </a:p>
        </p:txBody>
      </p:sp>
      <p:sp>
        <p:nvSpPr>
          <p:cNvPr id="25" name="Заголовок 1">
            <a:extLst>
              <a:ext uri="{FF2B5EF4-FFF2-40B4-BE49-F238E27FC236}">
                <a16:creationId xmlns="" xmlns:a16="http://schemas.microsoft.com/office/drawing/2014/main" id="{71C9FD27-D63B-4934-B221-B340CD9687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84133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ru-RU" sz="2000" b="1" dirty="0" smtClean="0"/>
              <a:t>Реализация </a:t>
            </a:r>
            <a:r>
              <a:rPr lang="ru-RU" sz="2000" b="1" dirty="0"/>
              <a:t> в 2019 </a:t>
            </a:r>
            <a:r>
              <a:rPr lang="ru-RU" sz="2000" b="1" dirty="0" smtClean="0"/>
              <a:t>году регионального проекта</a:t>
            </a:r>
            <a:endParaRPr lang="ru-RU" sz="2000" dirty="0"/>
          </a:p>
          <a:p>
            <a:pPr algn="ctr">
              <a:lnSpc>
                <a:spcPct val="90000"/>
              </a:lnSpc>
            </a:pPr>
            <a:r>
              <a:rPr lang="ru-RU" sz="2000" b="1" dirty="0"/>
              <a:t>«Содействие занятости женщин - </a:t>
            </a:r>
            <a:r>
              <a:rPr lang="ru-RU" sz="2000" b="1" dirty="0">
                <a:solidFill>
                  <a:srgbClr val="FF0000"/>
                </a:solidFill>
              </a:rPr>
              <a:t>создание условий дошкольного образования для детей в возрасте до трех лет</a:t>
            </a:r>
            <a:r>
              <a:rPr lang="ru-RU" sz="2000" b="1" dirty="0" smtClean="0"/>
              <a:t>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92406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2F884A2C-25F4-4D9A-9D3D-15F34528E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90250659"/>
              </p:ext>
            </p:extLst>
          </p:nvPr>
        </p:nvGraphicFramePr>
        <p:xfrm>
          <a:off x="0" y="985655"/>
          <a:ext cx="9144001" cy="578209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001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56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8145"/>
                <a:gridCol w="581891"/>
                <a:gridCol w="3218214"/>
              </a:tblGrid>
              <a:tr h="282763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Региональный проект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 г.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Роль ОМС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763">
                <a:tc v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ФБ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2544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Современная школа, в </a:t>
                      </a:r>
                      <a:r>
                        <a:rPr lang="ru-RU" sz="12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373,860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177,846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2,356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897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создание новых мест в ОУ (продолжение реализации приоритетного проекта «Современная образовательная среда для школьников»)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311,404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167,679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2,356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м.р.Волжский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– софинансирование строительства второй школы в микрорайоне «Южный город»</a:t>
                      </a:r>
                    </a:p>
                  </a:txBody>
                  <a:tcPr/>
                </a:tc>
              </a:tr>
              <a:tr h="34402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создание 45 центров цифрового и гуманитарного профилей в сельской местности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62,456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10,167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Проведение косметических ремонтных работ в помещениях кабинетов</a:t>
                      </a:r>
                    </a:p>
                  </a:txBody>
                  <a:tcPr/>
                </a:tc>
              </a:tr>
              <a:tr h="2544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Успех каждого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ребенка, в </a:t>
                      </a:r>
                      <a:r>
                        <a:rPr lang="ru-RU" sz="12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т.ч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.: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25,580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5,474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02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обновление МТБ</a:t>
                      </a:r>
                      <a:r>
                        <a:rPr lang="ru-RU" sz="1200" b="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сельских ОУ</a:t>
                      </a:r>
                      <a:r>
                        <a:rPr lang="ru-RU" sz="12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занятий физкультурой 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5,249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2,826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0,897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Софинансирование (в объёме 5%) ремонтных работ и закупки оборудования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02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реализация проекта «Билет в будущее»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4,064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02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создание модельного центра дополнительного образования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9,066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1,476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02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создание центра доп. образования в </a:t>
                      </a:r>
                      <a:r>
                        <a:rPr lang="ru-RU" sz="1200" b="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СамГТУ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7,201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1,172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44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Поддержка семей, имеющих </a:t>
                      </a:r>
                      <a:r>
                        <a:rPr lang="ru-RU" sz="12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детей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ГЗ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44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Цифровая образовательная </a:t>
                      </a:r>
                      <a:r>
                        <a:rPr lang="ru-RU" sz="12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среда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ГЗ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44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Учитель </a:t>
                      </a:r>
                      <a:r>
                        <a:rPr lang="ru-RU" sz="12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будущего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ГЗ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44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Молодые </a:t>
                      </a:r>
                      <a:r>
                        <a:rPr lang="ru-RU" sz="12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профессионалы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ГЗ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819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Новые возможности для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каждого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ГЗ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448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Социальная </a:t>
                      </a:r>
                      <a:r>
                        <a:rPr lang="ru-RU" sz="12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активность</a:t>
                      </a: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(создание регионального ресурсного центра добровольчества)</a:t>
                      </a:r>
                      <a:endParaRPr lang="ru-RU" sz="1200" b="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9,521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1,550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44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ИТОГО: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408,961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184,870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3,253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71C9FD27-D63B-4934-B221-B340CD9687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301665" cy="84133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ru-RU" sz="2200" b="1" dirty="0" smtClean="0"/>
              <a:t>Реализация нацпроекта </a:t>
            </a:r>
            <a:r>
              <a:rPr lang="ru-RU" sz="2200" b="1" dirty="0" smtClean="0">
                <a:solidFill>
                  <a:srgbClr val="FF0000"/>
                </a:solidFill>
              </a:rPr>
              <a:t>«Образование»</a:t>
            </a:r>
            <a:r>
              <a:rPr lang="ru-RU" sz="2200" b="1" dirty="0" smtClean="0"/>
              <a:t> </a:t>
            </a:r>
          </a:p>
          <a:p>
            <a:pPr algn="ctr"/>
            <a:r>
              <a:rPr lang="ru-RU" sz="2200" b="1" dirty="0" smtClean="0"/>
              <a:t>в </a:t>
            </a:r>
            <a:r>
              <a:rPr lang="ru-RU" sz="2200" b="1" dirty="0"/>
              <a:t>Самарской области в 2019 году</a:t>
            </a:r>
          </a:p>
        </p:txBody>
      </p:sp>
    </p:spTree>
    <p:extLst>
      <p:ext uri="{BB962C8B-B14F-4D97-AF65-F5344CB8AC3E}">
        <p14:creationId xmlns:p14="http://schemas.microsoft.com/office/powerpoint/2010/main" xmlns="" val="151138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71C9FD27-D63B-4934-B221-B340CD9687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301665" cy="84133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ru-RU" sz="2200" b="1" dirty="0" smtClean="0"/>
              <a:t>Показатели нацпроекта </a:t>
            </a:r>
            <a:r>
              <a:rPr lang="ru-RU" sz="2200" b="1" dirty="0" smtClean="0">
                <a:solidFill>
                  <a:srgbClr val="FF0000"/>
                </a:solidFill>
              </a:rPr>
              <a:t>«Образование» </a:t>
            </a:r>
            <a:r>
              <a:rPr lang="ru-RU" sz="2200" b="1" dirty="0"/>
              <a:t>в 2019 году, </a:t>
            </a:r>
          </a:p>
          <a:p>
            <a:pPr algn="ctr"/>
            <a:r>
              <a:rPr lang="ru-RU" sz="2200" b="1" dirty="0" smtClean="0"/>
              <a:t>достигаемые при поддержке муниципалитетов</a:t>
            </a:r>
          </a:p>
        </p:txBody>
      </p:sp>
      <p:sp>
        <p:nvSpPr>
          <p:cNvPr id="9" name="Подзаголовок 2">
            <a:extLst>
              <a:ext uri="{FF2B5EF4-FFF2-40B4-BE49-F238E27FC236}">
                <a16:creationId xmlns="" xmlns:a16="http://schemas.microsoft.com/office/drawing/2014/main" id="{5E8601DD-34B9-484B-B84F-71A99815C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132" y="1357704"/>
            <a:ext cx="8657112" cy="4734338"/>
          </a:xfrm>
        </p:spPr>
        <p:txBody>
          <a:bodyPr>
            <a:noAutofit/>
          </a:bodyPr>
          <a:lstStyle/>
          <a:p>
            <a:pPr marL="228600" indent="-228600">
              <a:spcBef>
                <a:spcPts val="1200"/>
              </a:spcBef>
              <a:buAutoNum type="arabicPeriod"/>
            </a:pPr>
            <a:r>
              <a:rPr lang="ru-RU" sz="1800" b="1" dirty="0">
                <a:solidFill>
                  <a:srgbClr val="002060"/>
                </a:solidFill>
              </a:rPr>
              <a:t>О</a:t>
            </a:r>
            <a:r>
              <a:rPr lang="ru-RU" sz="1800" b="1" dirty="0" smtClean="0">
                <a:solidFill>
                  <a:srgbClr val="002060"/>
                </a:solidFill>
              </a:rPr>
              <a:t>хват </a:t>
            </a:r>
            <a:r>
              <a:rPr lang="ru-RU" sz="1800" b="1" dirty="0">
                <a:solidFill>
                  <a:srgbClr val="002060"/>
                </a:solidFill>
              </a:rPr>
              <a:t>детей в возрасте от 5 до 18 лет дополнительным </a:t>
            </a:r>
            <a:r>
              <a:rPr lang="ru-RU" sz="1800" b="1" dirty="0" smtClean="0">
                <a:solidFill>
                  <a:srgbClr val="002060"/>
                </a:solidFill>
              </a:rPr>
              <a:t>образованием (с учётом муниципальных образовательных организаций): </a:t>
            </a:r>
            <a:r>
              <a:rPr lang="ru-RU" sz="1800" b="1" dirty="0" smtClean="0">
                <a:solidFill>
                  <a:srgbClr val="FF0000"/>
                </a:solidFill>
              </a:rPr>
              <a:t>78,5%</a:t>
            </a:r>
          </a:p>
          <a:p>
            <a:pPr marL="228600" indent="-228600">
              <a:spcBef>
                <a:spcPts val="1200"/>
              </a:spcBef>
              <a:buAutoNum type="arabicPeriod"/>
            </a:pPr>
            <a:r>
              <a:rPr lang="ru-RU" sz="1800" b="1" dirty="0">
                <a:solidFill>
                  <a:srgbClr val="002060"/>
                </a:solidFill>
              </a:rPr>
              <a:t>Доля граждан, вовлеченных в добровольческую </a:t>
            </a:r>
            <a:r>
              <a:rPr lang="ru-RU" sz="1800" b="1" dirty="0" smtClean="0">
                <a:solidFill>
                  <a:srgbClr val="002060"/>
                </a:solidFill>
              </a:rPr>
              <a:t>деятельность (зарегистрированных на сайте «</a:t>
            </a:r>
            <a:r>
              <a:rPr lang="ru-RU" sz="1800" b="1" dirty="0" err="1" smtClean="0">
                <a:solidFill>
                  <a:srgbClr val="002060"/>
                </a:solidFill>
              </a:rPr>
              <a:t>ДобровольцыРоссии.РФ</a:t>
            </a:r>
            <a:r>
              <a:rPr lang="ru-RU" sz="1800" b="1" dirty="0" smtClean="0">
                <a:solidFill>
                  <a:srgbClr val="002060"/>
                </a:solidFill>
              </a:rPr>
              <a:t>»): </a:t>
            </a:r>
            <a:r>
              <a:rPr lang="ru-RU" sz="1800" b="1" dirty="0" smtClean="0">
                <a:solidFill>
                  <a:srgbClr val="FF0000"/>
                </a:solidFill>
              </a:rPr>
              <a:t>14%</a:t>
            </a:r>
          </a:p>
          <a:p>
            <a:pPr marL="228600" indent="-228600">
              <a:spcBef>
                <a:spcPts val="1200"/>
              </a:spcBef>
              <a:buAutoNum type="arabicPeriod"/>
            </a:pPr>
            <a:r>
              <a:rPr lang="ru-RU" sz="1800" b="1" dirty="0">
                <a:solidFill>
                  <a:srgbClr val="002060"/>
                </a:solidFill>
              </a:rPr>
              <a:t>Доля молодежи, задействованной в мероприятиях по вовлечению в творческую </a:t>
            </a:r>
            <a:r>
              <a:rPr lang="ru-RU" sz="1800" b="1" dirty="0" smtClean="0">
                <a:solidFill>
                  <a:srgbClr val="002060"/>
                </a:solidFill>
              </a:rPr>
              <a:t>деятельность: </a:t>
            </a:r>
            <a:r>
              <a:rPr lang="ru-RU" sz="1800" b="1" dirty="0" smtClean="0">
                <a:solidFill>
                  <a:srgbClr val="FF0000"/>
                </a:solidFill>
              </a:rPr>
              <a:t>30%</a:t>
            </a:r>
          </a:p>
          <a:p>
            <a:pPr>
              <a:spcBef>
                <a:spcPts val="1200"/>
              </a:spcBef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  <a:ea typeface="+mj-ea"/>
            </a:endParaRPr>
          </a:p>
          <a:p>
            <a:pPr>
              <a:spcBef>
                <a:spcPts val="1200"/>
              </a:spcBef>
            </a:pPr>
            <a:r>
              <a:rPr lang="ru-RU" sz="1800" b="1" dirty="0" smtClean="0">
                <a:solidFill>
                  <a:srgbClr val="002060"/>
                </a:solidFill>
              </a:rPr>
              <a:t>Региональные </a:t>
            </a:r>
            <a:r>
              <a:rPr lang="ru-RU" sz="1800" b="1" dirty="0">
                <a:solidFill>
                  <a:srgbClr val="002060"/>
                </a:solidFill>
              </a:rPr>
              <a:t>составляющие федеральных проектов нацпроекта «Образование», утверждённые протоколом Совета по национальным и приоритетным проектам Самарской области от 29.12.2018 № ДА-1, включающие значения показателей по муниципалитетам, </a:t>
            </a:r>
            <a:r>
              <a:rPr lang="ru-RU" sz="1800" b="1" dirty="0">
                <a:solidFill>
                  <a:srgbClr val="FF0000"/>
                </a:solidFill>
              </a:rPr>
              <a:t>направлялись </a:t>
            </a:r>
            <a:r>
              <a:rPr lang="ru-RU" sz="1800" b="1" dirty="0" smtClean="0">
                <a:solidFill>
                  <a:srgbClr val="FF0000"/>
                </a:solidFill>
              </a:rPr>
              <a:t>главам г.о. и м.р. письмом </a:t>
            </a:r>
            <a:r>
              <a:rPr lang="ru-RU" sz="1800" b="1" dirty="0">
                <a:solidFill>
                  <a:srgbClr val="002060"/>
                </a:solidFill>
              </a:rPr>
              <a:t>министерства образования и науки Самарской области </a:t>
            </a:r>
            <a:r>
              <a:rPr lang="ru-RU" sz="1800" b="1" dirty="0">
                <a:solidFill>
                  <a:srgbClr val="FF0000"/>
                </a:solidFill>
              </a:rPr>
              <a:t>от 21.01.2019 № 16/116</a:t>
            </a:r>
          </a:p>
        </p:txBody>
      </p:sp>
    </p:spTree>
    <p:extLst>
      <p:ext uri="{BB962C8B-B14F-4D97-AF65-F5344CB8AC3E}">
        <p14:creationId xmlns:p14="http://schemas.microsoft.com/office/powerpoint/2010/main" xmlns="" val="19181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3168</TotalTime>
  <Words>525</Words>
  <Application>Microsoft Office PowerPoint</Application>
  <PresentationFormat>Экран (4:3)</PresentationFormat>
  <Paragraphs>100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Паспорт регионального проекта основных параметров реализации национального проекта «Образование» в /наименование субъекта РФ/</dc:title>
  <dc:creator>user</dc:creator>
  <cp:lastModifiedBy>Щитанова</cp:lastModifiedBy>
  <cp:revision>195</cp:revision>
  <cp:lastPrinted>2019-02-13T16:43:32Z</cp:lastPrinted>
  <dcterms:created xsi:type="dcterms:W3CDTF">2018-11-16T09:12:54Z</dcterms:created>
  <dcterms:modified xsi:type="dcterms:W3CDTF">2019-02-15T04:16:34Z</dcterms:modified>
</cp:coreProperties>
</file>