
<file path=[Content_Types].xml><?xml version="1.0" encoding="utf-8"?>
<Types xmlns="http://schemas.openxmlformats.org/package/2006/content-types">
  <Override PartName="/ppt/slideMasters/slideMaster3.xml" ContentType="application/vnd.openxmlformats-officedocument.presentationml.slideMaster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theme/theme5.xml" ContentType="application/vnd.openxmlformats-officedocument.theme+xml"/>
  <Override PartName="/ppt/notesSlides/notesSlide2.xml" ContentType="application/vnd.openxmlformats-officedocument.presentationml.notesSlide+xml"/>
  <Override PartName="/ppt/diagrams/colors1.xml" ContentType="application/vnd.openxmlformats-officedocument.drawingml.diagramColors+xml"/>
  <Override PartName="/ppt/diagrams/drawing2.xml" ContentType="application/vnd.ms-office.drawingml.diagramDrawing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3.xml" ContentType="application/vnd.openxmlformats-officedocument.theme+xml"/>
  <Override PartName="/ppt/diagrams/quickStyle2.xml" ContentType="application/vnd.openxmlformats-officedocument.drawingml.diagramStyl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wmf" ContentType="image/x-wmf"/>
  <Override PartName="/ppt/slideLayouts/slideLayout15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commentAuthors.xml" ContentType="application/vnd.openxmlformats-officedocument.presentationml.commentAuthors+xml"/>
  <Override PartName="/ppt/diagrams/layout3.xml" ContentType="application/vnd.openxmlformats-officedocument.drawingml.diagramLayout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diagrams/data3.xml" ContentType="application/vnd.openxmlformats-officedocument.drawingml.diagramData+xml"/>
  <Default Extension="xlsx" ContentType="application/vnd.openxmlformats-officedocument.spreadsheetml.sheet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ppt/charts/chart1.xml" ContentType="application/vnd.openxmlformats-officedocument.drawingml.chart+xml"/>
  <Override PartName="/docProps/core.xml" ContentType="application/vnd.openxmlformats-package.core-propertie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diagrams/colors2.xml" ContentType="application/vnd.openxmlformats-officedocument.drawingml.diagramColors+xml"/>
  <Override PartName="/ppt/diagrams/drawing3.xml" ContentType="application/vnd.ms-office.drawingml.diagramDrawing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Layouts/slideLayout18.xml" ContentType="application/vnd.openxmlformats-officedocument.presentationml.slideLayout+xml"/>
  <Override PartName="/ppt/diagrams/drawing1.xml" ContentType="application/vnd.ms-office.drawingml.diagramDrawing+xml"/>
  <Override PartName="/ppt/diagrams/quickStyle3.xml" ContentType="application/vnd.openxmlformats-officedocument.drawingml.diagramStyl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Override PartName="/ppt/diagrams/quickStyle1.xml" ContentType="application/vnd.openxmlformats-officedocument.drawingml.diagramStyle+xml"/>
  <Default Extension="jpeg" ContentType="image/jpeg"/>
  <Default Extension="emf" ContentType="image/x-emf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60" r:id="rId1"/>
    <p:sldMasterId id="2147483729" r:id="rId2"/>
    <p:sldMasterId id="2147483734" r:id="rId3"/>
  </p:sldMasterIdLst>
  <p:notesMasterIdLst>
    <p:notesMasterId r:id="rId27"/>
  </p:notesMasterIdLst>
  <p:handoutMasterIdLst>
    <p:handoutMasterId r:id="rId28"/>
  </p:handoutMasterIdLst>
  <p:sldIdLst>
    <p:sldId id="452" r:id="rId4"/>
    <p:sldId id="447" r:id="rId5"/>
    <p:sldId id="423" r:id="rId6"/>
    <p:sldId id="468" r:id="rId7"/>
    <p:sldId id="453" r:id="rId8"/>
    <p:sldId id="454" r:id="rId9"/>
    <p:sldId id="389" r:id="rId10"/>
    <p:sldId id="440" r:id="rId11"/>
    <p:sldId id="434" r:id="rId12"/>
    <p:sldId id="464" r:id="rId13"/>
    <p:sldId id="465" r:id="rId14"/>
    <p:sldId id="466" r:id="rId15"/>
    <p:sldId id="467" r:id="rId16"/>
    <p:sldId id="456" r:id="rId17"/>
    <p:sldId id="457" r:id="rId18"/>
    <p:sldId id="458" r:id="rId19"/>
    <p:sldId id="459" r:id="rId20"/>
    <p:sldId id="460" r:id="rId21"/>
    <p:sldId id="461" r:id="rId22"/>
    <p:sldId id="462" r:id="rId23"/>
    <p:sldId id="463" r:id="rId24"/>
    <p:sldId id="455" r:id="rId25"/>
    <p:sldId id="444" r:id="rId26"/>
  </p:sldIdLst>
  <p:sldSz cx="9144000" cy="6858000" type="screen4x3"/>
  <p:notesSz cx="6781800" cy="99266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Софронов А.Н." initials="СА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FF0000"/>
    <a:srgbClr val="00B050"/>
    <a:srgbClr val="0070AD"/>
    <a:srgbClr val="6699FF"/>
    <a:srgbClr val="00CC99"/>
    <a:srgbClr val="0070C1"/>
    <a:srgbClr val="00C0AD"/>
    <a:srgbClr val="1F497D"/>
    <a:srgbClr val="898989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93296810-A885-4BE3-A3E7-6D5BEEA58F35}" styleName="Средний стиль 2 -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7DF18680-E054-41AD-8BC1-D1AEF772440D}" styleName="Средний стиль 2 -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00A15C55-8517-42AA-B614-E9B94910E393}" styleName="Средний стиль 2 -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F5AB1C69-6EDB-4FF4-983F-18BD219EF322}" styleName="Средний стиль 2 -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68D230F3-CF80-4859-8CE7-A43EE81993B5}" styleName="Светлый стиль 1 - акцент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775DCB02-9BB8-47FD-8907-85C794F793BA}" styleName="Стиль из темы 1 - акцент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08FB837D-C827-4EFA-A057-4D05807E0F7C}" styleName="Стиль из темы 1 - акцент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C4B1156A-380E-4F78-BDF5-A606A8083BF9}" styleName="Средний стиль 4 - акцент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  <a:tblStyle styleId="{69CF1AB2-1976-4502-BF36-3FF5EA218861}" styleName="Средний стиль 4 -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69012ECD-51FC-41F1-AA8D-1B2483CD663E}" styleName="Светлый стиль 2 - акцент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838" autoAdjust="0"/>
    <p:restoredTop sz="97905" autoAdjust="0"/>
  </p:normalViewPr>
  <p:slideViewPr>
    <p:cSldViewPr>
      <p:cViewPr>
        <p:scale>
          <a:sx n="80" d="100"/>
          <a:sy n="80" d="100"/>
        </p:scale>
        <p:origin x="-1710" y="-117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85" d="100"/>
          <a:sy n="85" d="100"/>
        </p:scale>
        <p:origin x="-3834" y="-96"/>
      </p:cViewPr>
      <p:guideLst>
        <p:guide orient="horz" pos="3127"/>
        <p:guide pos="2136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commentAuthors" Target="commentAuthor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theme" Target="theme/theme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handoutMaster" Target="handoutMasters/handoutMaster1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viewProps" Target="viewProp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notesMaster" Target="notesMasters/notesMaster1.xml"/><Relationship Id="rId30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chart>
    <c:autoTitleDeleted val="1"/>
    <c:view3D>
      <c:rotX val="0"/>
      <c:rotY val="0"/>
      <c:depthPercent val="100"/>
      <c:rAngAx val="1"/>
    </c:view3D>
    <c:floor>
      <c:spPr>
        <a:noFill/>
        <a:ln>
          <a:noFill/>
        </a:ln>
        <a:effectLst/>
        <a:sp3d/>
      </c:spPr>
    </c:floor>
    <c:sideWall>
      <c:spPr>
        <a:noFill/>
        <a:ln>
          <a:noFill/>
        </a:ln>
        <a:effectLst/>
        <a:sp3d/>
      </c:spPr>
    </c:sideWall>
    <c:backWall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3.6347672074376572E-2"/>
          <c:y val="0.28633648954597596"/>
          <c:w val="0.93308533339959399"/>
          <c:h val="0.55999364377153171"/>
        </c:manualLayout>
      </c:layout>
      <c:bar3DChart>
        <c:barDir val="col"/>
        <c:grouping val="standard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  <a:sp3d/>
          </c:spPr>
          <c:dLbls>
            <c:dLbl>
              <c:idx val="0"/>
              <c:layout>
                <c:manualLayout>
                  <c:x val="-4.9028063114453638E-18"/>
                  <c:y val="-2.8214190582636266E-2"/>
                </c:manualLayout>
              </c:layout>
              <c:showVal val="1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-2.139431105054069E-3"/>
                  <c:y val="-1.4107095291318084E-2"/>
                </c:manualLayout>
              </c:layout>
              <c:showVal val="1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>
                <c:manualLayout>
                  <c:x val="2.139431105054069E-3"/>
                  <c:y val="-2.2571352466109102E-2"/>
                </c:manualLayout>
              </c:layout>
              <c:showVal val="1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3"/>
              <c:layout>
                <c:manualLayout>
                  <c:x val="1.0697155525270345E-3"/>
                  <c:y val="-2.8214190582636373E-2"/>
                </c:manualLayout>
              </c:layout>
              <c:showVal val="1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4"/>
              <c:layout>
                <c:manualLayout>
                  <c:x val="-1.9611225245781458E-17"/>
                  <c:y val="-1.1285676233054549E-2"/>
                </c:manualLayout>
              </c:layout>
              <c:showVal val="1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6"/>
              <c:layout>
                <c:manualLayout>
                  <c:x val="-1.0697155525270345E-3"/>
                  <c:y val="-1.4107095291318187E-2"/>
                </c:manualLayout>
              </c:layout>
              <c:showVal val="1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8"/>
              <c:layout>
                <c:manualLayout>
                  <c:x val="-2.139431105054069E-3"/>
                  <c:y val="-1.6928514349581723E-2"/>
                </c:manualLayout>
              </c:layout>
              <c:showVal val="1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9"/>
              <c:layout>
                <c:manualLayout>
                  <c:x val="2.139431105054069E-3"/>
                  <c:y val="-1.4107095291318187E-2"/>
                </c:manualLayout>
              </c:layout>
              <c:showVal val="1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7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Val val="1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Лист1!$A$2:$A$38</c:f>
              <c:strCache>
                <c:ptCount val="37"/>
                <c:pt idx="0">
                  <c:v>Самара</c:v>
                </c:pt>
                <c:pt idx="1">
                  <c:v>Тольятти</c:v>
                </c:pt>
                <c:pt idx="2">
                  <c:v>Сызрань</c:v>
                </c:pt>
                <c:pt idx="3">
                  <c:v>Новокуйбышевск</c:v>
                </c:pt>
                <c:pt idx="4">
                  <c:v>Чапаевск</c:v>
                </c:pt>
                <c:pt idx="5">
                  <c:v>Отрадный</c:v>
                </c:pt>
                <c:pt idx="6">
                  <c:v>Жигулевск</c:v>
                </c:pt>
                <c:pt idx="7">
                  <c:v>Октябрьск</c:v>
                </c:pt>
                <c:pt idx="8">
                  <c:v>Кинель</c:v>
                </c:pt>
                <c:pt idx="9">
                  <c:v>Похвистнево</c:v>
                </c:pt>
                <c:pt idx="10">
                  <c:v>Алексеевский</c:v>
                </c:pt>
                <c:pt idx="11">
                  <c:v>Волжский</c:v>
                </c:pt>
                <c:pt idx="12">
                  <c:v>Ставропольский</c:v>
                </c:pt>
                <c:pt idx="13">
                  <c:v>Красноярский</c:v>
                </c:pt>
                <c:pt idx="14">
                  <c:v>Сергиевский</c:v>
                </c:pt>
                <c:pt idx="15">
                  <c:v>К.-Черкасский</c:v>
                </c:pt>
                <c:pt idx="16">
                  <c:v>Безенчукский</c:v>
                </c:pt>
                <c:pt idx="17">
                  <c:v>Нефтегорский</c:v>
                </c:pt>
                <c:pt idx="18">
                  <c:v>Кинельский</c:v>
                </c:pt>
                <c:pt idx="19">
                  <c:v>Похвистневский</c:v>
                </c:pt>
                <c:pt idx="20">
                  <c:v>Сызранский</c:v>
                </c:pt>
                <c:pt idx="21">
                  <c:v>Борский</c:v>
                </c:pt>
                <c:pt idx="22">
                  <c:v>Приволжский</c:v>
                </c:pt>
                <c:pt idx="23">
                  <c:v>Кошкинский</c:v>
                </c:pt>
                <c:pt idx="24">
                  <c:v>Шигонский</c:v>
                </c:pt>
                <c:pt idx="25">
                  <c:v>Б.-Глушицкий</c:v>
                </c:pt>
                <c:pt idx="26">
                  <c:v>Б.-Черниговский</c:v>
                </c:pt>
                <c:pt idx="27">
                  <c:v>Красноармейский</c:v>
                </c:pt>
                <c:pt idx="28">
                  <c:v>Пестравский</c:v>
                </c:pt>
                <c:pt idx="29">
                  <c:v>Хворостянский</c:v>
                </c:pt>
                <c:pt idx="30">
                  <c:v>Шенталинский</c:v>
                </c:pt>
                <c:pt idx="31">
                  <c:v>Ч.-Вершинский</c:v>
                </c:pt>
                <c:pt idx="32">
                  <c:v>Клявлинский</c:v>
                </c:pt>
                <c:pt idx="33">
                  <c:v>Богатовский</c:v>
                </c:pt>
                <c:pt idx="34">
                  <c:v>Исаклинский</c:v>
                </c:pt>
                <c:pt idx="35">
                  <c:v>Камышлинский</c:v>
                </c:pt>
                <c:pt idx="36">
                  <c:v>Елховский</c:v>
                </c:pt>
              </c:strCache>
            </c:strRef>
          </c:cat>
          <c:val>
            <c:numRef>
              <c:f>Лист1!$B$2:$B$38</c:f>
              <c:numCache>
                <c:formatCode>0.0</c:formatCode>
                <c:ptCount val="37"/>
                <c:pt idx="0">
                  <c:v>24.264395110559327</c:v>
                </c:pt>
                <c:pt idx="1">
                  <c:v>27.561749510181905</c:v>
                </c:pt>
                <c:pt idx="2">
                  <c:v>25.777962027039937</c:v>
                </c:pt>
                <c:pt idx="3">
                  <c:v>24.835480762755591</c:v>
                </c:pt>
                <c:pt idx="4">
                  <c:v>33.091863741038829</c:v>
                </c:pt>
                <c:pt idx="5">
                  <c:v>43.007545751066438</c:v>
                </c:pt>
                <c:pt idx="6">
                  <c:v>31.257593129018215</c:v>
                </c:pt>
                <c:pt idx="7">
                  <c:v>42.774603161742</c:v>
                </c:pt>
                <c:pt idx="8">
                  <c:v>28.062715367240493</c:v>
                </c:pt>
                <c:pt idx="9">
                  <c:v>31.846959723462746</c:v>
                </c:pt>
                <c:pt idx="10">
                  <c:v>98.488325789654468</c:v>
                </c:pt>
                <c:pt idx="11">
                  <c:v>36.413842618753904</c:v>
                </c:pt>
                <c:pt idx="12">
                  <c:v>36.291903054084543</c:v>
                </c:pt>
                <c:pt idx="13">
                  <c:v>64.517798029370894</c:v>
                </c:pt>
                <c:pt idx="14">
                  <c:v>67.871311339667187</c:v>
                </c:pt>
                <c:pt idx="15">
                  <c:v>75.701760482966122</c:v>
                </c:pt>
                <c:pt idx="16">
                  <c:v>54.213325376487518</c:v>
                </c:pt>
                <c:pt idx="17">
                  <c:v>39.683229803844675</c:v>
                </c:pt>
                <c:pt idx="18">
                  <c:v>52.552371294977348</c:v>
                </c:pt>
                <c:pt idx="19">
                  <c:v>94.172507901591928</c:v>
                </c:pt>
                <c:pt idx="20">
                  <c:v>51.302380896858907</c:v>
                </c:pt>
                <c:pt idx="21">
                  <c:v>82.626586687508322</c:v>
                </c:pt>
                <c:pt idx="22">
                  <c:v>57.453479831628854</c:v>
                </c:pt>
                <c:pt idx="23">
                  <c:v>110.26197325334651</c:v>
                </c:pt>
                <c:pt idx="24">
                  <c:v>85.313180773997871</c:v>
                </c:pt>
                <c:pt idx="25">
                  <c:v>70.927305371817525</c:v>
                </c:pt>
                <c:pt idx="26">
                  <c:v>116.29604593443823</c:v>
                </c:pt>
                <c:pt idx="27">
                  <c:v>148.91503300071719</c:v>
                </c:pt>
                <c:pt idx="28">
                  <c:v>61.845164971319619</c:v>
                </c:pt>
                <c:pt idx="29">
                  <c:v>92.249916582522246</c:v>
                </c:pt>
                <c:pt idx="30">
                  <c:v>96.202141733224664</c:v>
                </c:pt>
                <c:pt idx="31">
                  <c:v>104.07126307842678</c:v>
                </c:pt>
                <c:pt idx="32">
                  <c:v>56.15592829837918</c:v>
                </c:pt>
                <c:pt idx="33">
                  <c:v>94.978377130305063</c:v>
                </c:pt>
                <c:pt idx="34">
                  <c:v>140.33406834945438</c:v>
                </c:pt>
                <c:pt idx="35">
                  <c:v>112.68438516377016</c:v>
                </c:pt>
                <c:pt idx="36">
                  <c:v>88.171153556925859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Ряд 2</c:v>
                </c:pt>
              </c:strCache>
            </c:strRef>
          </c:tx>
          <c:spPr>
            <a:solidFill>
              <a:srgbClr val="CB0A0A"/>
            </a:solidFill>
            <a:ln>
              <a:noFill/>
            </a:ln>
            <a:effectLst/>
            <a:sp3d/>
          </c:spPr>
          <c:cat>
            <c:strRef>
              <c:f>Лист1!$A$2:$A$38</c:f>
              <c:strCache>
                <c:ptCount val="37"/>
                <c:pt idx="0">
                  <c:v>Самара</c:v>
                </c:pt>
                <c:pt idx="1">
                  <c:v>Тольятти</c:v>
                </c:pt>
                <c:pt idx="2">
                  <c:v>Сызрань</c:v>
                </c:pt>
                <c:pt idx="3">
                  <c:v>Новокуйбышевск</c:v>
                </c:pt>
                <c:pt idx="4">
                  <c:v>Чапаевск</c:v>
                </c:pt>
                <c:pt idx="5">
                  <c:v>Отрадный</c:v>
                </c:pt>
                <c:pt idx="6">
                  <c:v>Жигулевск</c:v>
                </c:pt>
                <c:pt idx="7">
                  <c:v>Октябрьск</c:v>
                </c:pt>
                <c:pt idx="8">
                  <c:v>Кинель</c:v>
                </c:pt>
                <c:pt idx="9">
                  <c:v>Похвистнево</c:v>
                </c:pt>
                <c:pt idx="10">
                  <c:v>Алексеевский</c:v>
                </c:pt>
                <c:pt idx="11">
                  <c:v>Волжский</c:v>
                </c:pt>
                <c:pt idx="12">
                  <c:v>Ставропольский</c:v>
                </c:pt>
                <c:pt idx="13">
                  <c:v>Красноярский</c:v>
                </c:pt>
                <c:pt idx="14">
                  <c:v>Сергиевский</c:v>
                </c:pt>
                <c:pt idx="15">
                  <c:v>К.-Черкасский</c:v>
                </c:pt>
                <c:pt idx="16">
                  <c:v>Безенчукский</c:v>
                </c:pt>
                <c:pt idx="17">
                  <c:v>Нефтегорский</c:v>
                </c:pt>
                <c:pt idx="18">
                  <c:v>Кинельский</c:v>
                </c:pt>
                <c:pt idx="19">
                  <c:v>Похвистневский</c:v>
                </c:pt>
                <c:pt idx="20">
                  <c:v>Сызранский</c:v>
                </c:pt>
                <c:pt idx="21">
                  <c:v>Борский</c:v>
                </c:pt>
                <c:pt idx="22">
                  <c:v>Приволжский</c:v>
                </c:pt>
                <c:pt idx="23">
                  <c:v>Кошкинский</c:v>
                </c:pt>
                <c:pt idx="24">
                  <c:v>Шигонский</c:v>
                </c:pt>
                <c:pt idx="25">
                  <c:v>Б.-Глушицкий</c:v>
                </c:pt>
                <c:pt idx="26">
                  <c:v>Б.-Черниговский</c:v>
                </c:pt>
                <c:pt idx="27">
                  <c:v>Красноармейский</c:v>
                </c:pt>
                <c:pt idx="28">
                  <c:v>Пестравский</c:v>
                </c:pt>
                <c:pt idx="29">
                  <c:v>Хворостянский</c:v>
                </c:pt>
                <c:pt idx="30">
                  <c:v>Шенталинский</c:v>
                </c:pt>
                <c:pt idx="31">
                  <c:v>Ч.-Вершинский</c:v>
                </c:pt>
                <c:pt idx="32">
                  <c:v>Клявлинский</c:v>
                </c:pt>
                <c:pt idx="33">
                  <c:v>Богатовский</c:v>
                </c:pt>
                <c:pt idx="34">
                  <c:v>Исаклинский</c:v>
                </c:pt>
                <c:pt idx="35">
                  <c:v>Камышлинский</c:v>
                </c:pt>
                <c:pt idx="36">
                  <c:v>Елховский</c:v>
                </c:pt>
              </c:strCache>
            </c:strRef>
          </c:cat>
          <c:val>
            <c:numRef>
              <c:f>Лист1!$C$2:$C$38</c:f>
              <c:numCache>
                <c:formatCode>General</c:formatCode>
                <c:ptCount val="37"/>
                <c:pt idx="0">
                  <c:v>44</c:v>
                </c:pt>
                <c:pt idx="1">
                  <c:v>44</c:v>
                </c:pt>
                <c:pt idx="2">
                  <c:v>44</c:v>
                </c:pt>
                <c:pt idx="3">
                  <c:v>44</c:v>
                </c:pt>
                <c:pt idx="4">
                  <c:v>44</c:v>
                </c:pt>
                <c:pt idx="5">
                  <c:v>44</c:v>
                </c:pt>
                <c:pt idx="6">
                  <c:v>44</c:v>
                </c:pt>
                <c:pt idx="7">
                  <c:v>44</c:v>
                </c:pt>
                <c:pt idx="8">
                  <c:v>44</c:v>
                </c:pt>
                <c:pt idx="9">
                  <c:v>44</c:v>
                </c:pt>
                <c:pt idx="10">
                  <c:v>44</c:v>
                </c:pt>
                <c:pt idx="11">
                  <c:v>44</c:v>
                </c:pt>
                <c:pt idx="12">
                  <c:v>44</c:v>
                </c:pt>
                <c:pt idx="13">
                  <c:v>44</c:v>
                </c:pt>
                <c:pt idx="14">
                  <c:v>44</c:v>
                </c:pt>
                <c:pt idx="15">
                  <c:v>44</c:v>
                </c:pt>
                <c:pt idx="16">
                  <c:v>44</c:v>
                </c:pt>
                <c:pt idx="17">
                  <c:v>44</c:v>
                </c:pt>
                <c:pt idx="18">
                  <c:v>44</c:v>
                </c:pt>
                <c:pt idx="19">
                  <c:v>44</c:v>
                </c:pt>
                <c:pt idx="20">
                  <c:v>44</c:v>
                </c:pt>
                <c:pt idx="21">
                  <c:v>44</c:v>
                </c:pt>
                <c:pt idx="22">
                  <c:v>44</c:v>
                </c:pt>
                <c:pt idx="23">
                  <c:v>44</c:v>
                </c:pt>
                <c:pt idx="24">
                  <c:v>44</c:v>
                </c:pt>
                <c:pt idx="25">
                  <c:v>44</c:v>
                </c:pt>
                <c:pt idx="26">
                  <c:v>44</c:v>
                </c:pt>
                <c:pt idx="27">
                  <c:v>44</c:v>
                </c:pt>
                <c:pt idx="28">
                  <c:v>44</c:v>
                </c:pt>
                <c:pt idx="29">
                  <c:v>44</c:v>
                </c:pt>
                <c:pt idx="30">
                  <c:v>44</c:v>
                </c:pt>
                <c:pt idx="31">
                  <c:v>44</c:v>
                </c:pt>
                <c:pt idx="32">
                  <c:v>44</c:v>
                </c:pt>
                <c:pt idx="33">
                  <c:v>44</c:v>
                </c:pt>
                <c:pt idx="34">
                  <c:v>44</c:v>
                </c:pt>
                <c:pt idx="35">
                  <c:v>44</c:v>
                </c:pt>
                <c:pt idx="36">
                  <c:v>44</c:v>
                </c:pt>
              </c:numCache>
            </c:numRef>
          </c:val>
        </c:ser>
        <c:dLbls/>
        <c:gapWidth val="15"/>
        <c:shape val="box"/>
        <c:axId val="76039296"/>
        <c:axId val="76040832"/>
        <c:axId val="178268352"/>
      </c:bar3DChart>
      <c:catAx>
        <c:axId val="76039296"/>
        <c:scaling>
          <c:orientation val="minMax"/>
        </c:scaling>
        <c:axPos val="t"/>
        <c:numFmt formatCode="General" sourceLinked="1"/>
        <c:maj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5400000" spcFirstLastPara="1" vertOverflow="ellipsis" wrap="square" anchor="b" anchorCtr="1"/>
          <a:lstStyle/>
          <a:p>
            <a:pPr>
              <a:defRPr sz="1197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76040832"/>
        <c:crosses val="autoZero"/>
        <c:lblAlgn val="ctr"/>
        <c:lblOffset val="100"/>
      </c:catAx>
      <c:valAx>
        <c:axId val="76040832"/>
        <c:scaling>
          <c:orientation val="maxMin"/>
        </c:scaling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0"/>
        <c:maj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76039296"/>
        <c:crosses val="autoZero"/>
        <c:crossBetween val="between"/>
      </c:valAx>
      <c:serAx>
        <c:axId val="178268352"/>
        <c:scaling>
          <c:orientation val="minMax"/>
        </c:scaling>
        <c:delete val="1"/>
        <c:axPos val="t"/>
        <c:tickLblPos val="none"/>
        <c:crossAx val="76040832"/>
        <c:crosses val="autoZero"/>
      </c:serAx>
      <c:spPr>
        <a:noFill/>
        <a:ln>
          <a:noFill/>
        </a:ln>
        <a:effectLst/>
      </c:spPr>
    </c:plotArea>
    <c:plotVisOnly val="1"/>
    <c:dispBlanksAs val="gap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1"/>
</c:chartSpac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E365CC9-30EE-46F9-A431-15C05F01AD2E}" type="doc">
      <dgm:prSet loTypeId="urn:microsoft.com/office/officeart/2005/8/layout/chevron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22D01372-5103-45FD-AEF3-10F41C5A45C6}">
      <dgm:prSet phldrT="[Текст]"/>
      <dgm:spPr>
        <a:solidFill>
          <a:schemeClr val="tx2">
            <a:lumMod val="40000"/>
            <a:lumOff val="60000"/>
          </a:schemeClr>
        </a:solidFill>
        <a:ln>
          <a:solidFill>
            <a:srgbClr val="623B2A"/>
          </a:solidFill>
        </a:ln>
      </dgm:spPr>
      <dgm:t>
        <a:bodyPr/>
        <a:lstStyle/>
        <a:p>
          <a:r>
            <a:rPr lang="ru-RU" dirty="0" smtClean="0"/>
            <a:t>1</a:t>
          </a:r>
          <a:endParaRPr lang="ru-RU" dirty="0"/>
        </a:p>
      </dgm:t>
    </dgm:pt>
    <dgm:pt modelId="{9E6CEB98-FB7F-4564-99CB-F65A3FEFBD86}" type="parTrans" cxnId="{09D0674E-A8A2-4A3B-A4EA-F1C6DCC48316}">
      <dgm:prSet/>
      <dgm:spPr/>
      <dgm:t>
        <a:bodyPr/>
        <a:lstStyle/>
        <a:p>
          <a:endParaRPr lang="ru-RU"/>
        </a:p>
      </dgm:t>
    </dgm:pt>
    <dgm:pt modelId="{4D541FAF-B25B-4A6E-9F43-418E1E0EA00E}" type="sibTrans" cxnId="{09D0674E-A8A2-4A3B-A4EA-F1C6DCC48316}">
      <dgm:prSet/>
      <dgm:spPr/>
      <dgm:t>
        <a:bodyPr/>
        <a:lstStyle/>
        <a:p>
          <a:endParaRPr lang="ru-RU"/>
        </a:p>
      </dgm:t>
    </dgm:pt>
    <dgm:pt modelId="{9F498B76-3EE4-4602-A78C-15D9E80320BB}">
      <dgm:prSet phldrT="[Текст]" custT="1">
        <dgm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dgm:style>
      </dgm:prSet>
      <dgm:spPr>
        <a:solidFill>
          <a:schemeClr val="bg2"/>
        </a:solidFill>
      </dgm:spPr>
      <dgm:t>
        <a:bodyPr/>
        <a:lstStyle/>
        <a:p>
          <a:r>
            <a:rPr lang="ru-RU" sz="1400" b="1" dirty="0" smtClean="0">
              <a:latin typeface="Arial" pitchFamily="34" charset="0"/>
              <a:cs typeface="Arial" pitchFamily="34" charset="0"/>
            </a:rPr>
            <a:t>В рамках реализации регионального проекта в 2019 году будут разработаны</a:t>
          </a:r>
          <a:r>
            <a:rPr lang="en-US" sz="1400" b="1" dirty="0" smtClean="0">
              <a:latin typeface="Arial" pitchFamily="34" charset="0"/>
              <a:cs typeface="Arial" pitchFamily="34" charset="0"/>
            </a:rPr>
            <a:t>:</a:t>
          </a:r>
          <a:r>
            <a:rPr lang="ru-RU" sz="1400" b="1" dirty="0" smtClean="0">
              <a:latin typeface="Arial" pitchFamily="34" charset="0"/>
              <a:cs typeface="Arial" pitchFamily="34" charset="0"/>
            </a:rPr>
            <a:t> модельная муниципальная программа укрепления общественного здоровья,  профиль здоровья и корпоративные программы для предприятий</a:t>
          </a:r>
          <a:endParaRPr lang="ru-RU" sz="1400" b="1" dirty="0">
            <a:latin typeface="Arial" pitchFamily="34" charset="0"/>
            <a:cs typeface="Arial" pitchFamily="34" charset="0"/>
          </a:endParaRPr>
        </a:p>
      </dgm:t>
    </dgm:pt>
    <dgm:pt modelId="{DD8BC331-3479-4C4A-949E-A54B89DAA43A}" type="parTrans" cxnId="{52E47CAF-7310-41E1-80E9-FCE87A83DFF4}">
      <dgm:prSet/>
      <dgm:spPr/>
      <dgm:t>
        <a:bodyPr/>
        <a:lstStyle/>
        <a:p>
          <a:endParaRPr lang="ru-RU"/>
        </a:p>
      </dgm:t>
    </dgm:pt>
    <dgm:pt modelId="{2662A174-C1E9-455F-80A1-428A9F327253}" type="sibTrans" cxnId="{52E47CAF-7310-41E1-80E9-FCE87A83DFF4}">
      <dgm:prSet/>
      <dgm:spPr/>
      <dgm:t>
        <a:bodyPr/>
        <a:lstStyle/>
        <a:p>
          <a:endParaRPr lang="ru-RU"/>
        </a:p>
      </dgm:t>
    </dgm:pt>
    <dgm:pt modelId="{3C3B598B-2326-4143-B5A7-291373567E1D}">
      <dgm:prSet phldrT="[Текст]"/>
      <dgm:spPr>
        <a:solidFill>
          <a:schemeClr val="tx2">
            <a:lumMod val="40000"/>
            <a:lumOff val="60000"/>
          </a:schemeClr>
        </a:solidFill>
        <a:ln>
          <a:solidFill>
            <a:srgbClr val="623B2A"/>
          </a:solidFill>
        </a:ln>
      </dgm:spPr>
      <dgm:t>
        <a:bodyPr/>
        <a:lstStyle/>
        <a:p>
          <a:r>
            <a:rPr lang="ru-RU" dirty="0" smtClean="0"/>
            <a:t>2</a:t>
          </a:r>
          <a:endParaRPr lang="ru-RU" dirty="0"/>
        </a:p>
      </dgm:t>
    </dgm:pt>
    <dgm:pt modelId="{1EBD4AEC-6C3B-43FC-8712-61FCE31C3544}" type="parTrans" cxnId="{F264418D-94D3-4DB5-B471-07307534698E}">
      <dgm:prSet/>
      <dgm:spPr/>
      <dgm:t>
        <a:bodyPr/>
        <a:lstStyle/>
        <a:p>
          <a:endParaRPr lang="ru-RU"/>
        </a:p>
      </dgm:t>
    </dgm:pt>
    <dgm:pt modelId="{B24BACD4-99B8-4B44-952B-FA9F15DFBC3F}" type="sibTrans" cxnId="{F264418D-94D3-4DB5-B471-07307534698E}">
      <dgm:prSet/>
      <dgm:spPr/>
      <dgm:t>
        <a:bodyPr/>
        <a:lstStyle/>
        <a:p>
          <a:endParaRPr lang="ru-RU"/>
        </a:p>
      </dgm:t>
    </dgm:pt>
    <dgm:pt modelId="{E321AE91-AE35-4A51-B2B8-CBFB5936F4B0}">
      <dgm:prSet phldrT="[Текст]"/>
      <dgm:spPr>
        <a:solidFill>
          <a:schemeClr val="tx2">
            <a:lumMod val="40000"/>
            <a:lumOff val="60000"/>
          </a:schemeClr>
        </a:solidFill>
        <a:ln>
          <a:solidFill>
            <a:srgbClr val="623B2A"/>
          </a:solidFill>
        </a:ln>
      </dgm:spPr>
      <dgm:t>
        <a:bodyPr/>
        <a:lstStyle/>
        <a:p>
          <a:r>
            <a:rPr lang="ru-RU" dirty="0" smtClean="0"/>
            <a:t>3</a:t>
          </a:r>
          <a:endParaRPr lang="ru-RU" dirty="0"/>
        </a:p>
      </dgm:t>
    </dgm:pt>
    <dgm:pt modelId="{02286529-F571-4AA8-BACB-BF77D3934D0E}" type="parTrans" cxnId="{F8316529-E308-4DE4-B853-789A132F473D}">
      <dgm:prSet/>
      <dgm:spPr/>
      <dgm:t>
        <a:bodyPr/>
        <a:lstStyle/>
        <a:p>
          <a:endParaRPr lang="ru-RU"/>
        </a:p>
      </dgm:t>
    </dgm:pt>
    <dgm:pt modelId="{27980340-D3C3-43ED-8822-5C27F04C5162}" type="sibTrans" cxnId="{F8316529-E308-4DE4-B853-789A132F473D}">
      <dgm:prSet/>
      <dgm:spPr/>
      <dgm:t>
        <a:bodyPr/>
        <a:lstStyle/>
        <a:p>
          <a:endParaRPr lang="ru-RU"/>
        </a:p>
      </dgm:t>
    </dgm:pt>
    <dgm:pt modelId="{94E3155B-4ED6-4209-81CF-BCCAE5ADB03C}">
      <dgm:prSet phldrT="[Текст]" custT="1">
        <dgm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dgm:style>
      </dgm:prSet>
      <dgm:spPr>
        <a:solidFill>
          <a:schemeClr val="bg2"/>
        </a:solidFill>
      </dgm:spPr>
      <dgm:t>
        <a:bodyPr/>
        <a:lstStyle/>
        <a:p>
          <a:r>
            <a:rPr lang="ru-RU" sz="1400" b="1" dirty="0" smtClean="0">
              <a:latin typeface="Arial" pitchFamily="34" charset="0"/>
              <a:cs typeface="Arial" pitchFamily="34" charset="0"/>
            </a:rPr>
            <a:t>В 2020 году 40% муниципальных образований на основании модельной программы, разработают, утвердят и внедрят муниципальную программу укрепления общественного здоровья</a:t>
          </a:r>
          <a:endParaRPr lang="ru-RU" sz="1400" b="1" dirty="0">
            <a:latin typeface="Arial" pitchFamily="34" charset="0"/>
            <a:cs typeface="Arial" pitchFamily="34" charset="0"/>
          </a:endParaRPr>
        </a:p>
      </dgm:t>
    </dgm:pt>
    <dgm:pt modelId="{7CC7CDA8-DF95-4420-AB01-560FFFD54863}" type="parTrans" cxnId="{1B42BDB0-8C4D-45FC-ADB9-743ADEB30725}">
      <dgm:prSet/>
      <dgm:spPr/>
      <dgm:t>
        <a:bodyPr/>
        <a:lstStyle/>
        <a:p>
          <a:endParaRPr lang="ru-RU"/>
        </a:p>
      </dgm:t>
    </dgm:pt>
    <dgm:pt modelId="{7970A536-2BFC-4AA5-A459-1DC98179CEC2}" type="sibTrans" cxnId="{1B42BDB0-8C4D-45FC-ADB9-743ADEB30725}">
      <dgm:prSet/>
      <dgm:spPr/>
      <dgm:t>
        <a:bodyPr/>
        <a:lstStyle/>
        <a:p>
          <a:endParaRPr lang="ru-RU"/>
        </a:p>
      </dgm:t>
    </dgm:pt>
    <dgm:pt modelId="{A3A19B24-E52A-4D8C-A5E9-243A8D383B1D}">
      <dgm:prSet phldrT="[Текст]"/>
      <dgm:spPr>
        <a:solidFill>
          <a:schemeClr val="tx2">
            <a:lumMod val="40000"/>
            <a:lumOff val="60000"/>
          </a:schemeClr>
        </a:solidFill>
        <a:ln>
          <a:solidFill>
            <a:srgbClr val="623B2A"/>
          </a:solidFill>
        </a:ln>
      </dgm:spPr>
      <dgm:t>
        <a:bodyPr/>
        <a:lstStyle/>
        <a:p>
          <a:r>
            <a:rPr lang="ru-RU" dirty="0" smtClean="0"/>
            <a:t>4</a:t>
          </a:r>
          <a:endParaRPr lang="ru-RU" dirty="0"/>
        </a:p>
      </dgm:t>
    </dgm:pt>
    <dgm:pt modelId="{B6222CC2-8978-4E49-869B-9F1C2A5F0227}" type="parTrans" cxnId="{265E2A55-F388-4344-9D37-BD90F8543563}">
      <dgm:prSet/>
      <dgm:spPr/>
      <dgm:t>
        <a:bodyPr/>
        <a:lstStyle/>
        <a:p>
          <a:endParaRPr lang="ru-RU"/>
        </a:p>
      </dgm:t>
    </dgm:pt>
    <dgm:pt modelId="{C42CC3FE-8D9E-4A9F-B898-E2C9E7F38AE2}" type="sibTrans" cxnId="{265E2A55-F388-4344-9D37-BD90F8543563}">
      <dgm:prSet/>
      <dgm:spPr/>
      <dgm:t>
        <a:bodyPr/>
        <a:lstStyle/>
        <a:p>
          <a:endParaRPr lang="ru-RU"/>
        </a:p>
      </dgm:t>
    </dgm:pt>
    <dgm:pt modelId="{DC065604-3C78-4E61-B28D-8936202816AE}">
      <dgm:prSet phldrT="[Текст]"/>
      <dgm:spPr>
        <a:solidFill>
          <a:schemeClr val="tx2">
            <a:lumMod val="40000"/>
            <a:lumOff val="60000"/>
          </a:schemeClr>
        </a:solidFill>
        <a:ln>
          <a:solidFill>
            <a:srgbClr val="623B2A"/>
          </a:solidFill>
        </a:ln>
      </dgm:spPr>
      <dgm:t>
        <a:bodyPr/>
        <a:lstStyle/>
        <a:p>
          <a:r>
            <a:rPr lang="ru-RU" dirty="0" smtClean="0"/>
            <a:t>5</a:t>
          </a:r>
          <a:endParaRPr lang="ru-RU" dirty="0"/>
        </a:p>
      </dgm:t>
    </dgm:pt>
    <dgm:pt modelId="{8735847E-5442-4119-BDF6-9D1C7DAF6075}" type="parTrans" cxnId="{0157060A-86A9-4E53-BA9D-86DF9F45AAB4}">
      <dgm:prSet/>
      <dgm:spPr/>
      <dgm:t>
        <a:bodyPr/>
        <a:lstStyle/>
        <a:p>
          <a:endParaRPr lang="ru-RU"/>
        </a:p>
      </dgm:t>
    </dgm:pt>
    <dgm:pt modelId="{F809CFE7-ECAC-4000-8FCB-21E3C2CCF067}" type="sibTrans" cxnId="{0157060A-86A9-4E53-BA9D-86DF9F45AAB4}">
      <dgm:prSet/>
      <dgm:spPr/>
      <dgm:t>
        <a:bodyPr/>
        <a:lstStyle/>
        <a:p>
          <a:endParaRPr lang="ru-RU"/>
        </a:p>
      </dgm:t>
    </dgm:pt>
    <dgm:pt modelId="{FB19C509-4ECF-42E7-B6E4-AE95BE633D39}">
      <dgm:prSet custT="1">
        <dgm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dgm:style>
      </dgm:prSet>
      <dgm:spPr>
        <a:solidFill>
          <a:schemeClr val="bg2"/>
        </a:solidFill>
      </dgm:spPr>
      <dgm:t>
        <a:bodyPr/>
        <a:lstStyle/>
        <a:p>
          <a:pPr algn="just"/>
          <a:r>
            <a:rPr lang="ru-RU" sz="1400" b="1" dirty="0" smtClean="0">
              <a:latin typeface="Arial" pitchFamily="34" charset="0"/>
              <a:cs typeface="Arial" pitchFamily="34" charset="0"/>
            </a:rPr>
            <a:t>В 2021  году 60% муниципальных образований на основании модельной программы, разработают, утвердят и внедрят муниципальную программу укрепления общественного здоровья</a:t>
          </a:r>
          <a:endParaRPr lang="ru-RU" sz="1400" b="1" dirty="0">
            <a:latin typeface="Arial" pitchFamily="34" charset="0"/>
            <a:cs typeface="Arial" pitchFamily="34" charset="0"/>
          </a:endParaRPr>
        </a:p>
      </dgm:t>
    </dgm:pt>
    <dgm:pt modelId="{09377A0D-DF0F-4E4E-8D7F-5734434BD47F}" type="parTrans" cxnId="{50C8DE4F-25E4-4DC6-8C7C-FA0F1522097D}">
      <dgm:prSet/>
      <dgm:spPr/>
      <dgm:t>
        <a:bodyPr/>
        <a:lstStyle/>
        <a:p>
          <a:endParaRPr lang="ru-RU"/>
        </a:p>
      </dgm:t>
    </dgm:pt>
    <dgm:pt modelId="{C5DA4BF0-2F7F-4141-803B-38CAB00E0548}" type="sibTrans" cxnId="{50C8DE4F-25E4-4DC6-8C7C-FA0F1522097D}">
      <dgm:prSet/>
      <dgm:spPr/>
      <dgm:t>
        <a:bodyPr/>
        <a:lstStyle/>
        <a:p>
          <a:endParaRPr lang="ru-RU"/>
        </a:p>
      </dgm:t>
    </dgm:pt>
    <dgm:pt modelId="{784D0662-A36D-456F-A5F8-3B29132B6AE6}">
      <dgm:prSet custT="1">
        <dgm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dgm:style>
      </dgm:prSet>
      <dgm:spPr>
        <a:solidFill>
          <a:schemeClr val="bg2"/>
        </a:solidFill>
      </dgm:spPr>
      <dgm:t>
        <a:bodyPr/>
        <a:lstStyle/>
        <a:p>
          <a:r>
            <a:rPr lang="ru-RU" sz="1400" b="1" dirty="0" smtClean="0">
              <a:latin typeface="Arial" pitchFamily="34" charset="0"/>
              <a:cs typeface="Arial" pitchFamily="34" charset="0"/>
            </a:rPr>
            <a:t>В 2022  году 80%, а в 2023 – 100% муниципальных образований на основании модельной программы, разработают, утвердят и внедрят муниципальную программу укрепления общественного здоровья</a:t>
          </a:r>
          <a:endParaRPr lang="ru-RU" sz="1100" dirty="0">
            <a:latin typeface="Arial" pitchFamily="34" charset="0"/>
            <a:cs typeface="Arial" pitchFamily="34" charset="0"/>
          </a:endParaRPr>
        </a:p>
      </dgm:t>
    </dgm:pt>
    <dgm:pt modelId="{9FDFC6B6-A0FE-427B-A586-E0F4F98DB868}" type="parTrans" cxnId="{9AF55F18-8C64-472C-82C9-7CED0D7221CD}">
      <dgm:prSet/>
      <dgm:spPr/>
      <dgm:t>
        <a:bodyPr/>
        <a:lstStyle/>
        <a:p>
          <a:endParaRPr lang="ru-RU"/>
        </a:p>
      </dgm:t>
    </dgm:pt>
    <dgm:pt modelId="{F90787A9-1FCA-4EFC-B158-1DC6EDDFCA95}" type="sibTrans" cxnId="{9AF55F18-8C64-472C-82C9-7CED0D7221CD}">
      <dgm:prSet/>
      <dgm:spPr/>
      <dgm:t>
        <a:bodyPr/>
        <a:lstStyle/>
        <a:p>
          <a:endParaRPr lang="ru-RU"/>
        </a:p>
      </dgm:t>
    </dgm:pt>
    <dgm:pt modelId="{58D19C99-580B-406A-8AEA-5663B00C6B4A}">
      <dgm:prSet phldrT="[Текст]" custT="1">
        <dgm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dgm:style>
      </dgm:prSet>
      <dgm:spPr>
        <a:solidFill>
          <a:schemeClr val="bg2"/>
        </a:solidFill>
      </dgm:spPr>
      <dgm:t>
        <a:bodyPr/>
        <a:lstStyle/>
        <a:p>
          <a:r>
            <a:rPr lang="ru-RU" sz="1400" b="1" dirty="0" smtClean="0">
              <a:latin typeface="Arial" pitchFamily="34" charset="0"/>
              <a:cs typeface="Arial" pitchFamily="34" charset="0"/>
            </a:rPr>
            <a:t>В 2019 году 20% муниципальных образований на основании модельной программы, разработают, утвердят и внедрят муниципальную программу укрепления общественного здоровья</a:t>
          </a:r>
          <a:endParaRPr lang="ru-RU" sz="1400" b="1" dirty="0">
            <a:latin typeface="Arial" pitchFamily="34" charset="0"/>
            <a:cs typeface="Arial" pitchFamily="34" charset="0"/>
          </a:endParaRPr>
        </a:p>
      </dgm:t>
    </dgm:pt>
    <dgm:pt modelId="{0E3AA7FD-E6DE-47BE-855B-63186C996FD1}" type="sibTrans" cxnId="{258FEC6C-153E-4EC5-89D9-A4C5D6D04BF0}">
      <dgm:prSet/>
      <dgm:spPr/>
      <dgm:t>
        <a:bodyPr/>
        <a:lstStyle/>
        <a:p>
          <a:endParaRPr lang="ru-RU"/>
        </a:p>
      </dgm:t>
    </dgm:pt>
    <dgm:pt modelId="{920B5082-B8B9-4C45-A475-F0F69F0ACAFA}" type="parTrans" cxnId="{258FEC6C-153E-4EC5-89D9-A4C5D6D04BF0}">
      <dgm:prSet/>
      <dgm:spPr/>
      <dgm:t>
        <a:bodyPr/>
        <a:lstStyle/>
        <a:p>
          <a:endParaRPr lang="ru-RU"/>
        </a:p>
      </dgm:t>
    </dgm:pt>
    <dgm:pt modelId="{AE8CAA23-0A65-4714-9B22-5967897F7A73}" type="pres">
      <dgm:prSet presAssocID="{4E365CC9-30EE-46F9-A431-15C05F01AD2E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8A3E5794-50BA-4A8B-BFA3-4D0E7CB97523}" type="pres">
      <dgm:prSet presAssocID="{22D01372-5103-45FD-AEF3-10F41C5A45C6}" presName="composite" presStyleCnt="0"/>
      <dgm:spPr/>
    </dgm:pt>
    <dgm:pt modelId="{7E8CD171-1DFF-4D86-82FD-A076CC7E9968}" type="pres">
      <dgm:prSet presAssocID="{22D01372-5103-45FD-AEF3-10F41C5A45C6}" presName="parentText" presStyleLbl="alignNode1" presStyleIdx="0" presStyleCnt="5" custScaleX="96745" custLinFactNeighborX="1164" custLinFactNeighborY="-116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D45B5D4-74A9-4745-82BF-7F7EC6674E76}" type="pres">
      <dgm:prSet presAssocID="{22D01372-5103-45FD-AEF3-10F41C5A45C6}" presName="descendantText" presStyleLbl="alignAcc1" presStyleIdx="0" presStyleCnt="5" custAng="0" custScaleX="98496" custScaleY="11537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1A08013-42D8-40A1-9F6F-949D4A0DD657}" type="pres">
      <dgm:prSet presAssocID="{4D541FAF-B25B-4A6E-9F43-418E1E0EA00E}" presName="sp" presStyleCnt="0"/>
      <dgm:spPr/>
    </dgm:pt>
    <dgm:pt modelId="{7E8B1976-3235-48B4-9FF7-919B04E3004B}" type="pres">
      <dgm:prSet presAssocID="{3C3B598B-2326-4143-B5A7-291373567E1D}" presName="composite" presStyleCnt="0"/>
      <dgm:spPr/>
    </dgm:pt>
    <dgm:pt modelId="{7B1E0604-8B42-46E5-9EBA-6D80DBC8C7CF}" type="pres">
      <dgm:prSet presAssocID="{3C3B598B-2326-4143-B5A7-291373567E1D}" presName="parentText" presStyleLbl="alignNode1" presStyleIdx="1" presStyleCnt="5" custLinFactNeighborY="-3500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1FD69C6-A14F-4709-9545-58E53B1A28DE}" type="pres">
      <dgm:prSet presAssocID="{3C3B598B-2326-4143-B5A7-291373567E1D}" presName="descendantText" presStyleLbl="alignAcc1" presStyleIdx="1" presStyleCnt="5" custScaleX="98810" custScaleY="118378" custLinFactNeighborX="42" custLinFactNeighborY="-272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50F0F5E-A4EE-4D60-9928-64C89E7AD282}" type="pres">
      <dgm:prSet presAssocID="{B24BACD4-99B8-4B44-952B-FA9F15DFBC3F}" presName="sp" presStyleCnt="0"/>
      <dgm:spPr/>
    </dgm:pt>
    <dgm:pt modelId="{9E37C8F7-DE80-4A7E-B571-B5042582E4A3}" type="pres">
      <dgm:prSet presAssocID="{E321AE91-AE35-4A51-B2B8-CBFB5936F4B0}" presName="composite" presStyleCnt="0"/>
      <dgm:spPr/>
    </dgm:pt>
    <dgm:pt modelId="{FDF58E49-6AE5-413C-B425-4C45FF62302B}" type="pres">
      <dgm:prSet presAssocID="{E321AE91-AE35-4A51-B2B8-CBFB5936F4B0}" presName="parentText" presStyleLbl="alignNode1" presStyleIdx="2" presStyleCnt="5" custLinFactNeighborY="-2858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741D36F-B451-4AD1-9535-36A252049CB4}" type="pres">
      <dgm:prSet presAssocID="{E321AE91-AE35-4A51-B2B8-CBFB5936F4B0}" presName="descendantText" presStyleLbl="alignAcc1" presStyleIdx="2" presStyleCnt="5" custScaleX="98735" custScaleY="110413" custLinFactNeighborX="698" custLinFactNeighborY="497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407DC9E-AF58-434D-B444-27A5BFFBAC89}" type="pres">
      <dgm:prSet presAssocID="{27980340-D3C3-43ED-8822-5C27F04C5162}" presName="sp" presStyleCnt="0"/>
      <dgm:spPr/>
    </dgm:pt>
    <dgm:pt modelId="{5A8844EC-C3E5-4C21-9A68-D6C26F58E50A}" type="pres">
      <dgm:prSet presAssocID="{A3A19B24-E52A-4D8C-A5E9-243A8D383B1D}" presName="composite" presStyleCnt="0"/>
      <dgm:spPr/>
    </dgm:pt>
    <dgm:pt modelId="{E2251EC6-3F1F-4B38-89EA-9E1F1756E961}" type="pres">
      <dgm:prSet presAssocID="{A3A19B24-E52A-4D8C-A5E9-243A8D383B1D}" presName="parentText" presStyleLbl="alignNode1" presStyleIdx="3" presStyleCnt="5" custLinFactNeighborY="-10830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DA9976E-4F32-4256-929C-F18E32FF325D}" type="pres">
      <dgm:prSet presAssocID="{A3A19B24-E52A-4D8C-A5E9-243A8D383B1D}" presName="descendantText" presStyleLbl="alignAcc1" presStyleIdx="3" presStyleCnt="5" custScaleX="98895" custScaleY="152696" custLinFactNeighborX="703" custLinFactNeighborY="1320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5E3DC6A-B644-47BA-AF73-0DC5671C4021}" type="pres">
      <dgm:prSet presAssocID="{C42CC3FE-8D9E-4A9F-B898-E2C9E7F38AE2}" presName="sp" presStyleCnt="0"/>
      <dgm:spPr/>
    </dgm:pt>
    <dgm:pt modelId="{17EEE1FF-6E04-4EC0-9DB5-C94B26F1E1EA}" type="pres">
      <dgm:prSet presAssocID="{DC065604-3C78-4E61-B28D-8936202816AE}" presName="composite" presStyleCnt="0"/>
      <dgm:spPr/>
    </dgm:pt>
    <dgm:pt modelId="{62310BEA-3D89-46A8-9AF4-EE6404ABFE54}" type="pres">
      <dgm:prSet presAssocID="{DC065604-3C78-4E61-B28D-8936202816AE}" presName="parentText" presStyleLbl="alignNode1" presStyleIdx="4" presStyleCnt="5" custLinFactNeighborY="-8770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0B2517D-C744-4886-BF54-51EC04172043}" type="pres">
      <dgm:prSet presAssocID="{DC065604-3C78-4E61-B28D-8936202816AE}" presName="descendantText" presStyleLbl="alignAcc1" presStyleIdx="4" presStyleCnt="5" custScaleX="98957" custScaleY="136206" custLinFactNeighborX="734" custLinFactNeighborY="3336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F4C1C8B2-F128-4F78-A29B-7CF054A24DB8}" type="presOf" srcId="{3C3B598B-2326-4143-B5A7-291373567E1D}" destId="{7B1E0604-8B42-46E5-9EBA-6D80DBC8C7CF}" srcOrd="0" destOrd="0" presId="urn:microsoft.com/office/officeart/2005/8/layout/chevron2"/>
    <dgm:cxn modelId="{50C8DE4F-25E4-4DC6-8C7C-FA0F1522097D}" srcId="{A3A19B24-E52A-4D8C-A5E9-243A8D383B1D}" destId="{FB19C509-4ECF-42E7-B6E4-AE95BE633D39}" srcOrd="0" destOrd="0" parTransId="{09377A0D-DF0F-4E4E-8D7F-5734434BD47F}" sibTransId="{C5DA4BF0-2F7F-4141-803B-38CAB00E0548}"/>
    <dgm:cxn modelId="{0157060A-86A9-4E53-BA9D-86DF9F45AAB4}" srcId="{4E365CC9-30EE-46F9-A431-15C05F01AD2E}" destId="{DC065604-3C78-4E61-B28D-8936202816AE}" srcOrd="4" destOrd="0" parTransId="{8735847E-5442-4119-BDF6-9D1C7DAF6075}" sibTransId="{F809CFE7-ECAC-4000-8FCB-21E3C2CCF067}"/>
    <dgm:cxn modelId="{DDE965FB-072B-4381-83BB-9FD5E5EF02B3}" type="presOf" srcId="{4E365CC9-30EE-46F9-A431-15C05F01AD2E}" destId="{AE8CAA23-0A65-4714-9B22-5967897F7A73}" srcOrd="0" destOrd="0" presId="urn:microsoft.com/office/officeart/2005/8/layout/chevron2"/>
    <dgm:cxn modelId="{E17DEA93-43D5-4F7A-90E5-6ADF301872F7}" type="presOf" srcId="{FB19C509-4ECF-42E7-B6E4-AE95BE633D39}" destId="{BDA9976E-4F32-4256-929C-F18E32FF325D}" srcOrd="0" destOrd="0" presId="urn:microsoft.com/office/officeart/2005/8/layout/chevron2"/>
    <dgm:cxn modelId="{1636E2F5-81C1-4E75-A9A5-05CB8EFE79A3}" type="presOf" srcId="{A3A19B24-E52A-4D8C-A5E9-243A8D383B1D}" destId="{E2251EC6-3F1F-4B38-89EA-9E1F1756E961}" srcOrd="0" destOrd="0" presId="urn:microsoft.com/office/officeart/2005/8/layout/chevron2"/>
    <dgm:cxn modelId="{258FEC6C-153E-4EC5-89D9-A4C5D6D04BF0}" srcId="{3C3B598B-2326-4143-B5A7-291373567E1D}" destId="{58D19C99-580B-406A-8AEA-5663B00C6B4A}" srcOrd="0" destOrd="0" parTransId="{920B5082-B8B9-4C45-A475-F0F69F0ACAFA}" sibTransId="{0E3AA7FD-E6DE-47BE-855B-63186C996FD1}"/>
    <dgm:cxn modelId="{265E2A55-F388-4344-9D37-BD90F8543563}" srcId="{4E365CC9-30EE-46F9-A431-15C05F01AD2E}" destId="{A3A19B24-E52A-4D8C-A5E9-243A8D383B1D}" srcOrd="3" destOrd="0" parTransId="{B6222CC2-8978-4E49-869B-9F1C2A5F0227}" sibTransId="{C42CC3FE-8D9E-4A9F-B898-E2C9E7F38AE2}"/>
    <dgm:cxn modelId="{9AF55F18-8C64-472C-82C9-7CED0D7221CD}" srcId="{DC065604-3C78-4E61-B28D-8936202816AE}" destId="{784D0662-A36D-456F-A5F8-3B29132B6AE6}" srcOrd="0" destOrd="0" parTransId="{9FDFC6B6-A0FE-427B-A586-E0F4F98DB868}" sibTransId="{F90787A9-1FCA-4EFC-B158-1DC6EDDFCA95}"/>
    <dgm:cxn modelId="{BF414F7F-2613-4DF0-8237-C8136404BD36}" type="presOf" srcId="{DC065604-3C78-4E61-B28D-8936202816AE}" destId="{62310BEA-3D89-46A8-9AF4-EE6404ABFE54}" srcOrd="0" destOrd="0" presId="urn:microsoft.com/office/officeart/2005/8/layout/chevron2"/>
    <dgm:cxn modelId="{70F1F812-4D4D-42DF-8725-04E7FA62A118}" type="presOf" srcId="{784D0662-A36D-456F-A5F8-3B29132B6AE6}" destId="{50B2517D-C744-4886-BF54-51EC04172043}" srcOrd="0" destOrd="0" presId="urn:microsoft.com/office/officeart/2005/8/layout/chevron2"/>
    <dgm:cxn modelId="{46B8B67B-0204-4795-AB88-7EEF49F7E72D}" type="presOf" srcId="{94E3155B-4ED6-4209-81CF-BCCAE5ADB03C}" destId="{8741D36F-B451-4AD1-9535-36A252049CB4}" srcOrd="0" destOrd="0" presId="urn:microsoft.com/office/officeart/2005/8/layout/chevron2"/>
    <dgm:cxn modelId="{B7E36D23-CABC-4C0A-9BD3-054A7F7F54ED}" type="presOf" srcId="{E321AE91-AE35-4A51-B2B8-CBFB5936F4B0}" destId="{FDF58E49-6AE5-413C-B425-4C45FF62302B}" srcOrd="0" destOrd="0" presId="urn:microsoft.com/office/officeart/2005/8/layout/chevron2"/>
    <dgm:cxn modelId="{18545EDF-5485-456F-A9B7-550F343C7C42}" type="presOf" srcId="{9F498B76-3EE4-4602-A78C-15D9E80320BB}" destId="{0D45B5D4-74A9-4745-82BF-7F7EC6674E76}" srcOrd="0" destOrd="0" presId="urn:microsoft.com/office/officeart/2005/8/layout/chevron2"/>
    <dgm:cxn modelId="{52E47CAF-7310-41E1-80E9-FCE87A83DFF4}" srcId="{22D01372-5103-45FD-AEF3-10F41C5A45C6}" destId="{9F498B76-3EE4-4602-A78C-15D9E80320BB}" srcOrd="0" destOrd="0" parTransId="{DD8BC331-3479-4C4A-949E-A54B89DAA43A}" sibTransId="{2662A174-C1E9-455F-80A1-428A9F327253}"/>
    <dgm:cxn modelId="{F264418D-94D3-4DB5-B471-07307534698E}" srcId="{4E365CC9-30EE-46F9-A431-15C05F01AD2E}" destId="{3C3B598B-2326-4143-B5A7-291373567E1D}" srcOrd="1" destOrd="0" parTransId="{1EBD4AEC-6C3B-43FC-8712-61FCE31C3544}" sibTransId="{B24BACD4-99B8-4B44-952B-FA9F15DFBC3F}"/>
    <dgm:cxn modelId="{3F8DB435-44B7-44B8-B283-858C5AB353C3}" type="presOf" srcId="{58D19C99-580B-406A-8AEA-5663B00C6B4A}" destId="{41FD69C6-A14F-4709-9545-58E53B1A28DE}" srcOrd="0" destOrd="0" presId="urn:microsoft.com/office/officeart/2005/8/layout/chevron2"/>
    <dgm:cxn modelId="{09D0674E-A8A2-4A3B-A4EA-F1C6DCC48316}" srcId="{4E365CC9-30EE-46F9-A431-15C05F01AD2E}" destId="{22D01372-5103-45FD-AEF3-10F41C5A45C6}" srcOrd="0" destOrd="0" parTransId="{9E6CEB98-FB7F-4564-99CB-F65A3FEFBD86}" sibTransId="{4D541FAF-B25B-4A6E-9F43-418E1E0EA00E}"/>
    <dgm:cxn modelId="{D4BD0714-DEBC-4E7B-BAB2-39C574FB622B}" type="presOf" srcId="{22D01372-5103-45FD-AEF3-10F41C5A45C6}" destId="{7E8CD171-1DFF-4D86-82FD-A076CC7E9968}" srcOrd="0" destOrd="0" presId="urn:microsoft.com/office/officeart/2005/8/layout/chevron2"/>
    <dgm:cxn modelId="{1B42BDB0-8C4D-45FC-ADB9-743ADEB30725}" srcId="{E321AE91-AE35-4A51-B2B8-CBFB5936F4B0}" destId="{94E3155B-4ED6-4209-81CF-BCCAE5ADB03C}" srcOrd="0" destOrd="0" parTransId="{7CC7CDA8-DF95-4420-AB01-560FFFD54863}" sibTransId="{7970A536-2BFC-4AA5-A459-1DC98179CEC2}"/>
    <dgm:cxn modelId="{F8316529-E308-4DE4-B853-789A132F473D}" srcId="{4E365CC9-30EE-46F9-A431-15C05F01AD2E}" destId="{E321AE91-AE35-4A51-B2B8-CBFB5936F4B0}" srcOrd="2" destOrd="0" parTransId="{02286529-F571-4AA8-BACB-BF77D3934D0E}" sibTransId="{27980340-D3C3-43ED-8822-5C27F04C5162}"/>
    <dgm:cxn modelId="{5871BFBD-8FF6-45DB-9C86-86904539378F}" type="presParOf" srcId="{AE8CAA23-0A65-4714-9B22-5967897F7A73}" destId="{8A3E5794-50BA-4A8B-BFA3-4D0E7CB97523}" srcOrd="0" destOrd="0" presId="urn:microsoft.com/office/officeart/2005/8/layout/chevron2"/>
    <dgm:cxn modelId="{CF2D72DF-855C-41E3-AE23-20E22C5B289E}" type="presParOf" srcId="{8A3E5794-50BA-4A8B-BFA3-4D0E7CB97523}" destId="{7E8CD171-1DFF-4D86-82FD-A076CC7E9968}" srcOrd="0" destOrd="0" presId="urn:microsoft.com/office/officeart/2005/8/layout/chevron2"/>
    <dgm:cxn modelId="{9075A72A-AD45-4511-BCA4-CDA334D924BA}" type="presParOf" srcId="{8A3E5794-50BA-4A8B-BFA3-4D0E7CB97523}" destId="{0D45B5D4-74A9-4745-82BF-7F7EC6674E76}" srcOrd="1" destOrd="0" presId="urn:microsoft.com/office/officeart/2005/8/layout/chevron2"/>
    <dgm:cxn modelId="{50F06ECD-8CB7-49C9-910C-5CDBDE516D5F}" type="presParOf" srcId="{AE8CAA23-0A65-4714-9B22-5967897F7A73}" destId="{51A08013-42D8-40A1-9F6F-949D4A0DD657}" srcOrd="1" destOrd="0" presId="urn:microsoft.com/office/officeart/2005/8/layout/chevron2"/>
    <dgm:cxn modelId="{C330A088-CEDD-4B47-91D3-46C0D3F7B13B}" type="presParOf" srcId="{AE8CAA23-0A65-4714-9B22-5967897F7A73}" destId="{7E8B1976-3235-48B4-9FF7-919B04E3004B}" srcOrd="2" destOrd="0" presId="urn:microsoft.com/office/officeart/2005/8/layout/chevron2"/>
    <dgm:cxn modelId="{2100D6C5-BF0F-4F32-9F49-93CB5C6ADF1F}" type="presParOf" srcId="{7E8B1976-3235-48B4-9FF7-919B04E3004B}" destId="{7B1E0604-8B42-46E5-9EBA-6D80DBC8C7CF}" srcOrd="0" destOrd="0" presId="urn:microsoft.com/office/officeart/2005/8/layout/chevron2"/>
    <dgm:cxn modelId="{5F4D656F-3ACF-430B-A139-DE6CCBC929F0}" type="presParOf" srcId="{7E8B1976-3235-48B4-9FF7-919B04E3004B}" destId="{41FD69C6-A14F-4709-9545-58E53B1A28DE}" srcOrd="1" destOrd="0" presId="urn:microsoft.com/office/officeart/2005/8/layout/chevron2"/>
    <dgm:cxn modelId="{FF1C20D2-0FEF-4C96-89A6-0593698B8A63}" type="presParOf" srcId="{AE8CAA23-0A65-4714-9B22-5967897F7A73}" destId="{650F0F5E-A4EE-4D60-9928-64C89E7AD282}" srcOrd="3" destOrd="0" presId="urn:microsoft.com/office/officeart/2005/8/layout/chevron2"/>
    <dgm:cxn modelId="{0E879D6C-52C1-4539-834C-BEA4DCCD42D9}" type="presParOf" srcId="{AE8CAA23-0A65-4714-9B22-5967897F7A73}" destId="{9E37C8F7-DE80-4A7E-B571-B5042582E4A3}" srcOrd="4" destOrd="0" presId="urn:microsoft.com/office/officeart/2005/8/layout/chevron2"/>
    <dgm:cxn modelId="{A2D407E2-4AF9-4532-9304-B88E7FC1B88D}" type="presParOf" srcId="{9E37C8F7-DE80-4A7E-B571-B5042582E4A3}" destId="{FDF58E49-6AE5-413C-B425-4C45FF62302B}" srcOrd="0" destOrd="0" presId="urn:microsoft.com/office/officeart/2005/8/layout/chevron2"/>
    <dgm:cxn modelId="{9F189928-20CF-46D3-B0D3-B9887C91B036}" type="presParOf" srcId="{9E37C8F7-DE80-4A7E-B571-B5042582E4A3}" destId="{8741D36F-B451-4AD1-9535-36A252049CB4}" srcOrd="1" destOrd="0" presId="urn:microsoft.com/office/officeart/2005/8/layout/chevron2"/>
    <dgm:cxn modelId="{5EC31F5B-9CD2-4C55-8803-6FC4A514088D}" type="presParOf" srcId="{AE8CAA23-0A65-4714-9B22-5967897F7A73}" destId="{7407DC9E-AF58-434D-B444-27A5BFFBAC89}" srcOrd="5" destOrd="0" presId="urn:microsoft.com/office/officeart/2005/8/layout/chevron2"/>
    <dgm:cxn modelId="{AEECF8EC-F576-4CF3-B0E2-1D39DF540775}" type="presParOf" srcId="{AE8CAA23-0A65-4714-9B22-5967897F7A73}" destId="{5A8844EC-C3E5-4C21-9A68-D6C26F58E50A}" srcOrd="6" destOrd="0" presId="urn:microsoft.com/office/officeart/2005/8/layout/chevron2"/>
    <dgm:cxn modelId="{31E99A77-3C88-4768-84D5-CFC26749D547}" type="presParOf" srcId="{5A8844EC-C3E5-4C21-9A68-D6C26F58E50A}" destId="{E2251EC6-3F1F-4B38-89EA-9E1F1756E961}" srcOrd="0" destOrd="0" presId="urn:microsoft.com/office/officeart/2005/8/layout/chevron2"/>
    <dgm:cxn modelId="{172902EE-7029-4E42-BA62-57FC64C0D866}" type="presParOf" srcId="{5A8844EC-C3E5-4C21-9A68-D6C26F58E50A}" destId="{BDA9976E-4F32-4256-929C-F18E32FF325D}" srcOrd="1" destOrd="0" presId="urn:microsoft.com/office/officeart/2005/8/layout/chevron2"/>
    <dgm:cxn modelId="{6A1558B6-3E53-4B08-AE12-1E4253E844F9}" type="presParOf" srcId="{AE8CAA23-0A65-4714-9B22-5967897F7A73}" destId="{25E3DC6A-B644-47BA-AF73-0DC5671C4021}" srcOrd="7" destOrd="0" presId="urn:microsoft.com/office/officeart/2005/8/layout/chevron2"/>
    <dgm:cxn modelId="{69AA9405-8296-481D-BAE6-39C37C6E359A}" type="presParOf" srcId="{AE8CAA23-0A65-4714-9B22-5967897F7A73}" destId="{17EEE1FF-6E04-4EC0-9DB5-C94B26F1E1EA}" srcOrd="8" destOrd="0" presId="urn:microsoft.com/office/officeart/2005/8/layout/chevron2"/>
    <dgm:cxn modelId="{385EEEF0-2EA0-4F38-8DB0-27A264F4FE89}" type="presParOf" srcId="{17EEE1FF-6E04-4EC0-9DB5-C94B26F1E1EA}" destId="{62310BEA-3D89-46A8-9AF4-EE6404ABFE54}" srcOrd="0" destOrd="0" presId="urn:microsoft.com/office/officeart/2005/8/layout/chevron2"/>
    <dgm:cxn modelId="{892D195B-ABA2-4DE5-877B-BB5124E21072}" type="presParOf" srcId="{17EEE1FF-6E04-4EC0-9DB5-C94B26F1E1EA}" destId="{50B2517D-C744-4886-BF54-51EC04172043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4E365CC9-30EE-46F9-A431-15C05F01AD2E}" type="doc">
      <dgm:prSet loTypeId="urn:microsoft.com/office/officeart/2005/8/layout/chevron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22D01372-5103-45FD-AEF3-10F41C5A45C6}">
      <dgm:prSet phldrT="[Текст]"/>
      <dgm:spPr>
        <a:solidFill>
          <a:schemeClr val="tx2">
            <a:lumMod val="40000"/>
            <a:lumOff val="60000"/>
          </a:schemeClr>
        </a:solidFill>
        <a:ln>
          <a:solidFill>
            <a:srgbClr val="623B2A"/>
          </a:solidFill>
        </a:ln>
      </dgm:spPr>
      <dgm:t>
        <a:bodyPr/>
        <a:lstStyle/>
        <a:p>
          <a:r>
            <a:rPr lang="ru-RU" dirty="0" smtClean="0"/>
            <a:t>1</a:t>
          </a:r>
          <a:endParaRPr lang="ru-RU" dirty="0"/>
        </a:p>
      </dgm:t>
    </dgm:pt>
    <dgm:pt modelId="{9E6CEB98-FB7F-4564-99CB-F65A3FEFBD86}" type="parTrans" cxnId="{09D0674E-A8A2-4A3B-A4EA-F1C6DCC48316}">
      <dgm:prSet/>
      <dgm:spPr/>
      <dgm:t>
        <a:bodyPr/>
        <a:lstStyle/>
        <a:p>
          <a:endParaRPr lang="ru-RU"/>
        </a:p>
      </dgm:t>
    </dgm:pt>
    <dgm:pt modelId="{4D541FAF-B25B-4A6E-9F43-418E1E0EA00E}" type="sibTrans" cxnId="{09D0674E-A8A2-4A3B-A4EA-F1C6DCC48316}">
      <dgm:prSet/>
      <dgm:spPr/>
      <dgm:t>
        <a:bodyPr/>
        <a:lstStyle/>
        <a:p>
          <a:endParaRPr lang="ru-RU"/>
        </a:p>
      </dgm:t>
    </dgm:pt>
    <dgm:pt modelId="{9F498B76-3EE4-4602-A78C-15D9E80320BB}">
      <dgm:prSet phldrT="[Текст]" custT="1">
        <dgm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dgm:style>
      </dgm:prSet>
      <dgm:spPr>
        <a:solidFill>
          <a:schemeClr val="bg2"/>
        </a:solidFill>
      </dgm:spPr>
      <dgm:t>
        <a:bodyPr/>
        <a:lstStyle/>
        <a:p>
          <a:pPr algn="l"/>
          <a:r>
            <a:rPr kumimoji="0" lang="ru-RU" sz="1600" b="1" i="0" u="none" strike="noStrike" cap="none" spc="0" normalizeH="0" baseline="0" dirty="0" smtClean="0">
              <a:ln>
                <a:noFill/>
              </a:ln>
              <a:solidFill>
                <a:srgbClr val="000000"/>
              </a:solidFill>
              <a:effectLst/>
              <a:uFillTx/>
              <a:latin typeface="Times New Roman" panose="02020603050405020304" pitchFamily="18" charset="0"/>
              <a:ea typeface="Arial"/>
              <a:cs typeface="Times New Roman" panose="02020603050405020304" pitchFamily="18" charset="0"/>
              <a:sym typeface="Arial"/>
            </a:rPr>
            <a:t>Наличие потребности в создании дополнительных мест для детей до 3 лет </a:t>
          </a:r>
          <a:endParaRPr lang="ru-RU" sz="1600" b="1" dirty="0">
            <a:latin typeface="Arial" pitchFamily="34" charset="0"/>
            <a:cs typeface="Arial" pitchFamily="34" charset="0"/>
          </a:endParaRPr>
        </a:p>
      </dgm:t>
    </dgm:pt>
    <dgm:pt modelId="{DD8BC331-3479-4C4A-949E-A54B89DAA43A}" type="parTrans" cxnId="{52E47CAF-7310-41E1-80E9-FCE87A83DFF4}">
      <dgm:prSet/>
      <dgm:spPr/>
      <dgm:t>
        <a:bodyPr/>
        <a:lstStyle/>
        <a:p>
          <a:endParaRPr lang="ru-RU"/>
        </a:p>
      </dgm:t>
    </dgm:pt>
    <dgm:pt modelId="{2662A174-C1E9-455F-80A1-428A9F327253}" type="sibTrans" cxnId="{52E47CAF-7310-41E1-80E9-FCE87A83DFF4}">
      <dgm:prSet/>
      <dgm:spPr/>
      <dgm:t>
        <a:bodyPr/>
        <a:lstStyle/>
        <a:p>
          <a:endParaRPr lang="ru-RU"/>
        </a:p>
      </dgm:t>
    </dgm:pt>
    <dgm:pt modelId="{3C3B598B-2326-4143-B5A7-291373567E1D}">
      <dgm:prSet phldrT="[Текст]"/>
      <dgm:spPr>
        <a:solidFill>
          <a:schemeClr val="tx2">
            <a:lumMod val="40000"/>
            <a:lumOff val="60000"/>
          </a:schemeClr>
        </a:solidFill>
        <a:ln>
          <a:solidFill>
            <a:srgbClr val="623B2A"/>
          </a:solidFill>
        </a:ln>
      </dgm:spPr>
      <dgm:t>
        <a:bodyPr/>
        <a:lstStyle/>
        <a:p>
          <a:r>
            <a:rPr lang="ru-RU" dirty="0" smtClean="0"/>
            <a:t>2</a:t>
          </a:r>
          <a:endParaRPr lang="ru-RU" dirty="0"/>
        </a:p>
      </dgm:t>
    </dgm:pt>
    <dgm:pt modelId="{1EBD4AEC-6C3B-43FC-8712-61FCE31C3544}" type="parTrans" cxnId="{F264418D-94D3-4DB5-B471-07307534698E}">
      <dgm:prSet/>
      <dgm:spPr/>
      <dgm:t>
        <a:bodyPr/>
        <a:lstStyle/>
        <a:p>
          <a:endParaRPr lang="ru-RU"/>
        </a:p>
      </dgm:t>
    </dgm:pt>
    <dgm:pt modelId="{B24BACD4-99B8-4B44-952B-FA9F15DFBC3F}" type="sibTrans" cxnId="{F264418D-94D3-4DB5-B471-07307534698E}">
      <dgm:prSet/>
      <dgm:spPr/>
      <dgm:t>
        <a:bodyPr/>
        <a:lstStyle/>
        <a:p>
          <a:endParaRPr lang="ru-RU"/>
        </a:p>
      </dgm:t>
    </dgm:pt>
    <dgm:pt modelId="{E321AE91-AE35-4A51-B2B8-CBFB5936F4B0}">
      <dgm:prSet phldrT="[Текст]"/>
      <dgm:spPr>
        <a:solidFill>
          <a:schemeClr val="tx2">
            <a:lumMod val="40000"/>
            <a:lumOff val="60000"/>
          </a:schemeClr>
        </a:solidFill>
        <a:ln>
          <a:solidFill>
            <a:srgbClr val="623B2A"/>
          </a:solidFill>
        </a:ln>
      </dgm:spPr>
      <dgm:t>
        <a:bodyPr/>
        <a:lstStyle/>
        <a:p>
          <a:r>
            <a:rPr lang="ru-RU" dirty="0" smtClean="0"/>
            <a:t>3</a:t>
          </a:r>
          <a:endParaRPr lang="ru-RU" dirty="0"/>
        </a:p>
      </dgm:t>
    </dgm:pt>
    <dgm:pt modelId="{02286529-F571-4AA8-BACB-BF77D3934D0E}" type="parTrans" cxnId="{F8316529-E308-4DE4-B853-789A132F473D}">
      <dgm:prSet/>
      <dgm:spPr/>
      <dgm:t>
        <a:bodyPr/>
        <a:lstStyle/>
        <a:p>
          <a:endParaRPr lang="ru-RU"/>
        </a:p>
      </dgm:t>
    </dgm:pt>
    <dgm:pt modelId="{27980340-D3C3-43ED-8822-5C27F04C5162}" type="sibTrans" cxnId="{F8316529-E308-4DE4-B853-789A132F473D}">
      <dgm:prSet/>
      <dgm:spPr/>
      <dgm:t>
        <a:bodyPr/>
        <a:lstStyle/>
        <a:p>
          <a:endParaRPr lang="ru-RU"/>
        </a:p>
      </dgm:t>
    </dgm:pt>
    <dgm:pt modelId="{94E3155B-4ED6-4209-81CF-BCCAE5ADB03C}">
      <dgm:prSet phldrT="[Текст]" custT="1">
        <dgm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dgm:style>
      </dgm:prSet>
      <dgm:spPr>
        <a:solidFill>
          <a:schemeClr val="bg2"/>
        </a:solidFill>
      </dgm:spPr>
      <dgm:t>
        <a:bodyPr/>
        <a:lstStyle/>
        <a:p>
          <a:pPr algn="l"/>
          <a:endParaRPr lang="ru-RU" sz="1600" b="1" dirty="0">
            <a:latin typeface="Arial" pitchFamily="34" charset="0"/>
            <a:cs typeface="Arial" pitchFamily="34" charset="0"/>
          </a:endParaRPr>
        </a:p>
      </dgm:t>
    </dgm:pt>
    <dgm:pt modelId="{7CC7CDA8-DF95-4420-AB01-560FFFD54863}" type="parTrans" cxnId="{1B42BDB0-8C4D-45FC-ADB9-743ADEB30725}">
      <dgm:prSet/>
      <dgm:spPr/>
      <dgm:t>
        <a:bodyPr/>
        <a:lstStyle/>
        <a:p>
          <a:endParaRPr lang="ru-RU"/>
        </a:p>
      </dgm:t>
    </dgm:pt>
    <dgm:pt modelId="{7970A536-2BFC-4AA5-A459-1DC98179CEC2}" type="sibTrans" cxnId="{1B42BDB0-8C4D-45FC-ADB9-743ADEB30725}">
      <dgm:prSet/>
      <dgm:spPr/>
      <dgm:t>
        <a:bodyPr/>
        <a:lstStyle/>
        <a:p>
          <a:endParaRPr lang="ru-RU"/>
        </a:p>
      </dgm:t>
    </dgm:pt>
    <dgm:pt modelId="{A3A19B24-E52A-4D8C-A5E9-243A8D383B1D}">
      <dgm:prSet phldrT="[Текст]"/>
      <dgm:spPr>
        <a:solidFill>
          <a:schemeClr val="tx2">
            <a:lumMod val="40000"/>
            <a:lumOff val="60000"/>
          </a:schemeClr>
        </a:solidFill>
        <a:ln>
          <a:solidFill>
            <a:srgbClr val="623B2A"/>
          </a:solidFill>
        </a:ln>
      </dgm:spPr>
      <dgm:t>
        <a:bodyPr/>
        <a:lstStyle/>
        <a:p>
          <a:r>
            <a:rPr lang="ru-RU" dirty="0" smtClean="0"/>
            <a:t>4</a:t>
          </a:r>
          <a:endParaRPr lang="ru-RU" dirty="0"/>
        </a:p>
      </dgm:t>
    </dgm:pt>
    <dgm:pt modelId="{B6222CC2-8978-4E49-869B-9F1C2A5F0227}" type="parTrans" cxnId="{265E2A55-F388-4344-9D37-BD90F8543563}">
      <dgm:prSet/>
      <dgm:spPr/>
      <dgm:t>
        <a:bodyPr/>
        <a:lstStyle/>
        <a:p>
          <a:endParaRPr lang="ru-RU"/>
        </a:p>
      </dgm:t>
    </dgm:pt>
    <dgm:pt modelId="{C42CC3FE-8D9E-4A9F-B898-E2C9E7F38AE2}" type="sibTrans" cxnId="{265E2A55-F388-4344-9D37-BD90F8543563}">
      <dgm:prSet/>
      <dgm:spPr/>
      <dgm:t>
        <a:bodyPr/>
        <a:lstStyle/>
        <a:p>
          <a:endParaRPr lang="ru-RU"/>
        </a:p>
      </dgm:t>
    </dgm:pt>
    <dgm:pt modelId="{FB19C509-4ECF-42E7-B6E4-AE95BE633D39}">
      <dgm:prSet custT="1">
        <dgm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dgm:style>
      </dgm:prSet>
      <dgm:spPr>
        <a:solidFill>
          <a:schemeClr val="bg2"/>
        </a:solidFill>
      </dgm:spPr>
      <dgm:t>
        <a:bodyPr/>
        <a:lstStyle/>
        <a:p>
          <a:pPr algn="just"/>
          <a:endParaRPr lang="ru-RU" sz="1600" b="1" dirty="0">
            <a:latin typeface="Arial" pitchFamily="34" charset="0"/>
            <a:cs typeface="Arial" pitchFamily="34" charset="0"/>
          </a:endParaRPr>
        </a:p>
      </dgm:t>
    </dgm:pt>
    <dgm:pt modelId="{09377A0D-DF0F-4E4E-8D7F-5734434BD47F}" type="parTrans" cxnId="{50C8DE4F-25E4-4DC6-8C7C-FA0F1522097D}">
      <dgm:prSet/>
      <dgm:spPr/>
      <dgm:t>
        <a:bodyPr/>
        <a:lstStyle/>
        <a:p>
          <a:endParaRPr lang="ru-RU"/>
        </a:p>
      </dgm:t>
    </dgm:pt>
    <dgm:pt modelId="{C5DA4BF0-2F7F-4141-803B-38CAB00E0548}" type="sibTrans" cxnId="{50C8DE4F-25E4-4DC6-8C7C-FA0F1522097D}">
      <dgm:prSet/>
      <dgm:spPr/>
      <dgm:t>
        <a:bodyPr/>
        <a:lstStyle/>
        <a:p>
          <a:endParaRPr lang="ru-RU"/>
        </a:p>
      </dgm:t>
    </dgm:pt>
    <dgm:pt modelId="{58D19C99-580B-406A-8AEA-5663B00C6B4A}">
      <dgm:prSet phldrT="[Текст]" custT="1">
        <dgm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dgm:style>
      </dgm:prSet>
      <dgm:spPr>
        <a:solidFill>
          <a:schemeClr val="bg2"/>
        </a:solidFill>
      </dgm:spPr>
      <dgm:t>
        <a:bodyPr/>
        <a:lstStyle/>
        <a:p>
          <a:pPr algn="l"/>
          <a:endParaRPr lang="ru-RU" sz="1600" b="1" dirty="0">
            <a:latin typeface="Arial" pitchFamily="34" charset="0"/>
            <a:cs typeface="Arial" pitchFamily="34" charset="0"/>
          </a:endParaRPr>
        </a:p>
      </dgm:t>
    </dgm:pt>
    <dgm:pt modelId="{0E3AA7FD-E6DE-47BE-855B-63186C996FD1}" type="sibTrans" cxnId="{258FEC6C-153E-4EC5-89D9-A4C5D6D04BF0}">
      <dgm:prSet/>
      <dgm:spPr/>
      <dgm:t>
        <a:bodyPr/>
        <a:lstStyle/>
        <a:p>
          <a:endParaRPr lang="ru-RU"/>
        </a:p>
      </dgm:t>
    </dgm:pt>
    <dgm:pt modelId="{920B5082-B8B9-4C45-A475-F0F69F0ACAFA}" type="parTrans" cxnId="{258FEC6C-153E-4EC5-89D9-A4C5D6D04BF0}">
      <dgm:prSet/>
      <dgm:spPr/>
      <dgm:t>
        <a:bodyPr/>
        <a:lstStyle/>
        <a:p>
          <a:endParaRPr lang="ru-RU"/>
        </a:p>
      </dgm:t>
    </dgm:pt>
    <dgm:pt modelId="{C1C157BB-7294-4597-AC47-50594A25B658}">
      <dgm:prSet custT="1"/>
      <dgm:spPr/>
      <dgm:t>
        <a:bodyPr/>
        <a:lstStyle/>
        <a:p>
          <a:pPr algn="l"/>
          <a:r>
            <a:rPr lang="ru-RU" sz="1600" b="1" dirty="0" smtClean="0">
              <a:latin typeface="Times New Roman" panose="02020603050405020304" pitchFamily="18" charset="0"/>
              <a:ea typeface="Arial"/>
              <a:cs typeface="Times New Roman" panose="02020603050405020304" pitchFamily="18" charset="0"/>
              <a:sym typeface="Arial"/>
            </a:rPr>
            <a:t>Наличие проектно-сметной документации, прошедшую государственную экспертизу</a:t>
          </a:r>
          <a:endParaRPr lang="ru-RU" sz="1600" b="1" dirty="0"/>
        </a:p>
      </dgm:t>
    </dgm:pt>
    <dgm:pt modelId="{FD9D39EB-E2F6-4229-ADFE-80D9239B72D9}" type="parTrans" cxnId="{A2E69C9A-EAF3-4D3F-985A-398FFC7399DF}">
      <dgm:prSet/>
      <dgm:spPr/>
      <dgm:t>
        <a:bodyPr/>
        <a:lstStyle/>
        <a:p>
          <a:endParaRPr lang="ru-RU"/>
        </a:p>
      </dgm:t>
    </dgm:pt>
    <dgm:pt modelId="{B9B67752-BBFD-41EF-9CA0-5AFEC216469A}" type="sibTrans" cxnId="{A2E69C9A-EAF3-4D3F-985A-398FFC7399DF}">
      <dgm:prSet/>
      <dgm:spPr/>
      <dgm:t>
        <a:bodyPr/>
        <a:lstStyle/>
        <a:p>
          <a:endParaRPr lang="ru-RU"/>
        </a:p>
      </dgm:t>
    </dgm:pt>
    <dgm:pt modelId="{52ACA141-1AC4-433B-BFBE-0BD7CF5975C2}">
      <dgm:prSet custT="1"/>
      <dgm:spPr/>
      <dgm:t>
        <a:bodyPr/>
        <a:lstStyle/>
        <a:p>
          <a:pPr algn="l" rtl="0"/>
          <a:r>
            <a:rPr lang="ru-RU" sz="1600" b="1" dirty="0" smtClean="0">
              <a:latin typeface="Times New Roman" panose="02020603050405020304" pitchFamily="18" charset="0"/>
              <a:ea typeface="Arial"/>
              <a:cs typeface="Times New Roman" panose="02020603050405020304" pitchFamily="18" charset="0"/>
              <a:sym typeface="Arial"/>
            </a:rPr>
            <a:t>Наличие проектной документации в Реестре экономически эффективной проектной документации  или типовой проектной документации Минстроя России (при строительстве объекта)</a:t>
          </a:r>
        </a:p>
      </dgm:t>
    </dgm:pt>
    <dgm:pt modelId="{2843975B-C430-4D93-B475-33F91DB19BE7}" type="parTrans" cxnId="{496169F7-3C43-426B-B670-F90D8CA20019}">
      <dgm:prSet/>
      <dgm:spPr/>
      <dgm:t>
        <a:bodyPr/>
        <a:lstStyle/>
        <a:p>
          <a:endParaRPr lang="ru-RU"/>
        </a:p>
      </dgm:t>
    </dgm:pt>
    <dgm:pt modelId="{D12ABDBC-F6DD-4571-B906-CDAF31E9730F}" type="sibTrans" cxnId="{496169F7-3C43-426B-B670-F90D8CA20019}">
      <dgm:prSet/>
      <dgm:spPr/>
      <dgm:t>
        <a:bodyPr/>
        <a:lstStyle/>
        <a:p>
          <a:endParaRPr lang="ru-RU"/>
        </a:p>
      </dgm:t>
    </dgm:pt>
    <dgm:pt modelId="{284AEDCA-4913-4628-8ACC-020ECCCC158F}">
      <dgm:prSet custT="1"/>
      <dgm:spPr/>
      <dgm:t>
        <a:bodyPr/>
        <a:lstStyle/>
        <a:p>
          <a:pPr algn="l" rtl="0"/>
          <a:r>
            <a:rPr kumimoji="0" lang="ru-RU" sz="1600" b="1" i="0" u="none" strike="noStrike" cap="none" spc="0" normalizeH="0" baseline="0" dirty="0" smtClean="0">
              <a:ln>
                <a:noFill/>
              </a:ln>
              <a:solidFill>
                <a:srgbClr val="000000"/>
              </a:solidFill>
              <a:effectLst/>
              <a:uFillTx/>
              <a:latin typeface="Times New Roman" panose="02020603050405020304" pitchFamily="18" charset="0"/>
              <a:ea typeface="Arial"/>
              <a:cs typeface="Times New Roman" panose="02020603050405020304" pitchFamily="18" charset="0"/>
              <a:sym typeface="Arial"/>
            </a:rPr>
            <a:t>Наличие бюджетных ассигнований  в местном бюджете на софинансирование</a:t>
          </a:r>
          <a:r>
            <a:rPr kumimoji="0" lang="ru-RU" sz="1600" b="1" i="0" u="none" strike="noStrike" cap="none" spc="0" normalizeH="0" dirty="0" smtClean="0">
              <a:ln>
                <a:noFill/>
              </a:ln>
              <a:solidFill>
                <a:srgbClr val="000000"/>
              </a:solidFill>
              <a:effectLst/>
              <a:uFillTx/>
              <a:latin typeface="Times New Roman" panose="02020603050405020304" pitchFamily="18" charset="0"/>
              <a:ea typeface="Arial"/>
              <a:cs typeface="Times New Roman" panose="02020603050405020304" pitchFamily="18" charset="0"/>
              <a:sym typeface="Arial"/>
            </a:rPr>
            <a:t> расходных обязательств </a:t>
          </a:r>
          <a:endParaRPr kumimoji="0" lang="ru-RU" sz="1600" b="1" i="0" u="none" strike="noStrike" cap="none" spc="0" normalizeH="0" baseline="0" dirty="0">
            <a:ln>
              <a:noFill/>
            </a:ln>
            <a:solidFill>
              <a:srgbClr val="000000"/>
            </a:solidFill>
            <a:effectLst/>
            <a:uFillTx/>
            <a:latin typeface="Times New Roman" panose="02020603050405020304" pitchFamily="18" charset="0"/>
            <a:ea typeface="Arial"/>
            <a:cs typeface="Times New Roman" panose="02020603050405020304" pitchFamily="18" charset="0"/>
            <a:sym typeface="Arial"/>
          </a:endParaRPr>
        </a:p>
      </dgm:t>
    </dgm:pt>
    <dgm:pt modelId="{EB290602-B67F-4085-B465-743D9A1CD4CF}" type="parTrans" cxnId="{09075601-33B2-4782-A4F8-2EBD09097B5B}">
      <dgm:prSet/>
      <dgm:spPr/>
      <dgm:t>
        <a:bodyPr/>
        <a:lstStyle/>
        <a:p>
          <a:endParaRPr lang="ru-RU"/>
        </a:p>
      </dgm:t>
    </dgm:pt>
    <dgm:pt modelId="{BE896322-E7BD-4A7D-AA2C-0B34979EB8C0}" type="sibTrans" cxnId="{09075601-33B2-4782-A4F8-2EBD09097B5B}">
      <dgm:prSet/>
      <dgm:spPr/>
      <dgm:t>
        <a:bodyPr/>
        <a:lstStyle/>
        <a:p>
          <a:endParaRPr lang="ru-RU"/>
        </a:p>
      </dgm:t>
    </dgm:pt>
    <dgm:pt modelId="{AE8CAA23-0A65-4714-9B22-5967897F7A73}" type="pres">
      <dgm:prSet presAssocID="{4E365CC9-30EE-46F9-A431-15C05F01AD2E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8A3E5794-50BA-4A8B-BFA3-4D0E7CB97523}" type="pres">
      <dgm:prSet presAssocID="{22D01372-5103-45FD-AEF3-10F41C5A45C6}" presName="composite" presStyleCnt="0"/>
      <dgm:spPr/>
    </dgm:pt>
    <dgm:pt modelId="{7E8CD171-1DFF-4D86-82FD-A076CC7E9968}" type="pres">
      <dgm:prSet presAssocID="{22D01372-5103-45FD-AEF3-10F41C5A45C6}" presName="parentText" presStyleLbl="alignNode1" presStyleIdx="0" presStyleCnt="4" custScaleX="96745" custLinFactNeighborX="1164" custLinFactNeighborY="-116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D45B5D4-74A9-4745-82BF-7F7EC6674E76}" type="pres">
      <dgm:prSet presAssocID="{22D01372-5103-45FD-AEF3-10F41C5A45C6}" presName="descendantText" presStyleLbl="alignAcc1" presStyleIdx="0" presStyleCnt="4" custAng="0" custScaleX="96798" custScaleY="1000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1A08013-42D8-40A1-9F6F-949D4A0DD657}" type="pres">
      <dgm:prSet presAssocID="{4D541FAF-B25B-4A6E-9F43-418E1E0EA00E}" presName="sp" presStyleCnt="0"/>
      <dgm:spPr/>
    </dgm:pt>
    <dgm:pt modelId="{7E8B1976-3235-48B4-9FF7-919B04E3004B}" type="pres">
      <dgm:prSet presAssocID="{3C3B598B-2326-4143-B5A7-291373567E1D}" presName="composite" presStyleCnt="0"/>
      <dgm:spPr/>
    </dgm:pt>
    <dgm:pt modelId="{7B1E0604-8B42-46E5-9EBA-6D80DBC8C7CF}" type="pres">
      <dgm:prSet presAssocID="{3C3B598B-2326-4143-B5A7-291373567E1D}" presName="parentText" presStyleLbl="alignNode1" presStyleIdx="1" presStyleCnt="4" custLinFactNeighborY="-3500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1FD69C6-A14F-4709-9545-58E53B1A28DE}" type="pres">
      <dgm:prSet presAssocID="{3C3B598B-2326-4143-B5A7-291373567E1D}" presName="descendantText" presStyleLbl="alignAcc1" presStyleIdx="1" presStyleCnt="4" custScaleX="97603" custScaleY="118378" custLinFactNeighborX="42" custLinFactNeighborY="-272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50F0F5E-A4EE-4D60-9928-64C89E7AD282}" type="pres">
      <dgm:prSet presAssocID="{B24BACD4-99B8-4B44-952B-FA9F15DFBC3F}" presName="sp" presStyleCnt="0"/>
      <dgm:spPr/>
    </dgm:pt>
    <dgm:pt modelId="{9E37C8F7-DE80-4A7E-B571-B5042582E4A3}" type="pres">
      <dgm:prSet presAssocID="{E321AE91-AE35-4A51-B2B8-CBFB5936F4B0}" presName="composite" presStyleCnt="0"/>
      <dgm:spPr/>
    </dgm:pt>
    <dgm:pt modelId="{FDF58E49-6AE5-413C-B425-4C45FF62302B}" type="pres">
      <dgm:prSet presAssocID="{E321AE91-AE35-4A51-B2B8-CBFB5936F4B0}" presName="parentText" presStyleLbl="alignNode1" presStyleIdx="2" presStyleCnt="4" custLinFactNeighborY="-2858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741D36F-B451-4AD1-9535-36A252049CB4}" type="pres">
      <dgm:prSet presAssocID="{E321AE91-AE35-4A51-B2B8-CBFB5936F4B0}" presName="descendantText" presStyleLbl="alignAcc1" presStyleIdx="2" presStyleCnt="4" custScaleX="96974" custScaleY="123739" custLinFactNeighborX="698" custLinFactNeighborY="497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407DC9E-AF58-434D-B444-27A5BFFBAC89}" type="pres">
      <dgm:prSet presAssocID="{27980340-D3C3-43ED-8822-5C27F04C5162}" presName="sp" presStyleCnt="0"/>
      <dgm:spPr/>
    </dgm:pt>
    <dgm:pt modelId="{5A8844EC-C3E5-4C21-9A68-D6C26F58E50A}" type="pres">
      <dgm:prSet presAssocID="{A3A19B24-E52A-4D8C-A5E9-243A8D383B1D}" presName="composite" presStyleCnt="0"/>
      <dgm:spPr/>
    </dgm:pt>
    <dgm:pt modelId="{E2251EC6-3F1F-4B38-89EA-9E1F1756E961}" type="pres">
      <dgm:prSet presAssocID="{A3A19B24-E52A-4D8C-A5E9-243A8D383B1D}" presName="parentText" presStyleLbl="alignNode1" presStyleIdx="3" presStyleCnt="4" custLinFactNeighborY="-10830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DA9976E-4F32-4256-929C-F18E32FF325D}" type="pres">
      <dgm:prSet presAssocID="{A3A19B24-E52A-4D8C-A5E9-243A8D383B1D}" presName="descendantText" presStyleLbl="alignAcc1" presStyleIdx="3" presStyleCnt="4" custScaleX="97135" custScaleY="108365" custLinFactNeighborX="703" custLinFactNeighborY="1320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A2E69C9A-EAF3-4D3F-985A-398FFC7399DF}" srcId="{3C3B598B-2326-4143-B5A7-291373567E1D}" destId="{C1C157BB-7294-4597-AC47-50594A25B658}" srcOrd="1" destOrd="0" parTransId="{FD9D39EB-E2F6-4229-ADFE-80D9239B72D9}" sibTransId="{B9B67752-BBFD-41EF-9CA0-5AFEC216469A}"/>
    <dgm:cxn modelId="{50C8DE4F-25E4-4DC6-8C7C-FA0F1522097D}" srcId="{A3A19B24-E52A-4D8C-A5E9-243A8D383B1D}" destId="{FB19C509-4ECF-42E7-B6E4-AE95BE633D39}" srcOrd="0" destOrd="0" parTransId="{09377A0D-DF0F-4E4E-8D7F-5734434BD47F}" sibTransId="{C5DA4BF0-2F7F-4141-803B-38CAB00E0548}"/>
    <dgm:cxn modelId="{6380A411-B1C7-4371-A83C-0FAECA905F94}" type="presOf" srcId="{A3A19B24-E52A-4D8C-A5E9-243A8D383B1D}" destId="{E2251EC6-3F1F-4B38-89EA-9E1F1756E961}" srcOrd="0" destOrd="0" presId="urn:microsoft.com/office/officeart/2005/8/layout/chevron2"/>
    <dgm:cxn modelId="{6197192B-BECE-4778-8B23-470B6670E612}" type="presOf" srcId="{3C3B598B-2326-4143-B5A7-291373567E1D}" destId="{7B1E0604-8B42-46E5-9EBA-6D80DBC8C7CF}" srcOrd="0" destOrd="0" presId="urn:microsoft.com/office/officeart/2005/8/layout/chevron2"/>
    <dgm:cxn modelId="{B81CA485-ADB8-4730-8815-2E5300195615}" type="presOf" srcId="{22D01372-5103-45FD-AEF3-10F41C5A45C6}" destId="{7E8CD171-1DFF-4D86-82FD-A076CC7E9968}" srcOrd="0" destOrd="0" presId="urn:microsoft.com/office/officeart/2005/8/layout/chevron2"/>
    <dgm:cxn modelId="{6775191E-89FB-445E-856F-16E6C1D50396}" type="presOf" srcId="{284AEDCA-4913-4628-8ACC-020ECCCC158F}" destId="{BDA9976E-4F32-4256-929C-F18E32FF325D}" srcOrd="0" destOrd="1" presId="urn:microsoft.com/office/officeart/2005/8/layout/chevron2"/>
    <dgm:cxn modelId="{265E2A55-F388-4344-9D37-BD90F8543563}" srcId="{4E365CC9-30EE-46F9-A431-15C05F01AD2E}" destId="{A3A19B24-E52A-4D8C-A5E9-243A8D383B1D}" srcOrd="3" destOrd="0" parTransId="{B6222CC2-8978-4E49-869B-9F1C2A5F0227}" sibTransId="{C42CC3FE-8D9E-4A9F-B898-E2C9E7F38AE2}"/>
    <dgm:cxn modelId="{258FEC6C-153E-4EC5-89D9-A4C5D6D04BF0}" srcId="{3C3B598B-2326-4143-B5A7-291373567E1D}" destId="{58D19C99-580B-406A-8AEA-5663B00C6B4A}" srcOrd="0" destOrd="0" parTransId="{920B5082-B8B9-4C45-A475-F0F69F0ACAFA}" sibTransId="{0E3AA7FD-E6DE-47BE-855B-63186C996FD1}"/>
    <dgm:cxn modelId="{FB83BC08-F8E9-469B-AAD8-D3A5880589C6}" type="presOf" srcId="{58D19C99-580B-406A-8AEA-5663B00C6B4A}" destId="{41FD69C6-A14F-4709-9545-58E53B1A28DE}" srcOrd="0" destOrd="0" presId="urn:microsoft.com/office/officeart/2005/8/layout/chevron2"/>
    <dgm:cxn modelId="{7F076491-0962-49BC-8AFB-3E64FE457009}" type="presOf" srcId="{9F498B76-3EE4-4602-A78C-15D9E80320BB}" destId="{0D45B5D4-74A9-4745-82BF-7F7EC6674E76}" srcOrd="0" destOrd="0" presId="urn:microsoft.com/office/officeart/2005/8/layout/chevron2"/>
    <dgm:cxn modelId="{09075601-33B2-4782-A4F8-2EBD09097B5B}" srcId="{A3A19B24-E52A-4D8C-A5E9-243A8D383B1D}" destId="{284AEDCA-4913-4628-8ACC-020ECCCC158F}" srcOrd="1" destOrd="0" parTransId="{EB290602-B67F-4085-B465-743D9A1CD4CF}" sibTransId="{BE896322-E7BD-4A7D-AA2C-0B34979EB8C0}"/>
    <dgm:cxn modelId="{52E47CAF-7310-41E1-80E9-FCE87A83DFF4}" srcId="{22D01372-5103-45FD-AEF3-10F41C5A45C6}" destId="{9F498B76-3EE4-4602-A78C-15D9E80320BB}" srcOrd="0" destOrd="0" parTransId="{DD8BC331-3479-4C4A-949E-A54B89DAA43A}" sibTransId="{2662A174-C1E9-455F-80A1-428A9F327253}"/>
    <dgm:cxn modelId="{FEBD12FB-CDFA-4E98-AD9C-DDC4665AD8E1}" type="presOf" srcId="{FB19C509-4ECF-42E7-B6E4-AE95BE633D39}" destId="{BDA9976E-4F32-4256-929C-F18E32FF325D}" srcOrd="0" destOrd="0" presId="urn:microsoft.com/office/officeart/2005/8/layout/chevron2"/>
    <dgm:cxn modelId="{F264418D-94D3-4DB5-B471-07307534698E}" srcId="{4E365CC9-30EE-46F9-A431-15C05F01AD2E}" destId="{3C3B598B-2326-4143-B5A7-291373567E1D}" srcOrd="1" destOrd="0" parTransId="{1EBD4AEC-6C3B-43FC-8712-61FCE31C3544}" sibTransId="{B24BACD4-99B8-4B44-952B-FA9F15DFBC3F}"/>
    <dgm:cxn modelId="{496169F7-3C43-426B-B670-F90D8CA20019}" srcId="{E321AE91-AE35-4A51-B2B8-CBFB5936F4B0}" destId="{52ACA141-1AC4-433B-BFBE-0BD7CF5975C2}" srcOrd="1" destOrd="0" parTransId="{2843975B-C430-4D93-B475-33F91DB19BE7}" sibTransId="{D12ABDBC-F6DD-4571-B906-CDAF31E9730F}"/>
    <dgm:cxn modelId="{6ECA807B-E435-468B-91A8-BDDB6A102F04}" type="presOf" srcId="{C1C157BB-7294-4597-AC47-50594A25B658}" destId="{41FD69C6-A14F-4709-9545-58E53B1A28DE}" srcOrd="0" destOrd="1" presId="urn:microsoft.com/office/officeart/2005/8/layout/chevron2"/>
    <dgm:cxn modelId="{0F3057C1-2CE5-4957-B96C-F069B4984368}" type="presOf" srcId="{E321AE91-AE35-4A51-B2B8-CBFB5936F4B0}" destId="{FDF58E49-6AE5-413C-B425-4C45FF62302B}" srcOrd="0" destOrd="0" presId="urn:microsoft.com/office/officeart/2005/8/layout/chevron2"/>
    <dgm:cxn modelId="{09D0674E-A8A2-4A3B-A4EA-F1C6DCC48316}" srcId="{4E365CC9-30EE-46F9-A431-15C05F01AD2E}" destId="{22D01372-5103-45FD-AEF3-10F41C5A45C6}" srcOrd="0" destOrd="0" parTransId="{9E6CEB98-FB7F-4564-99CB-F65A3FEFBD86}" sibTransId="{4D541FAF-B25B-4A6E-9F43-418E1E0EA00E}"/>
    <dgm:cxn modelId="{1B42BDB0-8C4D-45FC-ADB9-743ADEB30725}" srcId="{E321AE91-AE35-4A51-B2B8-CBFB5936F4B0}" destId="{94E3155B-4ED6-4209-81CF-BCCAE5ADB03C}" srcOrd="0" destOrd="0" parTransId="{7CC7CDA8-DF95-4420-AB01-560FFFD54863}" sibTransId="{7970A536-2BFC-4AA5-A459-1DC98179CEC2}"/>
    <dgm:cxn modelId="{F8316529-E308-4DE4-B853-789A132F473D}" srcId="{4E365CC9-30EE-46F9-A431-15C05F01AD2E}" destId="{E321AE91-AE35-4A51-B2B8-CBFB5936F4B0}" srcOrd="2" destOrd="0" parTransId="{02286529-F571-4AA8-BACB-BF77D3934D0E}" sibTransId="{27980340-D3C3-43ED-8822-5C27F04C5162}"/>
    <dgm:cxn modelId="{D59C2892-0BF7-4CA2-8399-DB48EFEEF3D2}" type="presOf" srcId="{94E3155B-4ED6-4209-81CF-BCCAE5ADB03C}" destId="{8741D36F-B451-4AD1-9535-36A252049CB4}" srcOrd="0" destOrd="0" presId="urn:microsoft.com/office/officeart/2005/8/layout/chevron2"/>
    <dgm:cxn modelId="{06FD1681-EEEB-407F-8F24-B3F2F0566529}" type="presOf" srcId="{4E365CC9-30EE-46F9-A431-15C05F01AD2E}" destId="{AE8CAA23-0A65-4714-9B22-5967897F7A73}" srcOrd="0" destOrd="0" presId="urn:microsoft.com/office/officeart/2005/8/layout/chevron2"/>
    <dgm:cxn modelId="{3506C20E-E00B-4554-AF0A-A979BF762F62}" type="presOf" srcId="{52ACA141-1AC4-433B-BFBE-0BD7CF5975C2}" destId="{8741D36F-B451-4AD1-9535-36A252049CB4}" srcOrd="0" destOrd="1" presId="urn:microsoft.com/office/officeart/2005/8/layout/chevron2"/>
    <dgm:cxn modelId="{FFF1BD7A-93C1-466C-B128-488A1282E4F1}" type="presParOf" srcId="{AE8CAA23-0A65-4714-9B22-5967897F7A73}" destId="{8A3E5794-50BA-4A8B-BFA3-4D0E7CB97523}" srcOrd="0" destOrd="0" presId="urn:microsoft.com/office/officeart/2005/8/layout/chevron2"/>
    <dgm:cxn modelId="{EE4729EE-B312-4D08-869E-DC7799043A75}" type="presParOf" srcId="{8A3E5794-50BA-4A8B-BFA3-4D0E7CB97523}" destId="{7E8CD171-1DFF-4D86-82FD-A076CC7E9968}" srcOrd="0" destOrd="0" presId="urn:microsoft.com/office/officeart/2005/8/layout/chevron2"/>
    <dgm:cxn modelId="{C1B57AD4-65CC-4099-8085-12356DD4F9EB}" type="presParOf" srcId="{8A3E5794-50BA-4A8B-BFA3-4D0E7CB97523}" destId="{0D45B5D4-74A9-4745-82BF-7F7EC6674E76}" srcOrd="1" destOrd="0" presId="urn:microsoft.com/office/officeart/2005/8/layout/chevron2"/>
    <dgm:cxn modelId="{9856ECD5-FF1B-446F-BFD6-E1C8E33F6335}" type="presParOf" srcId="{AE8CAA23-0A65-4714-9B22-5967897F7A73}" destId="{51A08013-42D8-40A1-9F6F-949D4A0DD657}" srcOrd="1" destOrd="0" presId="urn:microsoft.com/office/officeart/2005/8/layout/chevron2"/>
    <dgm:cxn modelId="{6C7B6A48-0DB2-4EC7-8DF0-2CCC535C148A}" type="presParOf" srcId="{AE8CAA23-0A65-4714-9B22-5967897F7A73}" destId="{7E8B1976-3235-48B4-9FF7-919B04E3004B}" srcOrd="2" destOrd="0" presId="urn:microsoft.com/office/officeart/2005/8/layout/chevron2"/>
    <dgm:cxn modelId="{610F034E-EF1E-4E8B-9CD6-A07CDB8BF8B8}" type="presParOf" srcId="{7E8B1976-3235-48B4-9FF7-919B04E3004B}" destId="{7B1E0604-8B42-46E5-9EBA-6D80DBC8C7CF}" srcOrd="0" destOrd="0" presId="urn:microsoft.com/office/officeart/2005/8/layout/chevron2"/>
    <dgm:cxn modelId="{A56BDA53-988E-4E7C-A9F0-00DC686C0922}" type="presParOf" srcId="{7E8B1976-3235-48B4-9FF7-919B04E3004B}" destId="{41FD69C6-A14F-4709-9545-58E53B1A28DE}" srcOrd="1" destOrd="0" presId="urn:microsoft.com/office/officeart/2005/8/layout/chevron2"/>
    <dgm:cxn modelId="{400372B3-DD8A-46F3-AF07-A9F36F1F75A3}" type="presParOf" srcId="{AE8CAA23-0A65-4714-9B22-5967897F7A73}" destId="{650F0F5E-A4EE-4D60-9928-64C89E7AD282}" srcOrd="3" destOrd="0" presId="urn:microsoft.com/office/officeart/2005/8/layout/chevron2"/>
    <dgm:cxn modelId="{A9871144-CFCF-4A59-BCE5-41F7291DB865}" type="presParOf" srcId="{AE8CAA23-0A65-4714-9B22-5967897F7A73}" destId="{9E37C8F7-DE80-4A7E-B571-B5042582E4A3}" srcOrd="4" destOrd="0" presId="urn:microsoft.com/office/officeart/2005/8/layout/chevron2"/>
    <dgm:cxn modelId="{B5310516-8276-4765-ACE7-B7B42573A6E6}" type="presParOf" srcId="{9E37C8F7-DE80-4A7E-B571-B5042582E4A3}" destId="{FDF58E49-6AE5-413C-B425-4C45FF62302B}" srcOrd="0" destOrd="0" presId="urn:microsoft.com/office/officeart/2005/8/layout/chevron2"/>
    <dgm:cxn modelId="{EFEFE090-BB5B-4190-A783-B00E24B75BD7}" type="presParOf" srcId="{9E37C8F7-DE80-4A7E-B571-B5042582E4A3}" destId="{8741D36F-B451-4AD1-9535-36A252049CB4}" srcOrd="1" destOrd="0" presId="urn:microsoft.com/office/officeart/2005/8/layout/chevron2"/>
    <dgm:cxn modelId="{DECEA0E9-6142-4FC2-AAA3-AC9A320A22C8}" type="presParOf" srcId="{AE8CAA23-0A65-4714-9B22-5967897F7A73}" destId="{7407DC9E-AF58-434D-B444-27A5BFFBAC89}" srcOrd="5" destOrd="0" presId="urn:microsoft.com/office/officeart/2005/8/layout/chevron2"/>
    <dgm:cxn modelId="{F08FCAAF-3921-4E68-A8A0-025B711EFB97}" type="presParOf" srcId="{AE8CAA23-0A65-4714-9B22-5967897F7A73}" destId="{5A8844EC-C3E5-4C21-9A68-D6C26F58E50A}" srcOrd="6" destOrd="0" presId="urn:microsoft.com/office/officeart/2005/8/layout/chevron2"/>
    <dgm:cxn modelId="{BE340407-E216-47A8-8DAE-D7C107149819}" type="presParOf" srcId="{5A8844EC-C3E5-4C21-9A68-D6C26F58E50A}" destId="{E2251EC6-3F1F-4B38-89EA-9E1F1756E961}" srcOrd="0" destOrd="0" presId="urn:microsoft.com/office/officeart/2005/8/layout/chevron2"/>
    <dgm:cxn modelId="{E4992CED-6E51-443A-B99D-7A0303C4659E}" type="presParOf" srcId="{5A8844EC-C3E5-4C21-9A68-D6C26F58E50A}" destId="{BDA9976E-4F32-4256-929C-F18E32FF325D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4E365CC9-30EE-46F9-A431-15C05F01AD2E}" type="doc">
      <dgm:prSet loTypeId="urn:microsoft.com/office/officeart/2005/8/layout/chevron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22D01372-5103-45FD-AEF3-10F41C5A45C6}">
      <dgm:prSet phldrT="[Текст]" custT="1"/>
      <dgm:spPr>
        <a:solidFill>
          <a:schemeClr val="tx2">
            <a:lumMod val="40000"/>
            <a:lumOff val="60000"/>
          </a:schemeClr>
        </a:solidFill>
        <a:ln>
          <a:solidFill>
            <a:srgbClr val="623B2A"/>
          </a:solidFill>
        </a:ln>
      </dgm:spPr>
      <dgm:t>
        <a:bodyPr/>
        <a:lstStyle/>
        <a:p>
          <a:r>
            <a:rPr lang="ru-RU" sz="1900" dirty="0" smtClean="0"/>
            <a:t>1</a:t>
          </a:r>
          <a:endParaRPr lang="ru-RU" sz="1200" dirty="0"/>
        </a:p>
      </dgm:t>
    </dgm:pt>
    <dgm:pt modelId="{9E6CEB98-FB7F-4564-99CB-F65A3FEFBD86}" type="parTrans" cxnId="{09D0674E-A8A2-4A3B-A4EA-F1C6DCC48316}">
      <dgm:prSet/>
      <dgm:spPr/>
      <dgm:t>
        <a:bodyPr/>
        <a:lstStyle/>
        <a:p>
          <a:endParaRPr lang="ru-RU"/>
        </a:p>
      </dgm:t>
    </dgm:pt>
    <dgm:pt modelId="{4D541FAF-B25B-4A6E-9F43-418E1E0EA00E}" type="sibTrans" cxnId="{09D0674E-A8A2-4A3B-A4EA-F1C6DCC48316}">
      <dgm:prSet/>
      <dgm:spPr/>
      <dgm:t>
        <a:bodyPr/>
        <a:lstStyle/>
        <a:p>
          <a:endParaRPr lang="ru-RU"/>
        </a:p>
      </dgm:t>
    </dgm:pt>
    <dgm:pt modelId="{9F498B76-3EE4-4602-A78C-15D9E80320BB}">
      <dgm:prSet phldrT="[Текст]" custT="1">
        <dgm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dgm:style>
      </dgm:prSet>
      <dgm:spPr>
        <a:solidFill>
          <a:schemeClr val="bg2"/>
        </a:solidFill>
      </dgm:spPr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200" b="1" cap="small" dirty="0" smtClean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 Принятие (корректировка) муниципальных программ развития физической культуры и спорта с учетом показателей региональной составляющей федерального проекта «Спорт – норма жизни»</a:t>
          </a:r>
          <a:endParaRPr lang="ru-RU" sz="1200" dirty="0">
            <a:latin typeface="Arial" pitchFamily="34" charset="0"/>
            <a:cs typeface="Arial" pitchFamily="34" charset="0"/>
          </a:endParaRPr>
        </a:p>
      </dgm:t>
    </dgm:pt>
    <dgm:pt modelId="{DD8BC331-3479-4C4A-949E-A54B89DAA43A}" type="parTrans" cxnId="{52E47CAF-7310-41E1-80E9-FCE87A83DFF4}">
      <dgm:prSet/>
      <dgm:spPr/>
      <dgm:t>
        <a:bodyPr/>
        <a:lstStyle/>
        <a:p>
          <a:endParaRPr lang="ru-RU"/>
        </a:p>
      </dgm:t>
    </dgm:pt>
    <dgm:pt modelId="{2662A174-C1E9-455F-80A1-428A9F327253}" type="sibTrans" cxnId="{52E47CAF-7310-41E1-80E9-FCE87A83DFF4}">
      <dgm:prSet/>
      <dgm:spPr/>
      <dgm:t>
        <a:bodyPr/>
        <a:lstStyle/>
        <a:p>
          <a:endParaRPr lang="ru-RU"/>
        </a:p>
      </dgm:t>
    </dgm:pt>
    <dgm:pt modelId="{3C3B598B-2326-4143-B5A7-291373567E1D}">
      <dgm:prSet phldrT="[Текст]" custT="1"/>
      <dgm:spPr>
        <a:solidFill>
          <a:schemeClr val="tx2">
            <a:lumMod val="40000"/>
            <a:lumOff val="60000"/>
          </a:schemeClr>
        </a:solidFill>
        <a:ln>
          <a:solidFill>
            <a:srgbClr val="623B2A"/>
          </a:solidFill>
        </a:ln>
      </dgm:spPr>
      <dgm:t>
        <a:bodyPr/>
        <a:lstStyle/>
        <a:p>
          <a:r>
            <a:rPr lang="ru-RU" sz="1200" dirty="0" smtClean="0"/>
            <a:t>2</a:t>
          </a:r>
          <a:endParaRPr lang="ru-RU" sz="1200" dirty="0"/>
        </a:p>
      </dgm:t>
    </dgm:pt>
    <dgm:pt modelId="{1EBD4AEC-6C3B-43FC-8712-61FCE31C3544}" type="parTrans" cxnId="{F264418D-94D3-4DB5-B471-07307534698E}">
      <dgm:prSet/>
      <dgm:spPr/>
      <dgm:t>
        <a:bodyPr/>
        <a:lstStyle/>
        <a:p>
          <a:endParaRPr lang="ru-RU"/>
        </a:p>
      </dgm:t>
    </dgm:pt>
    <dgm:pt modelId="{B24BACD4-99B8-4B44-952B-FA9F15DFBC3F}" type="sibTrans" cxnId="{F264418D-94D3-4DB5-B471-07307534698E}">
      <dgm:prSet/>
      <dgm:spPr/>
      <dgm:t>
        <a:bodyPr/>
        <a:lstStyle/>
        <a:p>
          <a:endParaRPr lang="ru-RU"/>
        </a:p>
      </dgm:t>
    </dgm:pt>
    <dgm:pt modelId="{E321AE91-AE35-4A51-B2B8-CBFB5936F4B0}">
      <dgm:prSet phldrT="[Текст]" custT="1"/>
      <dgm:spPr>
        <a:solidFill>
          <a:schemeClr val="tx2">
            <a:lumMod val="40000"/>
            <a:lumOff val="60000"/>
          </a:schemeClr>
        </a:solidFill>
        <a:ln>
          <a:solidFill>
            <a:srgbClr val="623B2A"/>
          </a:solidFill>
        </a:ln>
      </dgm:spPr>
      <dgm:t>
        <a:bodyPr/>
        <a:lstStyle/>
        <a:p>
          <a:r>
            <a:rPr lang="ru-RU" sz="1200" dirty="0" smtClean="0"/>
            <a:t>3</a:t>
          </a:r>
          <a:endParaRPr lang="ru-RU" sz="1200" dirty="0"/>
        </a:p>
      </dgm:t>
    </dgm:pt>
    <dgm:pt modelId="{02286529-F571-4AA8-BACB-BF77D3934D0E}" type="parTrans" cxnId="{F8316529-E308-4DE4-B853-789A132F473D}">
      <dgm:prSet/>
      <dgm:spPr/>
      <dgm:t>
        <a:bodyPr/>
        <a:lstStyle/>
        <a:p>
          <a:endParaRPr lang="ru-RU"/>
        </a:p>
      </dgm:t>
    </dgm:pt>
    <dgm:pt modelId="{27980340-D3C3-43ED-8822-5C27F04C5162}" type="sibTrans" cxnId="{F8316529-E308-4DE4-B853-789A132F473D}">
      <dgm:prSet/>
      <dgm:spPr/>
      <dgm:t>
        <a:bodyPr/>
        <a:lstStyle/>
        <a:p>
          <a:endParaRPr lang="ru-RU"/>
        </a:p>
      </dgm:t>
    </dgm:pt>
    <dgm:pt modelId="{94E3155B-4ED6-4209-81CF-BCCAE5ADB03C}">
      <dgm:prSet phldrT="[Текст]" custT="1">
        <dgm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dgm:style>
      </dgm:prSet>
      <dgm:spPr>
        <a:solidFill>
          <a:schemeClr val="bg2"/>
        </a:solidFill>
      </dgm:spPr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200" b="1" cap="small" dirty="0" smtClean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 </a:t>
          </a:r>
          <a:r>
            <a:rPr lang="ru-RU" sz="1200" b="1" cap="small" dirty="0" smtClean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Создание физкультурных клубов в образовательных учреждениях, в организациях, по месту жительства</a:t>
          </a:r>
          <a:endParaRPr lang="ru-RU" sz="1200" dirty="0" smtClean="0"/>
        </a:p>
        <a:p>
          <a:pPr marL="0" marR="0" indent="0" algn="just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endParaRPr lang="ru-RU" sz="1200" b="1" dirty="0">
            <a:latin typeface="Arial" pitchFamily="34" charset="0"/>
            <a:cs typeface="Arial" pitchFamily="34" charset="0"/>
          </a:endParaRPr>
        </a:p>
      </dgm:t>
    </dgm:pt>
    <dgm:pt modelId="{7CC7CDA8-DF95-4420-AB01-560FFFD54863}" type="parTrans" cxnId="{1B42BDB0-8C4D-45FC-ADB9-743ADEB30725}">
      <dgm:prSet/>
      <dgm:spPr/>
      <dgm:t>
        <a:bodyPr/>
        <a:lstStyle/>
        <a:p>
          <a:endParaRPr lang="ru-RU"/>
        </a:p>
      </dgm:t>
    </dgm:pt>
    <dgm:pt modelId="{7970A536-2BFC-4AA5-A459-1DC98179CEC2}" type="sibTrans" cxnId="{1B42BDB0-8C4D-45FC-ADB9-743ADEB30725}">
      <dgm:prSet/>
      <dgm:spPr/>
      <dgm:t>
        <a:bodyPr/>
        <a:lstStyle/>
        <a:p>
          <a:endParaRPr lang="ru-RU"/>
        </a:p>
      </dgm:t>
    </dgm:pt>
    <dgm:pt modelId="{A3A19B24-E52A-4D8C-A5E9-243A8D383B1D}">
      <dgm:prSet phldrT="[Текст]" custT="1"/>
      <dgm:spPr>
        <a:solidFill>
          <a:schemeClr val="tx2">
            <a:lumMod val="40000"/>
            <a:lumOff val="60000"/>
          </a:schemeClr>
        </a:solidFill>
        <a:ln>
          <a:solidFill>
            <a:srgbClr val="623B2A"/>
          </a:solidFill>
        </a:ln>
      </dgm:spPr>
      <dgm:t>
        <a:bodyPr/>
        <a:lstStyle/>
        <a:p>
          <a:r>
            <a:rPr lang="ru-RU" sz="1200" dirty="0" smtClean="0"/>
            <a:t>4</a:t>
          </a:r>
          <a:endParaRPr lang="ru-RU" sz="1200" dirty="0"/>
        </a:p>
      </dgm:t>
    </dgm:pt>
    <dgm:pt modelId="{B6222CC2-8978-4E49-869B-9F1C2A5F0227}" type="parTrans" cxnId="{265E2A55-F388-4344-9D37-BD90F8543563}">
      <dgm:prSet/>
      <dgm:spPr/>
      <dgm:t>
        <a:bodyPr/>
        <a:lstStyle/>
        <a:p>
          <a:endParaRPr lang="ru-RU"/>
        </a:p>
      </dgm:t>
    </dgm:pt>
    <dgm:pt modelId="{C42CC3FE-8D9E-4A9F-B898-E2C9E7F38AE2}" type="sibTrans" cxnId="{265E2A55-F388-4344-9D37-BD90F8543563}">
      <dgm:prSet/>
      <dgm:spPr/>
      <dgm:t>
        <a:bodyPr/>
        <a:lstStyle/>
        <a:p>
          <a:endParaRPr lang="ru-RU"/>
        </a:p>
      </dgm:t>
    </dgm:pt>
    <dgm:pt modelId="{DC065604-3C78-4E61-B28D-8936202816AE}">
      <dgm:prSet phldrT="[Текст]" custT="1"/>
      <dgm:spPr>
        <a:solidFill>
          <a:schemeClr val="tx2">
            <a:lumMod val="40000"/>
            <a:lumOff val="60000"/>
          </a:schemeClr>
        </a:solidFill>
        <a:ln>
          <a:solidFill>
            <a:srgbClr val="623B2A"/>
          </a:solidFill>
        </a:ln>
      </dgm:spPr>
      <dgm:t>
        <a:bodyPr/>
        <a:lstStyle/>
        <a:p>
          <a:r>
            <a:rPr lang="ru-RU" sz="1200" dirty="0" smtClean="0"/>
            <a:t>5</a:t>
          </a:r>
          <a:endParaRPr lang="ru-RU" sz="1200" dirty="0"/>
        </a:p>
      </dgm:t>
    </dgm:pt>
    <dgm:pt modelId="{8735847E-5442-4119-BDF6-9D1C7DAF6075}" type="parTrans" cxnId="{0157060A-86A9-4E53-BA9D-86DF9F45AAB4}">
      <dgm:prSet/>
      <dgm:spPr/>
      <dgm:t>
        <a:bodyPr/>
        <a:lstStyle/>
        <a:p>
          <a:endParaRPr lang="ru-RU"/>
        </a:p>
      </dgm:t>
    </dgm:pt>
    <dgm:pt modelId="{F809CFE7-ECAC-4000-8FCB-21E3C2CCF067}" type="sibTrans" cxnId="{0157060A-86A9-4E53-BA9D-86DF9F45AAB4}">
      <dgm:prSet/>
      <dgm:spPr/>
      <dgm:t>
        <a:bodyPr/>
        <a:lstStyle/>
        <a:p>
          <a:endParaRPr lang="ru-RU"/>
        </a:p>
      </dgm:t>
    </dgm:pt>
    <dgm:pt modelId="{FB19C509-4ECF-42E7-B6E4-AE95BE633D39}">
      <dgm:prSet custT="1">
        <dgm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dgm:style>
      </dgm:prSet>
      <dgm:spPr>
        <a:solidFill>
          <a:schemeClr val="bg2"/>
        </a:solidFill>
      </dgm:spPr>
      <dgm:t>
        <a:bodyPr/>
        <a:lstStyle/>
        <a:p>
          <a:pPr marL="0" marR="0" indent="0" algn="just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200" b="1" cap="small" dirty="0" smtClean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 Совершенствование системы проведения физкультурных мероприятий регионального уровня и муниципальных мероприятий для всех категорий населения</a:t>
          </a:r>
          <a:endParaRPr lang="ru-RU" sz="1200" b="1" dirty="0" smtClean="0">
            <a:latin typeface="Arial" pitchFamily="34" charset="0"/>
            <a:cs typeface="Arial" pitchFamily="34" charset="0"/>
          </a:endParaRPr>
        </a:p>
        <a:p>
          <a:pPr marL="0" indent="0" algn="just"/>
          <a:endParaRPr lang="ru-RU" sz="1200" dirty="0">
            <a:latin typeface="Arial" pitchFamily="34" charset="0"/>
            <a:cs typeface="Arial" pitchFamily="34" charset="0"/>
          </a:endParaRPr>
        </a:p>
      </dgm:t>
    </dgm:pt>
    <dgm:pt modelId="{09377A0D-DF0F-4E4E-8D7F-5734434BD47F}" type="parTrans" cxnId="{50C8DE4F-25E4-4DC6-8C7C-FA0F1522097D}">
      <dgm:prSet/>
      <dgm:spPr/>
      <dgm:t>
        <a:bodyPr/>
        <a:lstStyle/>
        <a:p>
          <a:endParaRPr lang="ru-RU"/>
        </a:p>
      </dgm:t>
    </dgm:pt>
    <dgm:pt modelId="{C5DA4BF0-2F7F-4141-803B-38CAB00E0548}" type="sibTrans" cxnId="{50C8DE4F-25E4-4DC6-8C7C-FA0F1522097D}">
      <dgm:prSet/>
      <dgm:spPr/>
      <dgm:t>
        <a:bodyPr/>
        <a:lstStyle/>
        <a:p>
          <a:endParaRPr lang="ru-RU"/>
        </a:p>
      </dgm:t>
    </dgm:pt>
    <dgm:pt modelId="{784D0662-A36D-456F-A5F8-3B29132B6AE6}">
      <dgm:prSet custT="1">
        <dgm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dgm:style>
      </dgm:prSet>
      <dgm:spPr>
        <a:solidFill>
          <a:schemeClr val="bg2"/>
        </a:solidFill>
      </dgm:spPr>
      <dgm:t>
        <a:bodyPr/>
        <a:lstStyle/>
        <a:p>
          <a:r>
            <a:rPr lang="ru-RU" sz="1200" b="1" cap="small" dirty="0" smtClean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Активизация работы по пропаганде здорового образа жизни</a:t>
          </a:r>
          <a:endParaRPr lang="ru-RU" sz="1200" dirty="0">
            <a:latin typeface="Arial" pitchFamily="34" charset="0"/>
            <a:cs typeface="Arial" pitchFamily="34" charset="0"/>
          </a:endParaRPr>
        </a:p>
      </dgm:t>
    </dgm:pt>
    <dgm:pt modelId="{9FDFC6B6-A0FE-427B-A586-E0F4F98DB868}" type="parTrans" cxnId="{9AF55F18-8C64-472C-82C9-7CED0D7221CD}">
      <dgm:prSet/>
      <dgm:spPr/>
      <dgm:t>
        <a:bodyPr/>
        <a:lstStyle/>
        <a:p>
          <a:endParaRPr lang="ru-RU"/>
        </a:p>
      </dgm:t>
    </dgm:pt>
    <dgm:pt modelId="{F90787A9-1FCA-4EFC-B158-1DC6EDDFCA95}" type="sibTrans" cxnId="{9AF55F18-8C64-472C-82C9-7CED0D7221CD}">
      <dgm:prSet/>
      <dgm:spPr/>
      <dgm:t>
        <a:bodyPr/>
        <a:lstStyle/>
        <a:p>
          <a:endParaRPr lang="ru-RU"/>
        </a:p>
      </dgm:t>
    </dgm:pt>
    <dgm:pt modelId="{58D19C99-580B-406A-8AEA-5663B00C6B4A}">
      <dgm:prSet phldrT="[Текст]" custT="1">
        <dgm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dgm:style>
      </dgm:prSet>
      <dgm:spPr>
        <a:solidFill>
          <a:schemeClr val="bg2"/>
        </a:solidFill>
      </dgm:spPr>
      <dgm:t>
        <a:bodyPr/>
        <a:lstStyle/>
        <a:p>
          <a:pPr marL="114300" indent="0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endParaRPr lang="ru-RU" sz="1200" b="1" dirty="0">
            <a:latin typeface="Arial" pitchFamily="34" charset="0"/>
            <a:cs typeface="Arial" pitchFamily="34" charset="0"/>
          </a:endParaRPr>
        </a:p>
      </dgm:t>
    </dgm:pt>
    <dgm:pt modelId="{0E3AA7FD-E6DE-47BE-855B-63186C996FD1}" type="sibTrans" cxnId="{258FEC6C-153E-4EC5-89D9-A4C5D6D04BF0}">
      <dgm:prSet/>
      <dgm:spPr/>
      <dgm:t>
        <a:bodyPr/>
        <a:lstStyle/>
        <a:p>
          <a:endParaRPr lang="ru-RU"/>
        </a:p>
      </dgm:t>
    </dgm:pt>
    <dgm:pt modelId="{920B5082-B8B9-4C45-A475-F0F69F0ACAFA}" type="parTrans" cxnId="{258FEC6C-153E-4EC5-89D9-A4C5D6D04BF0}">
      <dgm:prSet/>
      <dgm:spPr/>
      <dgm:t>
        <a:bodyPr/>
        <a:lstStyle/>
        <a:p>
          <a:endParaRPr lang="ru-RU"/>
        </a:p>
      </dgm:t>
    </dgm:pt>
    <dgm:pt modelId="{58332110-36CE-4763-9869-AB7ED6F0D9B3}">
      <dgm:prSet custT="1"/>
      <dgm:spPr/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200" b="1" cap="small" dirty="0" smtClean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200" b="1" cap="small" dirty="0" smtClean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Повышение доступности объектов спорта (включая спортивные объекты образовательных учреждений), создание площадок для самостоятельных занятий физической культурой, создание условий для занятий в рекреационных зонах</a:t>
          </a:r>
          <a:endParaRPr lang="ru-RU" sz="1200" dirty="0" smtClean="0"/>
        </a:p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endParaRPr lang="ru-RU" sz="1200" dirty="0"/>
        </a:p>
      </dgm:t>
    </dgm:pt>
    <dgm:pt modelId="{0F4B1E10-D9BB-4676-8611-9FE6F4C9B5C9}" type="parTrans" cxnId="{D2BCAE4E-CB63-452D-8A72-E56AB3906BA1}">
      <dgm:prSet/>
      <dgm:spPr/>
      <dgm:t>
        <a:bodyPr/>
        <a:lstStyle/>
        <a:p>
          <a:endParaRPr lang="ru-RU"/>
        </a:p>
      </dgm:t>
    </dgm:pt>
    <dgm:pt modelId="{2EB8C0CC-35CE-41FD-B09F-B68C2C4E3D72}" type="sibTrans" cxnId="{D2BCAE4E-CB63-452D-8A72-E56AB3906BA1}">
      <dgm:prSet/>
      <dgm:spPr/>
      <dgm:t>
        <a:bodyPr/>
        <a:lstStyle/>
        <a:p>
          <a:endParaRPr lang="ru-RU"/>
        </a:p>
      </dgm:t>
    </dgm:pt>
    <dgm:pt modelId="{AE8CAA23-0A65-4714-9B22-5967897F7A73}" type="pres">
      <dgm:prSet presAssocID="{4E365CC9-30EE-46F9-A431-15C05F01AD2E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8A3E5794-50BA-4A8B-BFA3-4D0E7CB97523}" type="pres">
      <dgm:prSet presAssocID="{22D01372-5103-45FD-AEF3-10F41C5A45C6}" presName="composite" presStyleCnt="0"/>
      <dgm:spPr/>
    </dgm:pt>
    <dgm:pt modelId="{7E8CD171-1DFF-4D86-82FD-A076CC7E9968}" type="pres">
      <dgm:prSet presAssocID="{22D01372-5103-45FD-AEF3-10F41C5A45C6}" presName="parentText" presStyleLbl="alignNode1" presStyleIdx="0" presStyleCnt="5" custScaleX="96745" custLinFactNeighborX="1164" custLinFactNeighborY="-116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D45B5D4-74A9-4745-82BF-7F7EC6674E76}" type="pres">
      <dgm:prSet presAssocID="{22D01372-5103-45FD-AEF3-10F41C5A45C6}" presName="descendantText" presStyleLbl="alignAcc1" presStyleIdx="0" presStyleCnt="5" custAng="0" custScaleX="98496" custScaleY="13483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1A08013-42D8-40A1-9F6F-949D4A0DD657}" type="pres">
      <dgm:prSet presAssocID="{4D541FAF-B25B-4A6E-9F43-418E1E0EA00E}" presName="sp" presStyleCnt="0"/>
      <dgm:spPr/>
    </dgm:pt>
    <dgm:pt modelId="{7E8B1976-3235-48B4-9FF7-919B04E3004B}" type="pres">
      <dgm:prSet presAssocID="{3C3B598B-2326-4143-B5A7-291373567E1D}" presName="composite" presStyleCnt="0"/>
      <dgm:spPr/>
    </dgm:pt>
    <dgm:pt modelId="{7B1E0604-8B42-46E5-9EBA-6D80DBC8C7CF}" type="pres">
      <dgm:prSet presAssocID="{3C3B598B-2326-4143-B5A7-291373567E1D}" presName="parentText" presStyleLbl="alignNode1" presStyleIdx="1" presStyleCnt="5" custLinFactNeighborY="-3500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1FD69C6-A14F-4709-9545-58E53B1A28DE}" type="pres">
      <dgm:prSet presAssocID="{3C3B598B-2326-4143-B5A7-291373567E1D}" presName="descendantText" presStyleLbl="alignAcc1" presStyleIdx="1" presStyleCnt="5" custScaleX="98810" custScaleY="118378" custLinFactNeighborX="42" custLinFactNeighborY="-272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50F0F5E-A4EE-4D60-9928-64C89E7AD282}" type="pres">
      <dgm:prSet presAssocID="{B24BACD4-99B8-4B44-952B-FA9F15DFBC3F}" presName="sp" presStyleCnt="0"/>
      <dgm:spPr/>
    </dgm:pt>
    <dgm:pt modelId="{9E37C8F7-DE80-4A7E-B571-B5042582E4A3}" type="pres">
      <dgm:prSet presAssocID="{E321AE91-AE35-4A51-B2B8-CBFB5936F4B0}" presName="composite" presStyleCnt="0"/>
      <dgm:spPr/>
    </dgm:pt>
    <dgm:pt modelId="{FDF58E49-6AE5-413C-B425-4C45FF62302B}" type="pres">
      <dgm:prSet presAssocID="{E321AE91-AE35-4A51-B2B8-CBFB5936F4B0}" presName="parentText" presStyleLbl="alignNode1" presStyleIdx="2" presStyleCnt="5" custLinFactNeighborY="-2858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741D36F-B451-4AD1-9535-36A252049CB4}" type="pres">
      <dgm:prSet presAssocID="{E321AE91-AE35-4A51-B2B8-CBFB5936F4B0}" presName="descendantText" presStyleLbl="alignAcc1" presStyleIdx="2" presStyleCnt="5" custScaleX="98735" custScaleY="110413" custLinFactNeighborX="698" custLinFactNeighborY="497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407DC9E-AF58-434D-B444-27A5BFFBAC89}" type="pres">
      <dgm:prSet presAssocID="{27980340-D3C3-43ED-8822-5C27F04C5162}" presName="sp" presStyleCnt="0"/>
      <dgm:spPr/>
    </dgm:pt>
    <dgm:pt modelId="{5A8844EC-C3E5-4C21-9A68-D6C26F58E50A}" type="pres">
      <dgm:prSet presAssocID="{A3A19B24-E52A-4D8C-A5E9-243A8D383B1D}" presName="composite" presStyleCnt="0"/>
      <dgm:spPr/>
    </dgm:pt>
    <dgm:pt modelId="{E2251EC6-3F1F-4B38-89EA-9E1F1756E961}" type="pres">
      <dgm:prSet presAssocID="{A3A19B24-E52A-4D8C-A5E9-243A8D383B1D}" presName="parentText" presStyleLbl="alignNode1" presStyleIdx="3" presStyleCnt="5" custLinFactNeighborY="-10830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DA9976E-4F32-4256-929C-F18E32FF325D}" type="pres">
      <dgm:prSet presAssocID="{A3A19B24-E52A-4D8C-A5E9-243A8D383B1D}" presName="descendantText" presStyleLbl="alignAcc1" presStyleIdx="3" presStyleCnt="5" custScaleX="98895" custScaleY="152696" custLinFactNeighborX="703" custLinFactNeighborY="1320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5E3DC6A-B644-47BA-AF73-0DC5671C4021}" type="pres">
      <dgm:prSet presAssocID="{C42CC3FE-8D9E-4A9F-B898-E2C9E7F38AE2}" presName="sp" presStyleCnt="0"/>
      <dgm:spPr/>
    </dgm:pt>
    <dgm:pt modelId="{17EEE1FF-6E04-4EC0-9DB5-C94B26F1E1EA}" type="pres">
      <dgm:prSet presAssocID="{DC065604-3C78-4E61-B28D-8936202816AE}" presName="composite" presStyleCnt="0"/>
      <dgm:spPr/>
    </dgm:pt>
    <dgm:pt modelId="{62310BEA-3D89-46A8-9AF4-EE6404ABFE54}" type="pres">
      <dgm:prSet presAssocID="{DC065604-3C78-4E61-B28D-8936202816AE}" presName="parentText" presStyleLbl="alignNode1" presStyleIdx="4" presStyleCnt="5" custLinFactNeighborY="-8770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0B2517D-C744-4886-BF54-51EC04172043}" type="pres">
      <dgm:prSet presAssocID="{DC065604-3C78-4E61-B28D-8936202816AE}" presName="descendantText" presStyleLbl="alignAcc1" presStyleIdx="4" presStyleCnt="5" custScaleX="98957" custScaleY="109707" custLinFactNeighborX="734" custLinFactNeighborY="3336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E4BD625C-17CE-4066-9496-8FEA8E652811}" type="presOf" srcId="{94E3155B-4ED6-4209-81CF-BCCAE5ADB03C}" destId="{8741D36F-B451-4AD1-9535-36A252049CB4}" srcOrd="0" destOrd="0" presId="urn:microsoft.com/office/officeart/2005/8/layout/chevron2"/>
    <dgm:cxn modelId="{50C8DE4F-25E4-4DC6-8C7C-FA0F1522097D}" srcId="{A3A19B24-E52A-4D8C-A5E9-243A8D383B1D}" destId="{FB19C509-4ECF-42E7-B6E4-AE95BE633D39}" srcOrd="0" destOrd="0" parTransId="{09377A0D-DF0F-4E4E-8D7F-5734434BD47F}" sibTransId="{C5DA4BF0-2F7F-4141-803B-38CAB00E0548}"/>
    <dgm:cxn modelId="{DF4ECA43-1390-427A-89A0-A6319380B7D2}" type="presOf" srcId="{784D0662-A36D-456F-A5F8-3B29132B6AE6}" destId="{50B2517D-C744-4886-BF54-51EC04172043}" srcOrd="0" destOrd="0" presId="urn:microsoft.com/office/officeart/2005/8/layout/chevron2"/>
    <dgm:cxn modelId="{E309540A-3660-4DFB-813F-CC63B8995488}" type="presOf" srcId="{4E365CC9-30EE-46F9-A431-15C05F01AD2E}" destId="{AE8CAA23-0A65-4714-9B22-5967897F7A73}" srcOrd="0" destOrd="0" presId="urn:microsoft.com/office/officeart/2005/8/layout/chevron2"/>
    <dgm:cxn modelId="{4048AE5D-B4FE-4B4B-A2ED-4844F088FF49}" type="presOf" srcId="{22D01372-5103-45FD-AEF3-10F41C5A45C6}" destId="{7E8CD171-1DFF-4D86-82FD-A076CC7E9968}" srcOrd="0" destOrd="0" presId="urn:microsoft.com/office/officeart/2005/8/layout/chevron2"/>
    <dgm:cxn modelId="{0157060A-86A9-4E53-BA9D-86DF9F45AAB4}" srcId="{4E365CC9-30EE-46F9-A431-15C05F01AD2E}" destId="{DC065604-3C78-4E61-B28D-8936202816AE}" srcOrd="4" destOrd="0" parTransId="{8735847E-5442-4119-BDF6-9D1C7DAF6075}" sibTransId="{F809CFE7-ECAC-4000-8FCB-21E3C2CCF067}"/>
    <dgm:cxn modelId="{A2B48E8C-EC8E-4DA1-A41D-9636F5AD523C}" type="presOf" srcId="{DC065604-3C78-4E61-B28D-8936202816AE}" destId="{62310BEA-3D89-46A8-9AF4-EE6404ABFE54}" srcOrd="0" destOrd="0" presId="urn:microsoft.com/office/officeart/2005/8/layout/chevron2"/>
    <dgm:cxn modelId="{5CD48081-0C0E-4021-8673-F9B633C98387}" type="presOf" srcId="{58332110-36CE-4763-9869-AB7ED6F0D9B3}" destId="{41FD69C6-A14F-4709-9545-58E53B1A28DE}" srcOrd="0" destOrd="1" presId="urn:microsoft.com/office/officeart/2005/8/layout/chevron2"/>
    <dgm:cxn modelId="{620BD2A7-59F3-4E7D-9035-6F8FAE1B4051}" type="presOf" srcId="{9F498B76-3EE4-4602-A78C-15D9E80320BB}" destId="{0D45B5D4-74A9-4745-82BF-7F7EC6674E76}" srcOrd="0" destOrd="0" presId="urn:microsoft.com/office/officeart/2005/8/layout/chevron2"/>
    <dgm:cxn modelId="{9AF55F18-8C64-472C-82C9-7CED0D7221CD}" srcId="{DC065604-3C78-4E61-B28D-8936202816AE}" destId="{784D0662-A36D-456F-A5F8-3B29132B6AE6}" srcOrd="0" destOrd="0" parTransId="{9FDFC6B6-A0FE-427B-A586-E0F4F98DB868}" sibTransId="{F90787A9-1FCA-4EFC-B158-1DC6EDDFCA95}"/>
    <dgm:cxn modelId="{258FEC6C-153E-4EC5-89D9-A4C5D6D04BF0}" srcId="{3C3B598B-2326-4143-B5A7-291373567E1D}" destId="{58D19C99-580B-406A-8AEA-5663B00C6B4A}" srcOrd="0" destOrd="0" parTransId="{920B5082-B8B9-4C45-A475-F0F69F0ACAFA}" sibTransId="{0E3AA7FD-E6DE-47BE-855B-63186C996FD1}"/>
    <dgm:cxn modelId="{265E2A55-F388-4344-9D37-BD90F8543563}" srcId="{4E365CC9-30EE-46F9-A431-15C05F01AD2E}" destId="{A3A19B24-E52A-4D8C-A5E9-243A8D383B1D}" srcOrd="3" destOrd="0" parTransId="{B6222CC2-8978-4E49-869B-9F1C2A5F0227}" sibTransId="{C42CC3FE-8D9E-4A9F-B898-E2C9E7F38AE2}"/>
    <dgm:cxn modelId="{979A562A-468E-4B68-8F56-442042297398}" type="presOf" srcId="{58D19C99-580B-406A-8AEA-5663B00C6B4A}" destId="{41FD69C6-A14F-4709-9545-58E53B1A28DE}" srcOrd="0" destOrd="0" presId="urn:microsoft.com/office/officeart/2005/8/layout/chevron2"/>
    <dgm:cxn modelId="{52E47CAF-7310-41E1-80E9-FCE87A83DFF4}" srcId="{22D01372-5103-45FD-AEF3-10F41C5A45C6}" destId="{9F498B76-3EE4-4602-A78C-15D9E80320BB}" srcOrd="0" destOrd="0" parTransId="{DD8BC331-3479-4C4A-949E-A54B89DAA43A}" sibTransId="{2662A174-C1E9-455F-80A1-428A9F327253}"/>
    <dgm:cxn modelId="{F264418D-94D3-4DB5-B471-07307534698E}" srcId="{4E365CC9-30EE-46F9-A431-15C05F01AD2E}" destId="{3C3B598B-2326-4143-B5A7-291373567E1D}" srcOrd="1" destOrd="0" parTransId="{1EBD4AEC-6C3B-43FC-8712-61FCE31C3544}" sibTransId="{B24BACD4-99B8-4B44-952B-FA9F15DFBC3F}"/>
    <dgm:cxn modelId="{6C3F4F95-5212-492D-A9B4-B440C4EC1336}" type="presOf" srcId="{A3A19B24-E52A-4D8C-A5E9-243A8D383B1D}" destId="{E2251EC6-3F1F-4B38-89EA-9E1F1756E961}" srcOrd="0" destOrd="0" presId="urn:microsoft.com/office/officeart/2005/8/layout/chevron2"/>
    <dgm:cxn modelId="{854DF62B-E4F0-42FE-998E-A8BF0545994D}" type="presOf" srcId="{3C3B598B-2326-4143-B5A7-291373567E1D}" destId="{7B1E0604-8B42-46E5-9EBA-6D80DBC8C7CF}" srcOrd="0" destOrd="0" presId="urn:microsoft.com/office/officeart/2005/8/layout/chevron2"/>
    <dgm:cxn modelId="{0E3C38B2-E5CA-401C-AB8D-4FFB8DB088A1}" type="presOf" srcId="{FB19C509-4ECF-42E7-B6E4-AE95BE633D39}" destId="{BDA9976E-4F32-4256-929C-F18E32FF325D}" srcOrd="0" destOrd="0" presId="urn:microsoft.com/office/officeart/2005/8/layout/chevron2"/>
    <dgm:cxn modelId="{06FAE5F1-A950-4993-8E1E-ED912F551A91}" type="presOf" srcId="{E321AE91-AE35-4A51-B2B8-CBFB5936F4B0}" destId="{FDF58E49-6AE5-413C-B425-4C45FF62302B}" srcOrd="0" destOrd="0" presId="urn:microsoft.com/office/officeart/2005/8/layout/chevron2"/>
    <dgm:cxn modelId="{D2BCAE4E-CB63-452D-8A72-E56AB3906BA1}" srcId="{3C3B598B-2326-4143-B5A7-291373567E1D}" destId="{58332110-36CE-4763-9869-AB7ED6F0D9B3}" srcOrd="1" destOrd="0" parTransId="{0F4B1E10-D9BB-4676-8611-9FE6F4C9B5C9}" sibTransId="{2EB8C0CC-35CE-41FD-B09F-B68C2C4E3D72}"/>
    <dgm:cxn modelId="{09D0674E-A8A2-4A3B-A4EA-F1C6DCC48316}" srcId="{4E365CC9-30EE-46F9-A431-15C05F01AD2E}" destId="{22D01372-5103-45FD-AEF3-10F41C5A45C6}" srcOrd="0" destOrd="0" parTransId="{9E6CEB98-FB7F-4564-99CB-F65A3FEFBD86}" sibTransId="{4D541FAF-B25B-4A6E-9F43-418E1E0EA00E}"/>
    <dgm:cxn modelId="{1B42BDB0-8C4D-45FC-ADB9-743ADEB30725}" srcId="{E321AE91-AE35-4A51-B2B8-CBFB5936F4B0}" destId="{94E3155B-4ED6-4209-81CF-BCCAE5ADB03C}" srcOrd="0" destOrd="0" parTransId="{7CC7CDA8-DF95-4420-AB01-560FFFD54863}" sibTransId="{7970A536-2BFC-4AA5-A459-1DC98179CEC2}"/>
    <dgm:cxn modelId="{F8316529-E308-4DE4-B853-789A132F473D}" srcId="{4E365CC9-30EE-46F9-A431-15C05F01AD2E}" destId="{E321AE91-AE35-4A51-B2B8-CBFB5936F4B0}" srcOrd="2" destOrd="0" parTransId="{02286529-F571-4AA8-BACB-BF77D3934D0E}" sibTransId="{27980340-D3C3-43ED-8822-5C27F04C5162}"/>
    <dgm:cxn modelId="{1D6D7570-B745-4350-A45B-2E19ECD6ACE2}" type="presParOf" srcId="{AE8CAA23-0A65-4714-9B22-5967897F7A73}" destId="{8A3E5794-50BA-4A8B-BFA3-4D0E7CB97523}" srcOrd="0" destOrd="0" presId="urn:microsoft.com/office/officeart/2005/8/layout/chevron2"/>
    <dgm:cxn modelId="{273CCB03-8120-4BAC-8462-7772AED23D0E}" type="presParOf" srcId="{8A3E5794-50BA-4A8B-BFA3-4D0E7CB97523}" destId="{7E8CD171-1DFF-4D86-82FD-A076CC7E9968}" srcOrd="0" destOrd="0" presId="urn:microsoft.com/office/officeart/2005/8/layout/chevron2"/>
    <dgm:cxn modelId="{BA5B128B-5761-4719-8111-D267A987E823}" type="presParOf" srcId="{8A3E5794-50BA-4A8B-BFA3-4D0E7CB97523}" destId="{0D45B5D4-74A9-4745-82BF-7F7EC6674E76}" srcOrd="1" destOrd="0" presId="urn:microsoft.com/office/officeart/2005/8/layout/chevron2"/>
    <dgm:cxn modelId="{676D0349-571E-4825-8C1F-45BBE582F7B4}" type="presParOf" srcId="{AE8CAA23-0A65-4714-9B22-5967897F7A73}" destId="{51A08013-42D8-40A1-9F6F-949D4A0DD657}" srcOrd="1" destOrd="0" presId="urn:microsoft.com/office/officeart/2005/8/layout/chevron2"/>
    <dgm:cxn modelId="{BAEEA343-C934-4733-BFA8-BB669300001A}" type="presParOf" srcId="{AE8CAA23-0A65-4714-9B22-5967897F7A73}" destId="{7E8B1976-3235-48B4-9FF7-919B04E3004B}" srcOrd="2" destOrd="0" presId="urn:microsoft.com/office/officeart/2005/8/layout/chevron2"/>
    <dgm:cxn modelId="{5CF4F74D-BE37-427E-834F-9728910DE821}" type="presParOf" srcId="{7E8B1976-3235-48B4-9FF7-919B04E3004B}" destId="{7B1E0604-8B42-46E5-9EBA-6D80DBC8C7CF}" srcOrd="0" destOrd="0" presId="urn:microsoft.com/office/officeart/2005/8/layout/chevron2"/>
    <dgm:cxn modelId="{EED299C8-C296-42F8-A13E-7C063D421654}" type="presParOf" srcId="{7E8B1976-3235-48B4-9FF7-919B04E3004B}" destId="{41FD69C6-A14F-4709-9545-58E53B1A28DE}" srcOrd="1" destOrd="0" presId="urn:microsoft.com/office/officeart/2005/8/layout/chevron2"/>
    <dgm:cxn modelId="{933E68BB-BCB2-44CF-93B1-6EF37E10C409}" type="presParOf" srcId="{AE8CAA23-0A65-4714-9B22-5967897F7A73}" destId="{650F0F5E-A4EE-4D60-9928-64C89E7AD282}" srcOrd="3" destOrd="0" presId="urn:microsoft.com/office/officeart/2005/8/layout/chevron2"/>
    <dgm:cxn modelId="{DD9472E6-3E93-4034-88A2-9378113F1CAF}" type="presParOf" srcId="{AE8CAA23-0A65-4714-9B22-5967897F7A73}" destId="{9E37C8F7-DE80-4A7E-B571-B5042582E4A3}" srcOrd="4" destOrd="0" presId="urn:microsoft.com/office/officeart/2005/8/layout/chevron2"/>
    <dgm:cxn modelId="{0C8838DA-E16D-43EA-A251-D8A8DF69ECAD}" type="presParOf" srcId="{9E37C8F7-DE80-4A7E-B571-B5042582E4A3}" destId="{FDF58E49-6AE5-413C-B425-4C45FF62302B}" srcOrd="0" destOrd="0" presId="urn:microsoft.com/office/officeart/2005/8/layout/chevron2"/>
    <dgm:cxn modelId="{35E926E3-18E3-43D6-892F-18C76BF1ED09}" type="presParOf" srcId="{9E37C8F7-DE80-4A7E-B571-B5042582E4A3}" destId="{8741D36F-B451-4AD1-9535-36A252049CB4}" srcOrd="1" destOrd="0" presId="urn:microsoft.com/office/officeart/2005/8/layout/chevron2"/>
    <dgm:cxn modelId="{84D6E5BA-896A-4320-927A-6CACA3839066}" type="presParOf" srcId="{AE8CAA23-0A65-4714-9B22-5967897F7A73}" destId="{7407DC9E-AF58-434D-B444-27A5BFFBAC89}" srcOrd="5" destOrd="0" presId="urn:microsoft.com/office/officeart/2005/8/layout/chevron2"/>
    <dgm:cxn modelId="{B82BB4D3-C4DA-4158-BCBF-7B925186AFB2}" type="presParOf" srcId="{AE8CAA23-0A65-4714-9B22-5967897F7A73}" destId="{5A8844EC-C3E5-4C21-9A68-D6C26F58E50A}" srcOrd="6" destOrd="0" presId="urn:microsoft.com/office/officeart/2005/8/layout/chevron2"/>
    <dgm:cxn modelId="{B63A860D-CDA1-47CA-9CF2-752FD11E05C4}" type="presParOf" srcId="{5A8844EC-C3E5-4C21-9A68-D6C26F58E50A}" destId="{E2251EC6-3F1F-4B38-89EA-9E1F1756E961}" srcOrd="0" destOrd="0" presId="urn:microsoft.com/office/officeart/2005/8/layout/chevron2"/>
    <dgm:cxn modelId="{9082E28A-B850-4185-824A-0D01CD04DECD}" type="presParOf" srcId="{5A8844EC-C3E5-4C21-9A68-D6C26F58E50A}" destId="{BDA9976E-4F32-4256-929C-F18E32FF325D}" srcOrd="1" destOrd="0" presId="urn:microsoft.com/office/officeart/2005/8/layout/chevron2"/>
    <dgm:cxn modelId="{F3023E00-C677-4F31-AE40-3EE7D6658238}" type="presParOf" srcId="{AE8CAA23-0A65-4714-9B22-5967897F7A73}" destId="{25E3DC6A-B644-47BA-AF73-0DC5671C4021}" srcOrd="7" destOrd="0" presId="urn:microsoft.com/office/officeart/2005/8/layout/chevron2"/>
    <dgm:cxn modelId="{964B539D-BC31-4B21-9865-47A6346B7B4F}" type="presParOf" srcId="{AE8CAA23-0A65-4714-9B22-5967897F7A73}" destId="{17EEE1FF-6E04-4EC0-9DB5-C94B26F1E1EA}" srcOrd="8" destOrd="0" presId="urn:microsoft.com/office/officeart/2005/8/layout/chevron2"/>
    <dgm:cxn modelId="{05B0521C-5001-46FB-A32E-EBEC9CA4B0AF}" type="presParOf" srcId="{17EEE1FF-6E04-4EC0-9DB5-C94B26F1E1EA}" destId="{62310BEA-3D89-46A8-9AF4-EE6404ABFE54}" srcOrd="0" destOrd="0" presId="urn:microsoft.com/office/officeart/2005/8/layout/chevron2"/>
    <dgm:cxn modelId="{75DC9F0B-1AFF-4694-A623-EEF73ADA5602}" type="presParOf" srcId="{17EEE1FF-6E04-4EC0-9DB5-C94B26F1E1EA}" destId="{50B2517D-C744-4886-BF54-51EC04172043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7E8CD171-1DFF-4D86-82FD-A076CC7E9968}">
      <dsp:nvSpPr>
        <dsp:cNvPr id="0" name=""/>
        <dsp:cNvSpPr/>
      </dsp:nvSpPr>
      <dsp:spPr>
        <a:xfrm rot="5400000">
          <a:off x="-145503" y="222329"/>
          <a:ext cx="951891" cy="604533"/>
        </a:xfrm>
        <a:prstGeom prst="chevron">
          <a:avLst/>
        </a:prstGeom>
        <a:solidFill>
          <a:schemeClr val="tx2">
            <a:lumMod val="40000"/>
            <a:lumOff val="60000"/>
          </a:schemeClr>
        </a:solidFill>
        <a:ln w="25400" cap="flat" cmpd="sng" algn="ctr">
          <a:solidFill>
            <a:srgbClr val="623B2A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335" tIns="13335" rIns="13335" bIns="13335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100" kern="1200" dirty="0" smtClean="0"/>
            <a:t>1</a:t>
          </a:r>
          <a:endParaRPr lang="ru-RU" sz="2100" kern="1200" dirty="0"/>
        </a:p>
      </dsp:txBody>
      <dsp:txXfrm rot="5400000">
        <a:off x="-145503" y="222329"/>
        <a:ext cx="951891" cy="604533"/>
      </dsp:txXfrm>
    </dsp:sp>
    <dsp:sp modelId="{0D45B5D4-74A9-4745-82BF-7F7EC6674E76}">
      <dsp:nvSpPr>
        <dsp:cNvPr id="0" name=""/>
        <dsp:cNvSpPr/>
      </dsp:nvSpPr>
      <dsp:spPr>
        <a:xfrm rot="5400000">
          <a:off x="4279768" y="-3582605"/>
          <a:ext cx="727760" cy="7895525"/>
        </a:xfrm>
        <a:prstGeom prst="round2SameRect">
          <a:avLst/>
        </a:prstGeom>
        <a:solidFill>
          <a:schemeClr val="bg2"/>
        </a:solidFill>
        <a:ln w="9525" cap="flat" cmpd="sng" algn="ctr">
          <a:solidFill>
            <a:schemeClr val="dk1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dk1"/>
        </a:lnRef>
        <a:fillRef idx="2">
          <a:schemeClr val="dk1"/>
        </a:fillRef>
        <a:effectRef idx="1">
          <a:schemeClr val="dk1"/>
        </a:effectRef>
        <a:fontRef idx="minor">
          <a:schemeClr val="dk1"/>
        </a:fontRef>
      </dsp:style>
      <dsp:txBody>
        <a:bodyPr spcFirstLastPara="0" vert="horz" wrap="square" lIns="99568" tIns="8890" rIns="8890" bIns="8890" numCol="1" spcCol="1270" anchor="ctr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400" b="1" kern="1200" dirty="0" smtClean="0">
              <a:latin typeface="Arial" pitchFamily="34" charset="0"/>
              <a:cs typeface="Arial" pitchFamily="34" charset="0"/>
            </a:rPr>
            <a:t>В рамках реализации регионального проекта в 2019 году будут разработаны</a:t>
          </a:r>
          <a:r>
            <a:rPr lang="en-US" sz="1400" b="1" kern="1200" dirty="0" smtClean="0">
              <a:latin typeface="Arial" pitchFamily="34" charset="0"/>
              <a:cs typeface="Arial" pitchFamily="34" charset="0"/>
            </a:rPr>
            <a:t>:</a:t>
          </a:r>
          <a:r>
            <a:rPr lang="ru-RU" sz="1400" b="1" kern="1200" dirty="0" smtClean="0">
              <a:latin typeface="Arial" pitchFamily="34" charset="0"/>
              <a:cs typeface="Arial" pitchFamily="34" charset="0"/>
            </a:rPr>
            <a:t> модельная муниципальная программа укрепления общественного здоровья,  профиль здоровья и корпоративные программы для предприятий</a:t>
          </a:r>
          <a:endParaRPr lang="ru-RU" sz="1400" b="1" kern="1200" dirty="0">
            <a:latin typeface="Arial" pitchFamily="34" charset="0"/>
            <a:cs typeface="Arial" pitchFamily="34" charset="0"/>
          </a:endParaRPr>
        </a:p>
      </dsp:txBody>
      <dsp:txXfrm rot="5400000">
        <a:off x="4279768" y="-3582605"/>
        <a:ext cx="727760" cy="7895525"/>
      </dsp:txXfrm>
    </dsp:sp>
    <dsp:sp modelId="{7B1E0604-8B42-46E5-9EBA-6D80DBC8C7CF}">
      <dsp:nvSpPr>
        <dsp:cNvPr id="0" name=""/>
        <dsp:cNvSpPr/>
      </dsp:nvSpPr>
      <dsp:spPr>
        <a:xfrm rot="5400000">
          <a:off x="-142607" y="1082511"/>
          <a:ext cx="951891" cy="624872"/>
        </a:xfrm>
        <a:prstGeom prst="chevron">
          <a:avLst/>
        </a:prstGeom>
        <a:solidFill>
          <a:schemeClr val="tx2">
            <a:lumMod val="40000"/>
            <a:lumOff val="60000"/>
          </a:schemeClr>
        </a:solidFill>
        <a:ln w="25400" cap="flat" cmpd="sng" algn="ctr">
          <a:solidFill>
            <a:srgbClr val="623B2A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335" tIns="13335" rIns="13335" bIns="13335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100" kern="1200" dirty="0" smtClean="0"/>
            <a:t>2</a:t>
          </a:r>
          <a:endParaRPr lang="ru-RU" sz="2100" kern="1200" dirty="0"/>
        </a:p>
      </dsp:txBody>
      <dsp:txXfrm rot="5400000">
        <a:off x="-142607" y="1082511"/>
        <a:ext cx="951891" cy="624872"/>
      </dsp:txXfrm>
    </dsp:sp>
    <dsp:sp modelId="{41FD69C6-A14F-4709-9545-58E53B1A28DE}">
      <dsp:nvSpPr>
        <dsp:cNvPr id="0" name=""/>
        <dsp:cNvSpPr/>
      </dsp:nvSpPr>
      <dsp:spPr>
        <a:xfrm rot="5400000">
          <a:off x="4283817" y="-2709796"/>
          <a:ext cx="746735" cy="7920695"/>
        </a:xfrm>
        <a:prstGeom prst="round2SameRect">
          <a:avLst/>
        </a:prstGeom>
        <a:solidFill>
          <a:schemeClr val="bg2"/>
        </a:solidFill>
        <a:ln w="9525" cap="flat" cmpd="sng" algn="ctr">
          <a:solidFill>
            <a:schemeClr val="dk1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dk1"/>
        </a:lnRef>
        <a:fillRef idx="2">
          <a:schemeClr val="dk1"/>
        </a:fillRef>
        <a:effectRef idx="1">
          <a:schemeClr val="dk1"/>
        </a:effectRef>
        <a:fontRef idx="minor">
          <a:schemeClr val="dk1"/>
        </a:fontRef>
      </dsp:style>
      <dsp:txBody>
        <a:bodyPr spcFirstLastPara="0" vert="horz" wrap="square" lIns="99568" tIns="8890" rIns="8890" bIns="8890" numCol="1" spcCol="1270" anchor="ctr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400" b="1" kern="1200" dirty="0" smtClean="0">
              <a:latin typeface="Arial" pitchFamily="34" charset="0"/>
              <a:cs typeface="Arial" pitchFamily="34" charset="0"/>
            </a:rPr>
            <a:t>В 2019 году 20% муниципальных образований на основании модельной программы, разработают, утвердят и внедрят муниципальную программу укрепления общественного здоровья</a:t>
          </a:r>
          <a:endParaRPr lang="ru-RU" sz="1400" b="1" kern="1200" dirty="0">
            <a:latin typeface="Arial" pitchFamily="34" charset="0"/>
            <a:cs typeface="Arial" pitchFamily="34" charset="0"/>
          </a:endParaRPr>
        </a:p>
      </dsp:txBody>
      <dsp:txXfrm rot="5400000">
        <a:off x="4283817" y="-2709796"/>
        <a:ext cx="746735" cy="7920695"/>
      </dsp:txXfrm>
    </dsp:sp>
    <dsp:sp modelId="{FDF58E49-6AE5-413C-B425-4C45FF62302B}">
      <dsp:nvSpPr>
        <dsp:cNvPr id="0" name=""/>
        <dsp:cNvSpPr/>
      </dsp:nvSpPr>
      <dsp:spPr>
        <a:xfrm rot="5400000">
          <a:off x="-142607" y="1966065"/>
          <a:ext cx="951891" cy="624872"/>
        </a:xfrm>
        <a:prstGeom prst="chevron">
          <a:avLst/>
        </a:prstGeom>
        <a:solidFill>
          <a:schemeClr val="tx2">
            <a:lumMod val="40000"/>
            <a:lumOff val="60000"/>
          </a:schemeClr>
        </a:solidFill>
        <a:ln w="25400" cap="flat" cmpd="sng" algn="ctr">
          <a:solidFill>
            <a:srgbClr val="623B2A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335" tIns="13335" rIns="13335" bIns="13335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100" kern="1200" dirty="0" smtClean="0"/>
            <a:t>3</a:t>
          </a:r>
          <a:endParaRPr lang="ru-RU" sz="2100" kern="1200" dirty="0"/>
        </a:p>
      </dsp:txBody>
      <dsp:txXfrm rot="5400000">
        <a:off x="-142607" y="1966065"/>
        <a:ext cx="951891" cy="624872"/>
      </dsp:txXfrm>
    </dsp:sp>
    <dsp:sp modelId="{8741D36F-B451-4AD1-9535-36A252049CB4}">
      <dsp:nvSpPr>
        <dsp:cNvPr id="0" name=""/>
        <dsp:cNvSpPr/>
      </dsp:nvSpPr>
      <dsp:spPr>
        <a:xfrm rot="5400000">
          <a:off x="4335372" y="-1780814"/>
          <a:ext cx="696491" cy="7914683"/>
        </a:xfrm>
        <a:prstGeom prst="round2SameRect">
          <a:avLst/>
        </a:prstGeom>
        <a:solidFill>
          <a:schemeClr val="bg2"/>
        </a:solidFill>
        <a:ln w="9525" cap="flat" cmpd="sng" algn="ctr">
          <a:solidFill>
            <a:schemeClr val="dk1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dk1"/>
        </a:lnRef>
        <a:fillRef idx="2">
          <a:schemeClr val="dk1"/>
        </a:fillRef>
        <a:effectRef idx="1">
          <a:schemeClr val="dk1"/>
        </a:effectRef>
        <a:fontRef idx="minor">
          <a:schemeClr val="dk1"/>
        </a:fontRef>
      </dsp:style>
      <dsp:txBody>
        <a:bodyPr spcFirstLastPara="0" vert="horz" wrap="square" lIns="99568" tIns="8890" rIns="8890" bIns="8890" numCol="1" spcCol="1270" anchor="ctr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400" b="1" kern="1200" dirty="0" smtClean="0">
              <a:latin typeface="Arial" pitchFamily="34" charset="0"/>
              <a:cs typeface="Arial" pitchFamily="34" charset="0"/>
            </a:rPr>
            <a:t>В 2020 году 40% муниципальных образований на основании модельной программы, разработают, утвердят и внедрят муниципальную программу укрепления общественного здоровья</a:t>
          </a:r>
          <a:endParaRPr lang="ru-RU" sz="1400" b="1" kern="1200" dirty="0">
            <a:latin typeface="Arial" pitchFamily="34" charset="0"/>
            <a:cs typeface="Arial" pitchFamily="34" charset="0"/>
          </a:endParaRPr>
        </a:p>
      </dsp:txBody>
      <dsp:txXfrm rot="5400000">
        <a:off x="4335372" y="-1780814"/>
        <a:ext cx="696491" cy="7914683"/>
      </dsp:txXfrm>
    </dsp:sp>
    <dsp:sp modelId="{E2251EC6-3F1F-4B38-89EA-9E1F1756E961}">
      <dsp:nvSpPr>
        <dsp:cNvPr id="0" name=""/>
        <dsp:cNvSpPr/>
      </dsp:nvSpPr>
      <dsp:spPr>
        <a:xfrm rot="5400000">
          <a:off x="-142607" y="2900984"/>
          <a:ext cx="951891" cy="624872"/>
        </a:xfrm>
        <a:prstGeom prst="chevron">
          <a:avLst/>
        </a:prstGeom>
        <a:solidFill>
          <a:schemeClr val="tx2">
            <a:lumMod val="40000"/>
            <a:lumOff val="60000"/>
          </a:schemeClr>
        </a:solidFill>
        <a:ln w="25400" cap="flat" cmpd="sng" algn="ctr">
          <a:solidFill>
            <a:srgbClr val="623B2A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335" tIns="13335" rIns="13335" bIns="13335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100" kern="1200" dirty="0" smtClean="0"/>
            <a:t>4</a:t>
          </a:r>
          <a:endParaRPr lang="ru-RU" sz="2100" kern="1200" dirty="0"/>
        </a:p>
      </dsp:txBody>
      <dsp:txXfrm rot="5400000">
        <a:off x="-142607" y="2900984"/>
        <a:ext cx="951891" cy="624872"/>
      </dsp:txXfrm>
    </dsp:sp>
    <dsp:sp modelId="{BDA9976E-4F32-4256-929C-F18E32FF325D}">
      <dsp:nvSpPr>
        <dsp:cNvPr id="0" name=""/>
        <dsp:cNvSpPr/>
      </dsp:nvSpPr>
      <dsp:spPr>
        <a:xfrm rot="5400000">
          <a:off x="4195597" y="-724482"/>
          <a:ext cx="963215" cy="7927509"/>
        </a:xfrm>
        <a:prstGeom prst="round2SameRect">
          <a:avLst/>
        </a:prstGeom>
        <a:solidFill>
          <a:schemeClr val="bg2"/>
        </a:solidFill>
        <a:ln w="9525" cap="flat" cmpd="sng" algn="ctr">
          <a:solidFill>
            <a:schemeClr val="dk1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dk1"/>
        </a:lnRef>
        <a:fillRef idx="2">
          <a:schemeClr val="dk1"/>
        </a:fillRef>
        <a:effectRef idx="1">
          <a:schemeClr val="dk1"/>
        </a:effectRef>
        <a:fontRef idx="minor">
          <a:schemeClr val="dk1"/>
        </a:fontRef>
      </dsp:style>
      <dsp:txBody>
        <a:bodyPr spcFirstLastPara="0" vert="horz" wrap="square" lIns="99568" tIns="8890" rIns="8890" bIns="8890" numCol="1" spcCol="1270" anchor="ctr" anchorCtr="0">
          <a:noAutofit/>
        </a:bodyPr>
        <a:lstStyle/>
        <a:p>
          <a:pPr marL="114300" lvl="1" indent="-114300" algn="just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400" b="1" kern="1200" dirty="0" smtClean="0">
              <a:latin typeface="Arial" pitchFamily="34" charset="0"/>
              <a:cs typeface="Arial" pitchFamily="34" charset="0"/>
            </a:rPr>
            <a:t>В 2021  году 60% муниципальных образований на основании модельной программы, разработают, утвердят и внедрят муниципальную программу укрепления общественного здоровья</a:t>
          </a:r>
          <a:endParaRPr lang="ru-RU" sz="1400" b="1" kern="1200" dirty="0">
            <a:latin typeface="Arial" pitchFamily="34" charset="0"/>
            <a:cs typeface="Arial" pitchFamily="34" charset="0"/>
          </a:endParaRPr>
        </a:p>
      </dsp:txBody>
      <dsp:txXfrm rot="5400000">
        <a:off x="4195597" y="-724482"/>
        <a:ext cx="963215" cy="7927509"/>
      </dsp:txXfrm>
    </dsp:sp>
    <dsp:sp modelId="{62310BEA-3D89-46A8-9AF4-EE6404ABFE54}">
      <dsp:nvSpPr>
        <dsp:cNvPr id="0" name=""/>
        <dsp:cNvSpPr/>
      </dsp:nvSpPr>
      <dsp:spPr>
        <a:xfrm rot="5400000">
          <a:off x="-142607" y="3879387"/>
          <a:ext cx="951891" cy="624872"/>
        </a:xfrm>
        <a:prstGeom prst="chevron">
          <a:avLst/>
        </a:prstGeom>
        <a:solidFill>
          <a:schemeClr val="tx2">
            <a:lumMod val="40000"/>
            <a:lumOff val="60000"/>
          </a:schemeClr>
        </a:solidFill>
        <a:ln w="25400" cap="flat" cmpd="sng" algn="ctr">
          <a:solidFill>
            <a:srgbClr val="623B2A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335" tIns="13335" rIns="13335" bIns="13335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100" kern="1200" dirty="0" smtClean="0"/>
            <a:t>5</a:t>
          </a:r>
          <a:endParaRPr lang="ru-RU" sz="2100" kern="1200" dirty="0"/>
        </a:p>
      </dsp:txBody>
      <dsp:txXfrm rot="5400000">
        <a:off x="-142607" y="3879387"/>
        <a:ext cx="951891" cy="624872"/>
      </dsp:txXfrm>
    </dsp:sp>
    <dsp:sp modelId="{50B2517D-C744-4886-BF54-51EC04172043}">
      <dsp:nvSpPr>
        <dsp:cNvPr id="0" name=""/>
        <dsp:cNvSpPr/>
      </dsp:nvSpPr>
      <dsp:spPr>
        <a:xfrm rot="5400000">
          <a:off x="4245122" y="356690"/>
          <a:ext cx="859195" cy="7932479"/>
        </a:xfrm>
        <a:prstGeom prst="round2SameRect">
          <a:avLst/>
        </a:prstGeom>
        <a:solidFill>
          <a:schemeClr val="bg2"/>
        </a:solidFill>
        <a:ln w="9525" cap="flat" cmpd="sng" algn="ctr">
          <a:solidFill>
            <a:schemeClr val="dk1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dk1"/>
        </a:lnRef>
        <a:fillRef idx="2">
          <a:schemeClr val="dk1"/>
        </a:fillRef>
        <a:effectRef idx="1">
          <a:schemeClr val="dk1"/>
        </a:effectRef>
        <a:fontRef idx="minor">
          <a:schemeClr val="dk1"/>
        </a:fontRef>
      </dsp:style>
      <dsp:txBody>
        <a:bodyPr spcFirstLastPara="0" vert="horz" wrap="square" lIns="99568" tIns="8890" rIns="8890" bIns="8890" numCol="1" spcCol="1270" anchor="ctr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400" b="1" kern="1200" dirty="0" smtClean="0">
              <a:latin typeface="Arial" pitchFamily="34" charset="0"/>
              <a:cs typeface="Arial" pitchFamily="34" charset="0"/>
            </a:rPr>
            <a:t>В 2022  году 80%, а в 2023 – 100% муниципальных образований на основании модельной программы, разработают, утвердят и внедрят муниципальную программу укрепления общественного здоровья</a:t>
          </a:r>
          <a:endParaRPr lang="ru-RU" sz="1100" kern="1200" dirty="0">
            <a:latin typeface="Arial" pitchFamily="34" charset="0"/>
            <a:cs typeface="Arial" pitchFamily="34" charset="0"/>
          </a:endParaRPr>
        </a:p>
      </dsp:txBody>
      <dsp:txXfrm rot="5400000">
        <a:off x="4245122" y="356690"/>
        <a:ext cx="859195" cy="7932479"/>
      </dsp:txXfrm>
    </dsp:sp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7E8CD171-1DFF-4D86-82FD-A076CC7E9968}">
      <dsp:nvSpPr>
        <dsp:cNvPr id="0" name=""/>
        <dsp:cNvSpPr/>
      </dsp:nvSpPr>
      <dsp:spPr>
        <a:xfrm rot="5400000">
          <a:off x="-140998" y="200723"/>
          <a:ext cx="1085177" cy="688507"/>
        </a:xfrm>
        <a:prstGeom prst="chevron">
          <a:avLst/>
        </a:prstGeom>
        <a:solidFill>
          <a:schemeClr val="tx2">
            <a:lumMod val="40000"/>
            <a:lumOff val="60000"/>
          </a:schemeClr>
        </a:solidFill>
        <a:ln w="25400" cap="flat" cmpd="sng" algn="ctr">
          <a:solidFill>
            <a:srgbClr val="623B2A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 smtClean="0"/>
            <a:t>1</a:t>
          </a:r>
          <a:endParaRPr lang="ru-RU" sz="2400" kern="1200" dirty="0"/>
        </a:p>
      </dsp:txBody>
      <dsp:txXfrm rot="5400000">
        <a:off x="-140998" y="200723"/>
        <a:ext cx="1085177" cy="688507"/>
      </dsp:txXfrm>
    </dsp:sp>
    <dsp:sp modelId="{0D45B5D4-74A9-4745-82BF-7F7EC6674E76}">
      <dsp:nvSpPr>
        <dsp:cNvPr id="0" name=""/>
        <dsp:cNvSpPr/>
      </dsp:nvSpPr>
      <dsp:spPr>
        <a:xfrm rot="5400000">
          <a:off x="4482771" y="-3598929"/>
          <a:ext cx="718429" cy="7923582"/>
        </a:xfrm>
        <a:prstGeom prst="round2SameRect">
          <a:avLst/>
        </a:prstGeom>
        <a:solidFill>
          <a:schemeClr val="bg2"/>
        </a:solidFill>
        <a:ln w="9525" cap="flat" cmpd="sng" algn="ctr">
          <a:solidFill>
            <a:schemeClr val="dk1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dk1"/>
        </a:lnRef>
        <a:fillRef idx="2">
          <a:schemeClr val="dk1"/>
        </a:fillRef>
        <a:effectRef idx="1">
          <a:schemeClr val="dk1"/>
        </a:effectRef>
        <a:fontRef idx="minor">
          <a:schemeClr val="dk1"/>
        </a:fontRef>
      </dsp:style>
      <dsp:txBody>
        <a:bodyPr spcFirstLastPara="0" vert="horz" wrap="square" lIns="113792" tIns="10160" rIns="10160" bIns="10160" numCol="1" spcCol="1270" anchor="ctr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kumimoji="0" lang="ru-RU" sz="1600" b="1" i="0" u="none" strike="noStrike" kern="1200" cap="none" spc="0" normalizeH="0" baseline="0" dirty="0" smtClean="0">
              <a:ln>
                <a:noFill/>
              </a:ln>
              <a:solidFill>
                <a:srgbClr val="000000"/>
              </a:solidFill>
              <a:effectLst/>
              <a:uFillTx/>
              <a:latin typeface="Times New Roman" panose="02020603050405020304" pitchFamily="18" charset="0"/>
              <a:ea typeface="Arial"/>
              <a:cs typeface="Times New Roman" panose="02020603050405020304" pitchFamily="18" charset="0"/>
              <a:sym typeface="Arial"/>
            </a:rPr>
            <a:t>Наличие потребности в создании дополнительных мест для детей до 3 лет </a:t>
          </a:r>
          <a:endParaRPr lang="ru-RU" sz="1600" b="1" kern="1200" dirty="0">
            <a:latin typeface="Arial" pitchFamily="34" charset="0"/>
            <a:cs typeface="Arial" pitchFamily="34" charset="0"/>
          </a:endParaRPr>
        </a:p>
      </dsp:txBody>
      <dsp:txXfrm rot="5400000">
        <a:off x="4482771" y="-3598929"/>
        <a:ext cx="718429" cy="7923582"/>
      </dsp:txXfrm>
    </dsp:sp>
    <dsp:sp modelId="{7B1E0604-8B42-46E5-9EBA-6D80DBC8C7CF}">
      <dsp:nvSpPr>
        <dsp:cNvPr id="0" name=""/>
        <dsp:cNvSpPr/>
      </dsp:nvSpPr>
      <dsp:spPr>
        <a:xfrm rot="5400000">
          <a:off x="-137699" y="1161983"/>
          <a:ext cx="1085177" cy="711672"/>
        </a:xfrm>
        <a:prstGeom prst="chevron">
          <a:avLst/>
        </a:prstGeom>
        <a:solidFill>
          <a:schemeClr val="tx2">
            <a:lumMod val="40000"/>
            <a:lumOff val="60000"/>
          </a:schemeClr>
        </a:solidFill>
        <a:ln w="25400" cap="flat" cmpd="sng" algn="ctr">
          <a:solidFill>
            <a:srgbClr val="623B2A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 smtClean="0"/>
            <a:t>2</a:t>
          </a:r>
          <a:endParaRPr lang="ru-RU" sz="2400" kern="1200" dirty="0"/>
        </a:p>
      </dsp:txBody>
      <dsp:txXfrm rot="5400000">
        <a:off x="-137699" y="1161983"/>
        <a:ext cx="1085177" cy="711672"/>
      </dsp:txXfrm>
    </dsp:sp>
    <dsp:sp modelId="{41FD69C6-A14F-4709-9545-58E53B1A28DE}">
      <dsp:nvSpPr>
        <dsp:cNvPr id="0" name=""/>
        <dsp:cNvSpPr/>
      </dsp:nvSpPr>
      <dsp:spPr>
        <a:xfrm rot="5400000">
          <a:off x="4431775" y="-2641867"/>
          <a:ext cx="850462" cy="7989476"/>
        </a:xfrm>
        <a:prstGeom prst="round2SameRect">
          <a:avLst/>
        </a:prstGeom>
        <a:solidFill>
          <a:schemeClr val="bg2"/>
        </a:solidFill>
        <a:ln w="9525" cap="flat" cmpd="sng" algn="ctr">
          <a:solidFill>
            <a:schemeClr val="dk1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dk1"/>
        </a:lnRef>
        <a:fillRef idx="2">
          <a:schemeClr val="dk1"/>
        </a:fillRef>
        <a:effectRef idx="1">
          <a:schemeClr val="dk1"/>
        </a:effectRef>
        <a:fontRef idx="minor">
          <a:schemeClr val="dk1"/>
        </a:fontRef>
      </dsp:style>
      <dsp:txBody>
        <a:bodyPr spcFirstLastPara="0" vert="horz" wrap="square" lIns="113792" tIns="10160" rIns="10160" bIns="10160" numCol="1" spcCol="1270" anchor="ctr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ru-RU" sz="1600" b="1" kern="1200" dirty="0">
            <a:latin typeface="Arial" pitchFamily="34" charset="0"/>
            <a:cs typeface="Arial" pitchFamily="34" charset="0"/>
          </a:endParaRP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600" b="1" kern="1200" dirty="0" smtClean="0">
              <a:latin typeface="Times New Roman" panose="02020603050405020304" pitchFamily="18" charset="0"/>
              <a:ea typeface="Arial"/>
              <a:cs typeface="Times New Roman" panose="02020603050405020304" pitchFamily="18" charset="0"/>
              <a:sym typeface="Arial"/>
            </a:rPr>
            <a:t>Наличие проектно-сметной документации, прошедшую государственную экспертизу</a:t>
          </a:r>
          <a:endParaRPr lang="ru-RU" sz="1600" b="1" kern="1200" dirty="0"/>
        </a:p>
      </dsp:txBody>
      <dsp:txXfrm rot="5400000">
        <a:off x="4431775" y="-2641867"/>
        <a:ext cx="850462" cy="7989476"/>
      </dsp:txXfrm>
    </dsp:sp>
    <dsp:sp modelId="{FDF58E49-6AE5-413C-B425-4C45FF62302B}">
      <dsp:nvSpPr>
        <dsp:cNvPr id="0" name=""/>
        <dsp:cNvSpPr/>
      </dsp:nvSpPr>
      <dsp:spPr>
        <a:xfrm rot="5400000">
          <a:off x="-137699" y="2197772"/>
          <a:ext cx="1085177" cy="711672"/>
        </a:xfrm>
        <a:prstGeom prst="chevron">
          <a:avLst/>
        </a:prstGeom>
        <a:solidFill>
          <a:schemeClr val="tx2">
            <a:lumMod val="40000"/>
            <a:lumOff val="60000"/>
          </a:schemeClr>
        </a:solidFill>
        <a:ln w="25400" cap="flat" cmpd="sng" algn="ctr">
          <a:solidFill>
            <a:srgbClr val="623B2A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 smtClean="0"/>
            <a:t>3</a:t>
          </a:r>
          <a:endParaRPr lang="ru-RU" sz="2400" kern="1200" dirty="0"/>
        </a:p>
      </dsp:txBody>
      <dsp:txXfrm rot="5400000">
        <a:off x="-137699" y="2197772"/>
        <a:ext cx="1085177" cy="711672"/>
      </dsp:txXfrm>
    </dsp:sp>
    <dsp:sp modelId="{8741D36F-B451-4AD1-9535-36A252049CB4}">
      <dsp:nvSpPr>
        <dsp:cNvPr id="0" name=""/>
        <dsp:cNvSpPr/>
      </dsp:nvSpPr>
      <dsp:spPr>
        <a:xfrm rot="5400000">
          <a:off x="4466216" y="-1532024"/>
          <a:ext cx="888977" cy="7937988"/>
        </a:xfrm>
        <a:prstGeom prst="round2SameRect">
          <a:avLst/>
        </a:prstGeom>
        <a:solidFill>
          <a:schemeClr val="bg2"/>
        </a:solidFill>
        <a:ln w="9525" cap="flat" cmpd="sng" algn="ctr">
          <a:solidFill>
            <a:schemeClr val="dk1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dk1"/>
        </a:lnRef>
        <a:fillRef idx="2">
          <a:schemeClr val="dk1"/>
        </a:fillRef>
        <a:effectRef idx="1">
          <a:schemeClr val="dk1"/>
        </a:effectRef>
        <a:fontRef idx="minor">
          <a:schemeClr val="dk1"/>
        </a:fontRef>
      </dsp:style>
      <dsp:txBody>
        <a:bodyPr spcFirstLastPara="0" vert="horz" wrap="square" lIns="113792" tIns="10160" rIns="10160" bIns="10160" numCol="1" spcCol="1270" anchor="ctr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ru-RU" sz="1600" b="1" kern="1200" dirty="0">
            <a:latin typeface="Arial" pitchFamily="34" charset="0"/>
            <a:cs typeface="Arial" pitchFamily="34" charset="0"/>
          </a:endParaRPr>
        </a:p>
        <a:p>
          <a:pPr marL="171450" lvl="1" indent="-171450" algn="l" defTabSz="7112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600" b="1" kern="1200" dirty="0" smtClean="0">
              <a:latin typeface="Times New Roman" panose="02020603050405020304" pitchFamily="18" charset="0"/>
              <a:ea typeface="Arial"/>
              <a:cs typeface="Times New Roman" panose="02020603050405020304" pitchFamily="18" charset="0"/>
              <a:sym typeface="Arial"/>
            </a:rPr>
            <a:t>Наличие проектной документации в Реестре экономически эффективной проектной документации  или типовой проектной документации Минстроя России (при строительстве объекта)</a:t>
          </a:r>
        </a:p>
      </dsp:txBody>
      <dsp:txXfrm rot="5400000">
        <a:off x="4466216" y="-1532024"/>
        <a:ext cx="888977" cy="7937988"/>
      </dsp:txXfrm>
    </dsp:sp>
    <dsp:sp modelId="{E2251EC6-3F1F-4B38-89EA-9E1F1756E961}">
      <dsp:nvSpPr>
        <dsp:cNvPr id="0" name=""/>
        <dsp:cNvSpPr/>
      </dsp:nvSpPr>
      <dsp:spPr>
        <a:xfrm rot="5400000">
          <a:off x="-137699" y="3084859"/>
          <a:ext cx="1085177" cy="711672"/>
        </a:xfrm>
        <a:prstGeom prst="chevron">
          <a:avLst/>
        </a:prstGeom>
        <a:solidFill>
          <a:schemeClr val="tx2">
            <a:lumMod val="40000"/>
            <a:lumOff val="60000"/>
          </a:schemeClr>
        </a:solidFill>
        <a:ln w="25400" cap="flat" cmpd="sng" algn="ctr">
          <a:solidFill>
            <a:srgbClr val="623B2A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 smtClean="0"/>
            <a:t>4</a:t>
          </a:r>
          <a:endParaRPr lang="ru-RU" sz="2400" kern="1200" dirty="0"/>
        </a:p>
      </dsp:txBody>
      <dsp:txXfrm rot="5400000">
        <a:off x="-137699" y="3084859"/>
        <a:ext cx="1085177" cy="711672"/>
      </dsp:txXfrm>
    </dsp:sp>
    <dsp:sp modelId="{BDA9976E-4F32-4256-929C-F18E32FF325D}">
      <dsp:nvSpPr>
        <dsp:cNvPr id="0" name=""/>
        <dsp:cNvSpPr/>
      </dsp:nvSpPr>
      <dsp:spPr>
        <a:xfrm rot="5400000">
          <a:off x="4521851" y="-505861"/>
          <a:ext cx="778526" cy="7951167"/>
        </a:xfrm>
        <a:prstGeom prst="round2SameRect">
          <a:avLst/>
        </a:prstGeom>
        <a:solidFill>
          <a:schemeClr val="bg2"/>
        </a:solidFill>
        <a:ln w="9525" cap="flat" cmpd="sng" algn="ctr">
          <a:solidFill>
            <a:schemeClr val="dk1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dk1"/>
        </a:lnRef>
        <a:fillRef idx="2">
          <a:schemeClr val="dk1"/>
        </a:fillRef>
        <a:effectRef idx="1">
          <a:schemeClr val="dk1"/>
        </a:effectRef>
        <a:fontRef idx="minor">
          <a:schemeClr val="dk1"/>
        </a:fontRef>
      </dsp:style>
      <dsp:txBody>
        <a:bodyPr spcFirstLastPara="0" vert="horz" wrap="square" lIns="113792" tIns="10160" rIns="10160" bIns="10160" numCol="1" spcCol="1270" anchor="ctr" anchorCtr="0">
          <a:noAutofit/>
        </a:bodyPr>
        <a:lstStyle/>
        <a:p>
          <a:pPr marL="171450" lvl="1" indent="-171450" algn="just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ru-RU" sz="1600" b="1" kern="1200" dirty="0">
            <a:latin typeface="Arial" pitchFamily="34" charset="0"/>
            <a:cs typeface="Arial" pitchFamily="34" charset="0"/>
          </a:endParaRPr>
        </a:p>
        <a:p>
          <a:pPr marL="171450" lvl="1" indent="-171450" algn="l" defTabSz="7112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kumimoji="0" lang="ru-RU" sz="1600" b="1" i="0" u="none" strike="noStrike" kern="1200" cap="none" spc="0" normalizeH="0" baseline="0" dirty="0" smtClean="0">
              <a:ln>
                <a:noFill/>
              </a:ln>
              <a:solidFill>
                <a:srgbClr val="000000"/>
              </a:solidFill>
              <a:effectLst/>
              <a:uFillTx/>
              <a:latin typeface="Times New Roman" panose="02020603050405020304" pitchFamily="18" charset="0"/>
              <a:ea typeface="Arial"/>
              <a:cs typeface="Times New Roman" panose="02020603050405020304" pitchFamily="18" charset="0"/>
              <a:sym typeface="Arial"/>
            </a:rPr>
            <a:t>Наличие бюджетных ассигнований  в местном бюджете на софинансирование</a:t>
          </a:r>
          <a:r>
            <a:rPr kumimoji="0" lang="ru-RU" sz="1600" b="1" i="0" u="none" strike="noStrike" kern="1200" cap="none" spc="0" normalizeH="0" dirty="0" smtClean="0">
              <a:ln>
                <a:noFill/>
              </a:ln>
              <a:solidFill>
                <a:srgbClr val="000000"/>
              </a:solidFill>
              <a:effectLst/>
              <a:uFillTx/>
              <a:latin typeface="Times New Roman" panose="02020603050405020304" pitchFamily="18" charset="0"/>
              <a:ea typeface="Arial"/>
              <a:cs typeface="Times New Roman" panose="02020603050405020304" pitchFamily="18" charset="0"/>
              <a:sym typeface="Arial"/>
            </a:rPr>
            <a:t> расходных обязательств </a:t>
          </a:r>
          <a:endParaRPr kumimoji="0" lang="ru-RU" sz="1600" b="1" i="0" u="none" strike="noStrike" kern="1200" cap="none" spc="0" normalizeH="0" baseline="0" dirty="0">
            <a:ln>
              <a:noFill/>
            </a:ln>
            <a:solidFill>
              <a:srgbClr val="000000"/>
            </a:solidFill>
            <a:effectLst/>
            <a:uFillTx/>
            <a:latin typeface="Times New Roman" panose="02020603050405020304" pitchFamily="18" charset="0"/>
            <a:ea typeface="Arial"/>
            <a:cs typeface="Times New Roman" panose="02020603050405020304" pitchFamily="18" charset="0"/>
            <a:sym typeface="Arial"/>
          </a:endParaRPr>
        </a:p>
      </dsp:txBody>
      <dsp:txXfrm rot="5400000">
        <a:off x="4521851" y="-505861"/>
        <a:ext cx="778526" cy="7951167"/>
      </dsp:txXfrm>
    </dsp:sp>
  </dsp:spTree>
</dsp:drawing>
</file>

<file path=ppt/diagrams/drawing3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5" y="2"/>
            <a:ext cx="2938780" cy="49633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41456" y="2"/>
            <a:ext cx="2938780" cy="49633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6FE61EB-F092-4960-AA31-EFC526AF8225}" type="datetimeFigureOut">
              <a:rPr lang="ru-RU" smtClean="0"/>
              <a:pPr/>
              <a:t>15.02.2019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5" y="9428586"/>
            <a:ext cx="2938780" cy="49633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41456" y="9428586"/>
            <a:ext cx="2938780" cy="49633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C3144F5-8487-48E8-A7CF-BF5CB45CD6E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65155436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5" y="2"/>
            <a:ext cx="2938780" cy="49633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41456" y="2"/>
            <a:ext cx="2938780" cy="49633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0CB8F0E-4307-46CA-86D0-A72AE88ECF50}" type="datetimeFigureOut">
              <a:rPr lang="ru-RU" smtClean="0"/>
              <a:pPr/>
              <a:t>15.02.2019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11225" y="746125"/>
            <a:ext cx="4959350" cy="3721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8180" y="4715157"/>
            <a:ext cx="5425440" cy="446698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5" y="9428586"/>
            <a:ext cx="2938780" cy="49633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41456" y="9428586"/>
            <a:ext cx="2938780" cy="49633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4FDDA49-FF4E-498F-9DF4-64E57E4B587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5145588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>
          <a:xfrm>
            <a:off x="3840699" y="9428242"/>
            <a:ext cx="2939519" cy="496809"/>
          </a:xfrm>
          <a:prstGeom prst="rect">
            <a:avLst/>
          </a:prstGeom>
        </p:spPr>
        <p:txBody>
          <a:bodyPr lIns="91339" tIns="45670" rIns="91339" bIns="45670"/>
          <a:lstStyle/>
          <a:p>
            <a:fld id="{19770DBE-02B0-4B8A-BEE8-6761C32A4E34}" type="slidenum">
              <a:rPr lang="ru-RU" smtClean="0"/>
              <a:pPr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13568464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>
          <a:xfrm>
            <a:off x="3840699" y="9428242"/>
            <a:ext cx="2939519" cy="496809"/>
          </a:xfrm>
          <a:prstGeom prst="rect">
            <a:avLst/>
          </a:prstGeom>
        </p:spPr>
        <p:txBody>
          <a:bodyPr lIns="91339" tIns="45670" rIns="91339" bIns="45670"/>
          <a:lstStyle/>
          <a:p>
            <a:fld id="{19770DBE-02B0-4B8A-BEE8-6761C32A4E34}" type="slidenum">
              <a:rPr lang="ru-RU" smtClean="0">
                <a:solidFill>
                  <a:prstClr val="black"/>
                </a:solidFill>
              </a:rPr>
              <a:pPr/>
              <a:t>6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13568464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w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wmf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wmf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итульный слайд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 hasCustomPrompt="1"/>
          </p:nvPr>
        </p:nvSpPr>
        <p:spPr>
          <a:xfrm>
            <a:off x="685800" y="1628800"/>
            <a:ext cx="8458200" cy="1470025"/>
          </a:xfrm>
        </p:spPr>
        <p:txBody>
          <a:bodyPr>
            <a:normAutofit/>
          </a:bodyPr>
          <a:lstStyle>
            <a:lvl1pPr>
              <a:defRPr sz="2800" baseline="0">
                <a:solidFill>
                  <a:schemeClr val="bg1"/>
                </a:solidFill>
                <a:latin typeface="Arial Black" panose="020B0A04020102020204" pitchFamily="34" charset="0"/>
              </a:defRPr>
            </a:lvl1pPr>
          </a:lstStyle>
          <a:p>
            <a:r>
              <a:rPr lang="ru-RU" dirty="0" smtClean="0"/>
              <a:t>Об итогах и перспективах работы министерства экономического развития и инвестиций Самарской области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 hasCustomPrompt="1"/>
          </p:nvPr>
        </p:nvSpPr>
        <p:spPr>
          <a:xfrm>
            <a:off x="2555776" y="4077072"/>
            <a:ext cx="6400800" cy="720080"/>
          </a:xfrm>
        </p:spPr>
        <p:txBody>
          <a:bodyPr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dirty="0" smtClean="0"/>
              <a:t>Министерство экономического развития и инвестиций Самарской области</a:t>
            </a:r>
          </a:p>
        </p:txBody>
      </p:sp>
      <p:pic>
        <p:nvPicPr>
          <p:cNvPr id="11" name="Picture 7" descr="самара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7504" y="44624"/>
            <a:ext cx="576064" cy="6261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cxnSp>
        <p:nvCxnSpPr>
          <p:cNvPr id="6" name="Прямая соединительная линия 5"/>
          <p:cNvCxnSpPr/>
          <p:nvPr userDrawn="1"/>
        </p:nvCxnSpPr>
        <p:spPr>
          <a:xfrm>
            <a:off x="683568" y="3284984"/>
            <a:ext cx="8460432" cy="0"/>
          </a:xfrm>
          <a:prstGeom prst="line">
            <a:avLst/>
          </a:prstGeom>
          <a:ln w="635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Прямоугольник 3"/>
          <p:cNvSpPr/>
          <p:nvPr userDrawn="1"/>
        </p:nvSpPr>
        <p:spPr>
          <a:xfrm>
            <a:off x="2123728" y="6669360"/>
            <a:ext cx="5616624" cy="14401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8096553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1622E8-F0DA-40E9-9FDD-5C3FEB4761C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15.02.2019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CFC69B-3F90-42E3-B2E2-AE2ECD652F22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569079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1622E8-F0DA-40E9-9FDD-5C3FEB4761C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15.02.2019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CFC69B-3F90-42E3-B2E2-AE2ECD652F22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62664902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1622E8-F0DA-40E9-9FDD-5C3FEB4761C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15.02.2019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CFC69B-3F90-42E3-B2E2-AE2ECD652F22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42415998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1622E8-F0DA-40E9-9FDD-5C3FEB4761C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15.02.2019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CFC69B-3F90-42E3-B2E2-AE2ECD652F22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22765636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1622E8-F0DA-40E9-9FDD-5C3FEB4761C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15.02.2019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CFC69B-3F90-42E3-B2E2-AE2ECD652F22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23571214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1622E8-F0DA-40E9-9FDD-5C3FEB4761C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15.02.2019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CFC69B-3F90-42E3-B2E2-AE2ECD652F22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86008085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1622E8-F0DA-40E9-9FDD-5C3FEB4761C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15.02.2019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CFC69B-3F90-42E3-B2E2-AE2ECD652F22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89425482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1622E8-F0DA-40E9-9FDD-5C3FEB4761C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15.02.2019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CFC69B-3F90-42E3-B2E2-AE2ECD652F22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93291610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1622E8-F0DA-40E9-9FDD-5C3FEB4761C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15.02.2019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CFC69B-3F90-42E3-B2E2-AE2ECD652F22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0454151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, текс и диаграмм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Заголовок 1"/>
          <p:cNvSpPr txBox="1">
            <a:spLocks/>
          </p:cNvSpPr>
          <p:nvPr userDrawn="1"/>
        </p:nvSpPr>
        <p:spPr>
          <a:xfrm>
            <a:off x="0" y="-27384"/>
            <a:ext cx="9144000" cy="764704"/>
          </a:xfrm>
          <a:prstGeom prst="rect">
            <a:avLst/>
          </a:prstGeom>
          <a:solidFill>
            <a:srgbClr val="0070C1"/>
          </a:solidFill>
        </p:spPr>
        <p:txBody>
          <a:bodyPr vert="horz" lIns="91440" tIns="45720" rIns="91440" bIns="45720" rtlCol="0" anchor="ctr">
            <a:normAutofit/>
          </a:bodyPr>
          <a:lstStyle>
            <a:lvl1pPr indent="450000"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ru-RU" sz="2800" dirty="0"/>
          </a:p>
        </p:txBody>
      </p:sp>
      <p:pic>
        <p:nvPicPr>
          <p:cNvPr id="6" name="Picture 7" descr="самара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7504" y="44624"/>
            <a:ext cx="576064" cy="6261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Дата 1"/>
          <p:cNvSpPr>
            <a:spLocks noGrp="1"/>
          </p:cNvSpPr>
          <p:nvPr>
            <p:ph type="dt" sz="half" idx="10"/>
          </p:nvPr>
        </p:nvSpPr>
        <p:spPr>
          <a:xfrm>
            <a:off x="457200" y="6513863"/>
            <a:ext cx="1378496" cy="365125"/>
          </a:xfrm>
          <a:prstGeom prst="rect">
            <a:avLst/>
          </a:prstGeom>
        </p:spPr>
        <p:txBody>
          <a:bodyPr anchor="b"/>
          <a:lstStyle/>
          <a:p>
            <a:endParaRPr lang="ru-RU"/>
          </a:p>
        </p:txBody>
      </p:sp>
      <p:sp>
        <p:nvSpPr>
          <p:cNvPr id="11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8172400" y="6513863"/>
            <a:ext cx="514400" cy="365125"/>
          </a:xfrm>
          <a:prstGeom prst="rect">
            <a:avLst/>
          </a:prstGeom>
        </p:spPr>
        <p:txBody>
          <a:bodyPr anchor="b"/>
          <a:lstStyle/>
          <a:p>
            <a:fld id="{33D78B8A-58FF-4BB4-B6B6-A98D4AC5AC54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13"/>
          </p:nvPr>
        </p:nvSpPr>
        <p:spPr>
          <a:xfrm>
            <a:off x="468313" y="981075"/>
            <a:ext cx="8424862" cy="5400675"/>
          </a:xfrm>
        </p:spPr>
        <p:txBody>
          <a:bodyPr/>
          <a:lstStyle/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7" name="Заголовок 1"/>
          <p:cNvSpPr>
            <a:spLocks noGrp="1"/>
          </p:cNvSpPr>
          <p:nvPr>
            <p:ph type="ctrTitle"/>
          </p:nvPr>
        </p:nvSpPr>
        <p:spPr>
          <a:xfrm>
            <a:off x="1187624" y="0"/>
            <a:ext cx="7270576" cy="737320"/>
          </a:xfrm>
        </p:spPr>
        <p:txBody>
          <a:bodyPr>
            <a:normAutofit/>
          </a:bodyPr>
          <a:lstStyle>
            <a:lvl1pPr>
              <a:defRPr sz="2800"/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5989369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Заголовок, текс и диаграмм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Заголовок 1"/>
          <p:cNvSpPr txBox="1">
            <a:spLocks/>
          </p:cNvSpPr>
          <p:nvPr userDrawn="1"/>
        </p:nvSpPr>
        <p:spPr>
          <a:xfrm>
            <a:off x="0" y="0"/>
            <a:ext cx="9144000" cy="764704"/>
          </a:xfrm>
          <a:prstGeom prst="rect">
            <a:avLst/>
          </a:prstGeom>
          <a:solidFill>
            <a:srgbClr val="0070C1"/>
          </a:solidFill>
        </p:spPr>
        <p:txBody>
          <a:bodyPr vert="horz" lIns="91440" tIns="45720" rIns="91440" bIns="45720" rtlCol="0" anchor="ctr">
            <a:normAutofit/>
          </a:bodyPr>
          <a:lstStyle>
            <a:lvl1pPr indent="450000"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ru-RU" dirty="0"/>
          </a:p>
        </p:txBody>
      </p:sp>
      <p:pic>
        <p:nvPicPr>
          <p:cNvPr id="6" name="Picture 7" descr="самара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7504" y="44624"/>
            <a:ext cx="576064" cy="6261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Дата 1"/>
          <p:cNvSpPr>
            <a:spLocks noGrp="1"/>
          </p:cNvSpPr>
          <p:nvPr>
            <p:ph type="dt" sz="half" idx="10"/>
          </p:nvPr>
        </p:nvSpPr>
        <p:spPr>
          <a:xfrm>
            <a:off x="457200" y="6513863"/>
            <a:ext cx="1378496" cy="365125"/>
          </a:xfrm>
          <a:prstGeom prst="rect">
            <a:avLst/>
          </a:prstGeom>
        </p:spPr>
        <p:txBody>
          <a:bodyPr anchor="b"/>
          <a:lstStyle/>
          <a:p>
            <a:endParaRPr lang="ru-RU"/>
          </a:p>
        </p:txBody>
      </p:sp>
      <p:sp>
        <p:nvSpPr>
          <p:cNvPr id="11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8172400" y="6513863"/>
            <a:ext cx="514400" cy="365125"/>
          </a:xfrm>
          <a:prstGeom prst="rect">
            <a:avLst/>
          </a:prstGeom>
        </p:spPr>
        <p:txBody>
          <a:bodyPr anchor="b"/>
          <a:lstStyle/>
          <a:p>
            <a:fld id="{33D78B8A-58FF-4BB4-B6B6-A98D4AC5AC54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13"/>
          </p:nvPr>
        </p:nvSpPr>
        <p:spPr>
          <a:xfrm>
            <a:off x="468313" y="981075"/>
            <a:ext cx="8424862" cy="5400675"/>
          </a:xfrm>
        </p:spPr>
        <p:txBody>
          <a:bodyPr/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xmlns="" val="13132221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>
  <p:cSld name="Титульный слайд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hape 16"/>
          <p:cNvSpPr>
            <a:spLocks noChangeShapeType="1"/>
          </p:cNvSpPr>
          <p:nvPr/>
        </p:nvSpPr>
        <p:spPr bwMode="auto">
          <a:xfrm>
            <a:off x="0" y="6597650"/>
            <a:ext cx="6011863" cy="0"/>
          </a:xfrm>
          <a:prstGeom prst="line">
            <a:avLst/>
          </a:prstGeom>
          <a:noFill/>
          <a:ln w="63500">
            <a:solidFill>
              <a:srgbClr val="0070C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lIns="45719" rIns="45719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>
              <a:solidFill>
                <a:srgbClr val="000000"/>
              </a:solidFill>
              <a:latin typeface="Arial" charset="0"/>
              <a:sym typeface="Arial" charset="0"/>
            </a:endParaRPr>
          </a:p>
        </p:txBody>
      </p:sp>
      <p:sp>
        <p:nvSpPr>
          <p:cNvPr id="5" name="Shape 17"/>
          <p:cNvSpPr>
            <a:spLocks noChangeArrowheads="1"/>
          </p:cNvSpPr>
          <p:nvPr/>
        </p:nvSpPr>
        <p:spPr bwMode="auto">
          <a:xfrm>
            <a:off x="2051050" y="6597650"/>
            <a:ext cx="5976938" cy="263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  <p:txBody>
          <a:bodyPr lIns="45719" rIns="45719">
            <a:spAutoFit/>
          </a:bodyPr>
          <a:lstStyle/>
          <a:p>
            <a:pPr algn="ctr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altLang="ru-RU" sz="1200">
                <a:solidFill>
                  <a:srgbClr val="898989"/>
                </a:solidFill>
                <a:latin typeface="Arial" charset="0"/>
                <a:sym typeface="Arial" charset="0"/>
              </a:rPr>
              <a:t>Правительство Самарской области</a:t>
            </a:r>
          </a:p>
        </p:txBody>
      </p:sp>
      <p:sp>
        <p:nvSpPr>
          <p:cNvPr id="6" name="Shape 18"/>
          <p:cNvSpPr>
            <a:spLocks noChangeShapeType="1"/>
          </p:cNvSpPr>
          <p:nvPr/>
        </p:nvSpPr>
        <p:spPr bwMode="auto">
          <a:xfrm>
            <a:off x="6011863" y="6597650"/>
            <a:ext cx="3132137" cy="0"/>
          </a:xfrm>
          <a:prstGeom prst="line">
            <a:avLst/>
          </a:prstGeom>
          <a:noFill/>
          <a:ln w="635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lIns="45719" rIns="45719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>
              <a:solidFill>
                <a:srgbClr val="000000"/>
              </a:solidFill>
              <a:latin typeface="Arial" charset="0"/>
              <a:sym typeface="Arial" charset="0"/>
            </a:endParaRPr>
          </a:p>
        </p:txBody>
      </p:sp>
      <p:pic>
        <p:nvPicPr>
          <p:cNvPr id="7" name="image1.tif" descr="самара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7950" y="44450"/>
            <a:ext cx="576263" cy="627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</p:pic>
      <p:sp>
        <p:nvSpPr>
          <p:cNvPr id="8" name="Shape 22"/>
          <p:cNvSpPr>
            <a:spLocks noChangeShapeType="1"/>
          </p:cNvSpPr>
          <p:nvPr/>
        </p:nvSpPr>
        <p:spPr bwMode="auto">
          <a:xfrm>
            <a:off x="684213" y="3284538"/>
            <a:ext cx="8459787" cy="0"/>
          </a:xfrm>
          <a:prstGeom prst="line">
            <a:avLst/>
          </a:prstGeom>
          <a:noFill/>
          <a:ln w="635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lIns="45719" rIns="45719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>
              <a:solidFill>
                <a:srgbClr val="000000"/>
              </a:solidFill>
              <a:latin typeface="Arial" charset="0"/>
              <a:sym typeface="Arial" charset="0"/>
            </a:endParaRPr>
          </a:p>
        </p:txBody>
      </p:sp>
      <p:sp>
        <p:nvSpPr>
          <p:cNvPr id="9" name="Shape 23"/>
          <p:cNvSpPr>
            <a:spLocks noChangeArrowheads="1"/>
          </p:cNvSpPr>
          <p:nvPr/>
        </p:nvSpPr>
        <p:spPr bwMode="auto">
          <a:xfrm>
            <a:off x="2124075" y="6669088"/>
            <a:ext cx="5616575" cy="144462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  <p:txBody>
          <a:bodyPr lIns="45719" rIns="45719" anchor="ctr"/>
          <a:lstStyle>
            <a:lvl1pPr hangingPunct="0">
              <a:defRPr>
                <a:solidFill>
                  <a:srgbClr val="000000"/>
                </a:solidFill>
                <a:latin typeface="Arial" charset="0"/>
                <a:cs typeface="Arial" charset="0"/>
                <a:sym typeface="Arial" charset="0"/>
              </a:defRPr>
            </a:lvl1pPr>
            <a:lvl2pPr marL="742950" indent="-285750" hangingPunct="0">
              <a:defRPr>
                <a:solidFill>
                  <a:srgbClr val="000000"/>
                </a:solidFill>
                <a:latin typeface="Arial" charset="0"/>
                <a:cs typeface="Arial" charset="0"/>
                <a:sym typeface="Arial" charset="0"/>
              </a:defRPr>
            </a:lvl2pPr>
            <a:lvl3pPr marL="1143000" indent="-228600" hangingPunct="0">
              <a:defRPr>
                <a:solidFill>
                  <a:srgbClr val="000000"/>
                </a:solidFill>
                <a:latin typeface="Arial" charset="0"/>
                <a:cs typeface="Arial" charset="0"/>
                <a:sym typeface="Arial" charset="0"/>
              </a:defRPr>
            </a:lvl3pPr>
            <a:lvl4pPr marL="1600200" indent="-228600" hangingPunct="0">
              <a:defRPr>
                <a:solidFill>
                  <a:srgbClr val="000000"/>
                </a:solidFill>
                <a:latin typeface="Arial" charset="0"/>
                <a:cs typeface="Arial" charset="0"/>
                <a:sym typeface="Arial" charset="0"/>
              </a:defRPr>
            </a:lvl4pPr>
            <a:lvl5pPr marL="2057400" indent="-228600" hangingPunct="0">
              <a:defRPr>
                <a:solidFill>
                  <a:srgbClr val="000000"/>
                </a:solidFill>
                <a:latin typeface="Arial" charset="0"/>
                <a:cs typeface="Arial" charset="0"/>
                <a:sym typeface="Arial" charset="0"/>
              </a:defRPr>
            </a:lvl5pPr>
            <a:lvl6pPr marL="2514600" indent="-22860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Arial" charset="0"/>
                <a:cs typeface="Arial" charset="0"/>
                <a:sym typeface="Arial" charset="0"/>
              </a:defRPr>
            </a:lvl6pPr>
            <a:lvl7pPr marL="2971800" indent="-22860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Arial" charset="0"/>
                <a:cs typeface="Arial" charset="0"/>
                <a:sym typeface="Arial" charset="0"/>
              </a:defRPr>
            </a:lvl7pPr>
            <a:lvl8pPr marL="3429000" indent="-22860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Arial" charset="0"/>
                <a:cs typeface="Arial" charset="0"/>
                <a:sym typeface="Arial" charset="0"/>
              </a:defRPr>
            </a:lvl8pPr>
            <a:lvl9pPr marL="3886200" indent="-22860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Arial" charset="0"/>
                <a:cs typeface="Arial" charset="0"/>
                <a:sym typeface="Arial" charset="0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ru-RU" altLang="ru-RU" smtClean="0">
              <a:solidFill>
                <a:srgbClr val="FFFFFF"/>
              </a:solidFill>
            </a:endParaRPr>
          </a:p>
        </p:txBody>
      </p:sp>
      <p:sp>
        <p:nvSpPr>
          <p:cNvPr id="19" name="Shape 19"/>
          <p:cNvSpPr>
            <a:spLocks noGrp="1"/>
          </p:cNvSpPr>
          <p:nvPr>
            <p:ph type="title"/>
          </p:nvPr>
        </p:nvSpPr>
        <p:spPr>
          <a:xfrm>
            <a:off x="685800" y="1628799"/>
            <a:ext cx="8458200" cy="1470026"/>
          </a:xfrm>
          <a:prstGeom prst="rect">
            <a:avLst/>
          </a:prstGeom>
        </p:spPr>
        <p:txBody>
          <a:bodyPr/>
          <a:lstStyle>
            <a:lvl1pPr indent="0">
              <a:defRPr sz="2800" b="1"/>
            </a:lvl1pPr>
          </a:lstStyle>
          <a:p>
            <a:r>
              <a:t>ЗАГОЛОВОК ПРЕЗЕНТАЦИИ</a:t>
            </a:r>
          </a:p>
        </p:txBody>
      </p:sp>
      <p:sp>
        <p:nvSpPr>
          <p:cNvPr id="20" name="Shape 20"/>
          <p:cNvSpPr>
            <a:spLocks noGrp="1"/>
          </p:cNvSpPr>
          <p:nvPr>
            <p:ph type="body" sz="quarter" idx="1"/>
          </p:nvPr>
        </p:nvSpPr>
        <p:spPr>
          <a:xfrm>
            <a:off x="2555775" y="4077072"/>
            <a:ext cx="6400801" cy="720081"/>
          </a:xfrm>
          <a:prstGeom prst="rect">
            <a:avLst/>
          </a:prstGeom>
        </p:spPr>
        <p:txBody>
          <a:bodyPr/>
          <a:lstStyle>
            <a:lvl1pPr marL="0" indent="0" algn="r">
              <a:spcBef>
                <a:spcPts val="400"/>
              </a:spcBef>
              <a:buSzTx/>
              <a:buFontTx/>
              <a:buNone/>
              <a:defRPr sz="2000"/>
            </a:lvl1pPr>
          </a:lstStyle>
          <a:p>
            <a:r>
              <a:t>ПОДЗАГОЛОВОК ПРЕЗЕНТАЦИИ</a:t>
            </a:r>
          </a:p>
        </p:txBody>
      </p:sp>
      <p:sp>
        <p:nvSpPr>
          <p:cNvPr id="10" name="Shape 24"/>
          <p:cNvSpPr>
            <a:spLocks noGrp="1"/>
          </p:cNvSpPr>
          <p:nvPr>
            <p:ph type="sldNum" sz="quarter" idx="10"/>
          </p:nvPr>
        </p:nvSpPr>
        <p:spPr>
          <a:xfrm>
            <a:off x="6553200" y="6111875"/>
            <a:ext cx="247650" cy="24447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BE6EA05-8396-4613-BB8F-3DC2787CFA87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xmlns="" val="1146665526"/>
      </p:ext>
    </p:extLst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Заголовок, текс и диаграмм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hape 45"/>
          <p:cNvSpPr>
            <a:spLocks noChangeShapeType="1"/>
          </p:cNvSpPr>
          <p:nvPr/>
        </p:nvSpPr>
        <p:spPr bwMode="auto">
          <a:xfrm>
            <a:off x="0" y="6597650"/>
            <a:ext cx="6011863" cy="0"/>
          </a:xfrm>
          <a:prstGeom prst="line">
            <a:avLst/>
          </a:prstGeom>
          <a:noFill/>
          <a:ln w="63500">
            <a:solidFill>
              <a:srgbClr val="0070C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lIns="45719" rIns="45719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>
              <a:solidFill>
                <a:srgbClr val="000000"/>
              </a:solidFill>
              <a:latin typeface="Arial" charset="0"/>
              <a:sym typeface="Arial" charset="0"/>
            </a:endParaRPr>
          </a:p>
        </p:txBody>
      </p:sp>
      <p:sp>
        <p:nvSpPr>
          <p:cNvPr id="5" name="Shape 46"/>
          <p:cNvSpPr>
            <a:spLocks noChangeArrowheads="1"/>
          </p:cNvSpPr>
          <p:nvPr/>
        </p:nvSpPr>
        <p:spPr bwMode="auto">
          <a:xfrm>
            <a:off x="2051050" y="6597650"/>
            <a:ext cx="5976938" cy="263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  <p:txBody>
          <a:bodyPr lIns="45719" rIns="45719">
            <a:spAutoFit/>
          </a:bodyPr>
          <a:lstStyle/>
          <a:p>
            <a:pPr algn="ctr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altLang="ru-RU" sz="1200">
                <a:solidFill>
                  <a:srgbClr val="898989"/>
                </a:solidFill>
                <a:latin typeface="Arial" charset="0"/>
                <a:sym typeface="Arial" charset="0"/>
              </a:rPr>
              <a:t>Правительство Самарской области</a:t>
            </a:r>
          </a:p>
        </p:txBody>
      </p:sp>
      <p:sp>
        <p:nvSpPr>
          <p:cNvPr id="6" name="Shape 47"/>
          <p:cNvSpPr>
            <a:spLocks noChangeShapeType="1"/>
          </p:cNvSpPr>
          <p:nvPr/>
        </p:nvSpPr>
        <p:spPr bwMode="auto">
          <a:xfrm>
            <a:off x="6011863" y="6597650"/>
            <a:ext cx="3132137" cy="0"/>
          </a:xfrm>
          <a:prstGeom prst="line">
            <a:avLst/>
          </a:prstGeom>
          <a:noFill/>
          <a:ln w="635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lIns="45719" rIns="45719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>
              <a:solidFill>
                <a:srgbClr val="000000"/>
              </a:solidFill>
              <a:latin typeface="Arial" charset="0"/>
              <a:sym typeface="Arial" charset="0"/>
            </a:endParaRPr>
          </a:p>
        </p:txBody>
      </p:sp>
      <p:sp>
        <p:nvSpPr>
          <p:cNvPr id="7" name="Shape 48"/>
          <p:cNvSpPr>
            <a:spLocks noChangeArrowheads="1"/>
          </p:cNvSpPr>
          <p:nvPr/>
        </p:nvSpPr>
        <p:spPr bwMode="auto">
          <a:xfrm>
            <a:off x="0" y="-26988"/>
            <a:ext cx="9144000" cy="763588"/>
          </a:xfrm>
          <a:prstGeom prst="rect">
            <a:avLst/>
          </a:prstGeom>
          <a:solidFill>
            <a:srgbClr val="0070C1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  <p:txBody>
          <a:bodyPr lIns="45719" rIns="45719" anchor="ctr"/>
          <a:lstStyle>
            <a:lvl1pPr indent="449263" hangingPunct="0">
              <a:defRPr>
                <a:solidFill>
                  <a:srgbClr val="000000"/>
                </a:solidFill>
                <a:latin typeface="Arial" charset="0"/>
                <a:cs typeface="Arial" charset="0"/>
                <a:sym typeface="Arial" charset="0"/>
              </a:defRPr>
            </a:lvl1pPr>
            <a:lvl2pPr marL="742950" indent="-285750" hangingPunct="0">
              <a:defRPr>
                <a:solidFill>
                  <a:srgbClr val="000000"/>
                </a:solidFill>
                <a:latin typeface="Arial" charset="0"/>
                <a:cs typeface="Arial" charset="0"/>
                <a:sym typeface="Arial" charset="0"/>
              </a:defRPr>
            </a:lvl2pPr>
            <a:lvl3pPr marL="1143000" indent="-228600" hangingPunct="0">
              <a:defRPr>
                <a:solidFill>
                  <a:srgbClr val="000000"/>
                </a:solidFill>
                <a:latin typeface="Arial" charset="0"/>
                <a:cs typeface="Arial" charset="0"/>
                <a:sym typeface="Arial" charset="0"/>
              </a:defRPr>
            </a:lvl3pPr>
            <a:lvl4pPr marL="1600200" indent="-228600" hangingPunct="0">
              <a:defRPr>
                <a:solidFill>
                  <a:srgbClr val="000000"/>
                </a:solidFill>
                <a:latin typeface="Arial" charset="0"/>
                <a:cs typeface="Arial" charset="0"/>
                <a:sym typeface="Arial" charset="0"/>
              </a:defRPr>
            </a:lvl4pPr>
            <a:lvl5pPr marL="2057400" indent="-228600" hangingPunct="0">
              <a:defRPr>
                <a:solidFill>
                  <a:srgbClr val="000000"/>
                </a:solidFill>
                <a:latin typeface="Arial" charset="0"/>
                <a:cs typeface="Arial" charset="0"/>
                <a:sym typeface="Arial" charset="0"/>
              </a:defRPr>
            </a:lvl5pPr>
            <a:lvl6pPr marL="2514600" indent="-22860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Arial" charset="0"/>
                <a:cs typeface="Arial" charset="0"/>
                <a:sym typeface="Arial" charset="0"/>
              </a:defRPr>
            </a:lvl6pPr>
            <a:lvl7pPr marL="2971800" indent="-22860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Arial" charset="0"/>
                <a:cs typeface="Arial" charset="0"/>
                <a:sym typeface="Arial" charset="0"/>
              </a:defRPr>
            </a:lvl7pPr>
            <a:lvl8pPr marL="3429000" indent="-22860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Arial" charset="0"/>
                <a:cs typeface="Arial" charset="0"/>
                <a:sym typeface="Arial" charset="0"/>
              </a:defRPr>
            </a:lvl8pPr>
            <a:lvl9pPr marL="3886200" indent="-22860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Arial" charset="0"/>
                <a:cs typeface="Arial" charset="0"/>
                <a:sym typeface="Arial" charset="0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ru-RU" altLang="ru-RU" sz="4400" smtClean="0">
              <a:solidFill>
                <a:srgbClr val="FFFFFF"/>
              </a:solidFill>
            </a:endParaRPr>
          </a:p>
        </p:txBody>
      </p:sp>
      <p:pic>
        <p:nvPicPr>
          <p:cNvPr id="8" name="image1.tif" descr="самара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7950" y="44450"/>
            <a:ext cx="576263" cy="627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</p:pic>
      <p:sp>
        <p:nvSpPr>
          <p:cNvPr id="51" name="Shape 51"/>
          <p:cNvSpPr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52" name="Shape 52"/>
          <p:cNvSpPr>
            <a:spLocks noGrp="1"/>
          </p:cNvSpPr>
          <p:nvPr>
            <p:ph type="title"/>
          </p:nvPr>
        </p:nvSpPr>
        <p:spPr>
          <a:xfrm>
            <a:off x="1187624" y="-27384"/>
            <a:ext cx="7270577" cy="737321"/>
          </a:xfrm>
          <a:prstGeom prst="rect">
            <a:avLst/>
          </a:prstGeom>
          <a:noFill/>
        </p:spPr>
        <p:txBody>
          <a:bodyPr/>
          <a:lstStyle>
            <a:lvl1pPr indent="0">
              <a:defRPr sz="2000" b="1"/>
            </a:lvl1pPr>
          </a:lstStyle>
          <a:p>
            <a:r>
              <a:t>Текст заголовка</a:t>
            </a:r>
          </a:p>
        </p:txBody>
      </p:sp>
      <p:sp>
        <p:nvSpPr>
          <p:cNvPr id="9" name="Shape 50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240326E-BC82-442E-9EDA-F587EB724902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xmlns="" val="1248669410"/>
      </p:ext>
    </p:extLst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57200" y="6356351"/>
            <a:ext cx="2133600" cy="365125"/>
          </a:xfrm>
          <a:prstGeom prst="rect">
            <a:avLst/>
          </a:prstGeom>
        </p:spPr>
        <p:txBody>
          <a:bodyPr lIns="65306" tIns="32653" rIns="65306" bIns="32653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36D0D30B-FEEA-4288-8D42-2D1BD2AB97D9}" type="datetime1">
              <a:rPr lang="ru-RU" smtClean="0">
                <a:solidFill>
                  <a:srgbClr val="000000"/>
                </a:solidFill>
                <a:latin typeface="Arial" charset="0"/>
                <a:sym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15.02.2019</a:t>
            </a:fld>
            <a:endParaRPr lang="ru-RU">
              <a:solidFill>
                <a:srgbClr val="000000"/>
              </a:solidFill>
              <a:latin typeface="Arial" charset="0"/>
              <a:sym typeface="Arial" charset="0"/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124200" y="6356351"/>
            <a:ext cx="2895600" cy="365125"/>
          </a:xfrm>
          <a:prstGeom prst="rect">
            <a:avLst/>
          </a:prstGeom>
        </p:spPr>
        <p:txBody>
          <a:bodyPr lIns="65306" tIns="32653" rIns="65306" bIns="32653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>
              <a:solidFill>
                <a:srgbClr val="000000"/>
              </a:solidFill>
              <a:latin typeface="Arial" charset="0"/>
              <a:sym typeface="Arial" charset="0"/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BF332D-5771-4A96-8F52-4C83C985402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372138073"/>
      </p:ext>
    </p:extLst>
  </p:cSld>
  <p:clrMapOvr>
    <a:masterClrMapping/>
  </p:clrMapOvr>
  <p:transition spd="slow">
    <p:wip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1"/>
            <a:ext cx="2133600" cy="365125"/>
          </a:xfrm>
          <a:prstGeom prst="rect">
            <a:avLst/>
          </a:prstGeom>
        </p:spPr>
        <p:txBody>
          <a:bodyPr lIns="65306" tIns="32653" rIns="65306" bIns="32653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AB86C44B-AACE-4B91-ABE0-2D2206F98022}" type="datetime1">
              <a:rPr lang="ru-RU" smtClean="0">
                <a:solidFill>
                  <a:srgbClr val="000000"/>
                </a:solidFill>
                <a:latin typeface="Arial" charset="0"/>
                <a:sym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15.02.2019</a:t>
            </a:fld>
            <a:endParaRPr lang="ru-RU">
              <a:solidFill>
                <a:srgbClr val="000000"/>
              </a:solidFill>
              <a:latin typeface="Arial" charset="0"/>
              <a:sym typeface="Arial" charset="0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1"/>
            <a:ext cx="2895600" cy="365125"/>
          </a:xfrm>
          <a:prstGeom prst="rect">
            <a:avLst/>
          </a:prstGeom>
        </p:spPr>
        <p:txBody>
          <a:bodyPr lIns="65306" tIns="32653" rIns="65306" bIns="32653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>
              <a:solidFill>
                <a:srgbClr val="000000"/>
              </a:solidFill>
              <a:latin typeface="Arial" charset="0"/>
              <a:sym typeface="Arial" charset="0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BF332D-5771-4A96-8F52-4C83C985402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515893138"/>
      </p:ext>
    </p:extLst>
  </p:cSld>
  <p:clrMapOvr>
    <a:masterClrMapping/>
  </p:clrMapOvr>
  <p:transition spd="slow">
    <p:wip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1622E8-F0DA-40E9-9FDD-5C3FEB4761C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15.02.2019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CFC69B-3F90-42E3-B2E2-AE2ECD652F22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1245396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1622E8-F0DA-40E9-9FDD-5C3FEB4761C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15.02.2019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CFC69B-3F90-42E3-B2E2-AE2ECD652F22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354881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.png"/><Relationship Id="rId5" Type="http://schemas.openxmlformats.org/officeDocument/2006/relationships/theme" Target="../theme/theme2.xml"/><Relationship Id="rId4" Type="http://schemas.openxmlformats.org/officeDocument/2006/relationships/slideLayout" Target="../slideLayouts/slideLayout7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5.xml"/><Relationship Id="rId3" Type="http://schemas.openxmlformats.org/officeDocument/2006/relationships/slideLayout" Target="../slideLayouts/slideLayout10.xml"/><Relationship Id="rId7" Type="http://schemas.openxmlformats.org/officeDocument/2006/relationships/slideLayout" Target="../slideLayouts/slideLayout14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9.xml"/><Relationship Id="rId1" Type="http://schemas.openxmlformats.org/officeDocument/2006/relationships/slideLayout" Target="../slideLayouts/slideLayout8.xml"/><Relationship Id="rId6" Type="http://schemas.openxmlformats.org/officeDocument/2006/relationships/slideLayout" Target="../slideLayouts/slideLayout13.xml"/><Relationship Id="rId11" Type="http://schemas.openxmlformats.org/officeDocument/2006/relationships/slideLayout" Target="../slideLayouts/slideLayout18.xml"/><Relationship Id="rId5" Type="http://schemas.openxmlformats.org/officeDocument/2006/relationships/slideLayout" Target="../slideLayouts/slideLayout12.xml"/><Relationship Id="rId10" Type="http://schemas.openxmlformats.org/officeDocument/2006/relationships/slideLayout" Target="../slideLayouts/slideLayout17.xml"/><Relationship Id="rId4" Type="http://schemas.openxmlformats.org/officeDocument/2006/relationships/slideLayout" Target="../slideLayouts/slideLayout11.xml"/><Relationship Id="rId9" Type="http://schemas.openxmlformats.org/officeDocument/2006/relationships/slideLayout" Target="../slideLayouts/slideLayout1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764704"/>
          </a:xfrm>
          <a:prstGeom prst="rect">
            <a:avLst/>
          </a:prstGeom>
          <a:solidFill>
            <a:srgbClr val="0070C1"/>
          </a:solidFill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68760"/>
            <a:ext cx="8229600" cy="511256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  <a:r>
              <a:rPr lang="en-US" dirty="0" smtClean="0"/>
              <a:t> </a:t>
            </a:r>
            <a:r>
              <a:rPr lang="ru-RU" dirty="0" smtClean="0"/>
              <a:t>(цвет обозначения в тексте позитива)</a:t>
            </a:r>
          </a:p>
          <a:p>
            <a:pPr lvl="2"/>
            <a:r>
              <a:rPr lang="ru-RU" dirty="0" smtClean="0"/>
              <a:t>Третий уровень (цвет обозначения в тексте негатива)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7" name="Дата 1"/>
          <p:cNvSpPr>
            <a:spLocks noGrp="1"/>
          </p:cNvSpPr>
          <p:nvPr>
            <p:ph type="dt" sz="half" idx="2"/>
          </p:nvPr>
        </p:nvSpPr>
        <p:spPr>
          <a:xfrm>
            <a:off x="457200" y="6513863"/>
            <a:ext cx="1378496" cy="365125"/>
          </a:xfrm>
          <a:prstGeom prst="rect">
            <a:avLst/>
          </a:prstGeom>
        </p:spPr>
        <p:txBody>
          <a:bodyPr anchor="b"/>
          <a:lstStyle>
            <a:lvl1pPr>
              <a:defRPr sz="1000" baseline="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9" name="Номер слайда 3"/>
          <p:cNvSpPr>
            <a:spLocks noGrp="1"/>
          </p:cNvSpPr>
          <p:nvPr>
            <p:ph type="sldNum" sz="quarter" idx="4"/>
          </p:nvPr>
        </p:nvSpPr>
        <p:spPr>
          <a:xfrm>
            <a:off x="8172400" y="6513863"/>
            <a:ext cx="514400" cy="365125"/>
          </a:xfrm>
          <a:prstGeom prst="rect">
            <a:avLst/>
          </a:prstGeom>
        </p:spPr>
        <p:txBody>
          <a:bodyPr anchor="b"/>
          <a:lstStyle>
            <a:lvl1pPr>
              <a:defRPr sz="1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33D78B8A-58FF-4BB4-B6B6-A98D4AC5AC54}" type="slidenum">
              <a:rPr lang="ru-RU" smtClean="0"/>
              <a:pPr/>
              <a:t>‹#›</a:t>
            </a:fld>
            <a:endParaRPr lang="ru-RU" dirty="0"/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>
            <a:off x="0" y="6597352"/>
            <a:ext cx="6012160" cy="0"/>
          </a:xfrm>
          <a:prstGeom prst="line">
            <a:avLst/>
          </a:prstGeom>
          <a:ln w="63500">
            <a:solidFill>
              <a:srgbClr val="0070C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4"/>
          <p:cNvSpPr txBox="1"/>
          <p:nvPr/>
        </p:nvSpPr>
        <p:spPr>
          <a:xfrm>
            <a:off x="2051720" y="6597352"/>
            <a:ext cx="597666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b="0" i="0" u="none" strike="noStrike" kern="1200" dirty="0" smtClean="0">
                <a:solidFill>
                  <a:srgbClr val="898989"/>
                </a:solidFill>
                <a:effectLst/>
                <a:latin typeface="+mn-lt"/>
                <a:ea typeface="+mn-ea"/>
                <a:cs typeface="+mn-cs"/>
              </a:rPr>
              <a:t>Министерство экономического развития и инвестиций Самарской области</a:t>
            </a:r>
          </a:p>
        </p:txBody>
      </p:sp>
      <p:cxnSp>
        <p:nvCxnSpPr>
          <p:cNvPr id="12" name="Прямая соединительная линия 11"/>
          <p:cNvCxnSpPr/>
          <p:nvPr/>
        </p:nvCxnSpPr>
        <p:spPr>
          <a:xfrm>
            <a:off x="6012160" y="6597352"/>
            <a:ext cx="3131840" cy="0"/>
          </a:xfrm>
          <a:prstGeom prst="line">
            <a:avLst/>
          </a:prstGeom>
          <a:ln w="635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36276207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7" r:id="rId2"/>
    <p:sldLayoutId id="2147483728" r:id="rId3"/>
  </p:sldLayoutIdLst>
  <p:timing>
    <p:tnLst>
      <p:par>
        <p:cTn id="1" dur="indefinite" restart="never" nodeType="tmRoot"/>
      </p:par>
    </p:tnLst>
  </p:timing>
  <p:hf hdr="0" ftr="0" dt="0"/>
  <p:txStyles>
    <p:titleStyle>
      <a:lvl1pPr indent="450000" algn="ctr" defTabSz="914400" rtl="0" eaLnBrk="1" latinLnBrk="0" hangingPunct="1">
        <a:spcBef>
          <a:spcPct val="0"/>
        </a:spcBef>
        <a:buNone/>
        <a:defRPr sz="4400" kern="120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rgbClr val="00B050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 baseline="0">
          <a:solidFill>
            <a:srgbClr val="FF0000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Shape 2"/>
          <p:cNvSpPr>
            <a:spLocks noChangeShapeType="1"/>
          </p:cNvSpPr>
          <p:nvPr/>
        </p:nvSpPr>
        <p:spPr bwMode="auto">
          <a:xfrm>
            <a:off x="0" y="6597650"/>
            <a:ext cx="6011863" cy="0"/>
          </a:xfrm>
          <a:prstGeom prst="line">
            <a:avLst/>
          </a:prstGeom>
          <a:noFill/>
          <a:ln w="63500">
            <a:solidFill>
              <a:srgbClr val="0070C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lIns="45719" rIns="45719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>
              <a:solidFill>
                <a:srgbClr val="000000"/>
              </a:solidFill>
              <a:latin typeface="Arial" charset="0"/>
              <a:sym typeface="Arial" charset="0"/>
            </a:endParaRPr>
          </a:p>
        </p:txBody>
      </p:sp>
      <p:sp>
        <p:nvSpPr>
          <p:cNvPr id="1027" name="Shape 3"/>
          <p:cNvSpPr>
            <a:spLocks noChangeArrowheads="1"/>
          </p:cNvSpPr>
          <p:nvPr/>
        </p:nvSpPr>
        <p:spPr bwMode="auto">
          <a:xfrm>
            <a:off x="2051050" y="6597650"/>
            <a:ext cx="5976938" cy="263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  <p:txBody>
          <a:bodyPr lIns="45719" rIns="45719">
            <a:spAutoFit/>
          </a:bodyPr>
          <a:lstStyle/>
          <a:p>
            <a:pPr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altLang="ru-RU" sz="1200">
                <a:solidFill>
                  <a:srgbClr val="898989"/>
                </a:solidFill>
                <a:latin typeface="Arial" charset="0"/>
                <a:sym typeface="Arial" charset="0"/>
              </a:rPr>
              <a:t>Министерство экономического развития и инвестиций Самарской области</a:t>
            </a:r>
          </a:p>
        </p:txBody>
      </p:sp>
      <p:sp>
        <p:nvSpPr>
          <p:cNvPr id="1028" name="Shape 4"/>
          <p:cNvSpPr>
            <a:spLocks noChangeShapeType="1"/>
          </p:cNvSpPr>
          <p:nvPr/>
        </p:nvSpPr>
        <p:spPr bwMode="auto">
          <a:xfrm>
            <a:off x="6011863" y="6597650"/>
            <a:ext cx="3132137" cy="0"/>
          </a:xfrm>
          <a:prstGeom prst="line">
            <a:avLst/>
          </a:prstGeom>
          <a:noFill/>
          <a:ln w="635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lIns="45719" rIns="45719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>
              <a:solidFill>
                <a:srgbClr val="000000"/>
              </a:solidFill>
              <a:latin typeface="Arial" charset="0"/>
              <a:sym typeface="Arial" charset="0"/>
            </a:endParaRPr>
          </a:p>
        </p:txBody>
      </p:sp>
      <p:sp>
        <p:nvSpPr>
          <p:cNvPr id="1029" name="Shape 5"/>
          <p:cNvSpPr>
            <a:spLocks noChangeArrowheads="1"/>
          </p:cNvSpPr>
          <p:nvPr/>
        </p:nvSpPr>
        <p:spPr bwMode="auto">
          <a:xfrm>
            <a:off x="0" y="-26988"/>
            <a:ext cx="9144000" cy="763588"/>
          </a:xfrm>
          <a:prstGeom prst="rect">
            <a:avLst/>
          </a:prstGeom>
          <a:solidFill>
            <a:srgbClr val="0070C1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  <p:txBody>
          <a:bodyPr lIns="45719" rIns="45719" anchor="ctr"/>
          <a:lstStyle/>
          <a:p>
            <a:pPr indent="449263" algn="ctr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altLang="ru-RU" sz="4400">
                <a:solidFill>
                  <a:srgbClr val="FFFFFF"/>
                </a:solidFill>
                <a:latin typeface="Arial" charset="0"/>
                <a:sym typeface="Arial" charset="0"/>
              </a:rPr>
              <a:t>Образец заголовка</a:t>
            </a:r>
          </a:p>
        </p:txBody>
      </p:sp>
      <p:pic>
        <p:nvPicPr>
          <p:cNvPr id="1030" name="image1.png" descr="самара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7950" y="44450"/>
            <a:ext cx="576263" cy="627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</p:pic>
      <p:sp>
        <p:nvSpPr>
          <p:cNvPr id="1031" name="Shape 7"/>
          <p:cNvSpPr>
            <a:spLocks noGrp="1"/>
          </p:cNvSpPr>
          <p:nvPr>
            <p:ph type="sldNum" sz="quarter" idx="2"/>
          </p:nvPr>
        </p:nvSpPr>
        <p:spPr bwMode="auto">
          <a:xfrm>
            <a:off x="8172450" y="6634163"/>
            <a:ext cx="247650" cy="24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  <p:txBody>
          <a:bodyPr vert="horz" wrap="none" lIns="45719" tIns="45720" rIns="45719" bIns="45720" numCol="1" anchor="b" anchorCtr="0" compatLnSpc="1">
            <a:prstTxWarp prst="textNoShape">
              <a:avLst/>
            </a:prstTxWarp>
            <a:spAutoFit/>
          </a:bodyPr>
          <a:lstStyle>
            <a:lvl1pPr hangingPunct="0">
              <a:defRPr sz="1000">
                <a:solidFill>
                  <a:srgbClr val="808080"/>
                </a:solidFill>
                <a:cs typeface="Arial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B6152034-394B-43E9-9E9B-B3829AA9F4AE}" type="slidenum">
              <a:rPr lang="ru-RU" altLang="ru-RU">
                <a:latin typeface="Arial" charset="0"/>
                <a:sym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 altLang="ru-RU">
              <a:latin typeface="Arial" charset="0"/>
              <a:sym typeface="Arial" charset="0"/>
            </a:endParaRPr>
          </a:p>
        </p:txBody>
      </p:sp>
      <p:sp>
        <p:nvSpPr>
          <p:cNvPr id="1032" name="Shape 8"/>
          <p:cNvSpPr>
            <a:spLocks noGrp="1"/>
          </p:cNvSpPr>
          <p:nvPr>
            <p:ph type="body" idx="1"/>
          </p:nvPr>
        </p:nvSpPr>
        <p:spPr bwMode="auto">
          <a:xfrm>
            <a:off x="468313" y="981075"/>
            <a:ext cx="8424862" cy="5400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  <p:txBody>
          <a:bodyPr vert="horz" wrap="square" lIns="45719" tIns="45720" rIns="45719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>
                <a:sym typeface="Arial" charset="0"/>
              </a:rPr>
              <a:t>Уровень текста 1</a:t>
            </a:r>
          </a:p>
          <a:p>
            <a:pPr lvl="1"/>
            <a:r>
              <a:rPr lang="ru-RU" altLang="ru-RU" smtClean="0">
                <a:sym typeface="Arial" charset="0"/>
              </a:rPr>
              <a:t>Уровень текста 2</a:t>
            </a:r>
          </a:p>
          <a:p>
            <a:pPr lvl="2"/>
            <a:r>
              <a:rPr lang="ru-RU" altLang="ru-RU" smtClean="0">
                <a:sym typeface="Arial" charset="0"/>
              </a:rPr>
              <a:t>Уровень текста 3</a:t>
            </a:r>
          </a:p>
          <a:p>
            <a:pPr lvl="3"/>
            <a:r>
              <a:rPr lang="ru-RU" altLang="ru-RU" smtClean="0">
                <a:sym typeface="Arial" charset="0"/>
              </a:rPr>
              <a:t>Уровень текста 4</a:t>
            </a:r>
          </a:p>
          <a:p>
            <a:pPr lvl="4"/>
            <a:r>
              <a:rPr lang="ru-RU" altLang="ru-RU" smtClean="0">
                <a:sym typeface="Arial" charset="0"/>
              </a:rPr>
              <a:t>Уровень текста 5</a:t>
            </a:r>
          </a:p>
        </p:txBody>
      </p:sp>
      <p:sp>
        <p:nvSpPr>
          <p:cNvPr id="1033" name="Shape 9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solidFill>
            <a:srgbClr val="0070C1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  <p:txBody>
          <a:bodyPr vert="horz" wrap="square" lIns="45719" tIns="45720" rIns="45719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>
                <a:sym typeface="Arial" charset="0"/>
              </a:rPr>
              <a:t>Текст заголовка</a:t>
            </a:r>
          </a:p>
        </p:txBody>
      </p:sp>
    </p:spTree>
    <p:extLst>
      <p:ext uri="{BB962C8B-B14F-4D97-AF65-F5344CB8AC3E}">
        <p14:creationId xmlns:p14="http://schemas.microsoft.com/office/powerpoint/2010/main" xmlns="" val="38869327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0" r:id="rId1"/>
    <p:sldLayoutId id="2147483731" r:id="rId2"/>
    <p:sldLayoutId id="2147483732" r:id="rId3"/>
    <p:sldLayoutId id="2147483733" r:id="rId4"/>
  </p:sldLayoutIdLst>
  <p:transition spd="med"/>
  <p:txStyles>
    <p:titleStyle>
      <a:lvl1pPr indent="449263"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FFFFFF"/>
          </a:solidFill>
          <a:latin typeface="Arial"/>
          <a:ea typeface="Arial"/>
          <a:cs typeface="Arial"/>
          <a:sym typeface="Arial" charset="0"/>
        </a:defRPr>
      </a:lvl1pPr>
      <a:lvl2pPr indent="449263"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FFFFFF"/>
          </a:solidFill>
          <a:latin typeface="Arial"/>
          <a:ea typeface="Arial"/>
          <a:cs typeface="Arial"/>
          <a:sym typeface="Arial" charset="0"/>
        </a:defRPr>
      </a:lvl2pPr>
      <a:lvl3pPr indent="449263"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FFFFFF"/>
          </a:solidFill>
          <a:latin typeface="Arial"/>
          <a:ea typeface="Arial"/>
          <a:cs typeface="Arial"/>
          <a:sym typeface="Arial" charset="0"/>
        </a:defRPr>
      </a:lvl3pPr>
      <a:lvl4pPr indent="449263"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FFFFFF"/>
          </a:solidFill>
          <a:latin typeface="Arial"/>
          <a:ea typeface="Arial"/>
          <a:cs typeface="Arial"/>
          <a:sym typeface="Arial" charset="0"/>
        </a:defRPr>
      </a:lvl4pPr>
      <a:lvl5pPr indent="449263"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FFFFFF"/>
          </a:solidFill>
          <a:latin typeface="Arial"/>
          <a:ea typeface="Arial"/>
          <a:cs typeface="Arial"/>
          <a:sym typeface="Arial" charset="0"/>
        </a:defRPr>
      </a:lvl5pPr>
      <a:lvl6pPr marL="0" marR="0" indent="450000" algn="ctr" defTabSz="9144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FFFFFF"/>
          </a:solidFill>
          <a:uFillTx/>
          <a:latin typeface="Arial"/>
          <a:ea typeface="Arial"/>
          <a:cs typeface="Arial"/>
          <a:sym typeface="Arial"/>
        </a:defRPr>
      </a:lvl6pPr>
      <a:lvl7pPr marL="0" marR="0" indent="450000" algn="ctr" defTabSz="9144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FFFFFF"/>
          </a:solidFill>
          <a:uFillTx/>
          <a:latin typeface="Arial"/>
          <a:ea typeface="Arial"/>
          <a:cs typeface="Arial"/>
          <a:sym typeface="Arial"/>
        </a:defRPr>
      </a:lvl7pPr>
      <a:lvl8pPr marL="0" marR="0" indent="450000" algn="ctr" defTabSz="9144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FFFFFF"/>
          </a:solidFill>
          <a:uFillTx/>
          <a:latin typeface="Arial"/>
          <a:ea typeface="Arial"/>
          <a:cs typeface="Arial"/>
          <a:sym typeface="Arial"/>
        </a:defRPr>
      </a:lvl8pPr>
      <a:lvl9pPr marL="0" marR="0" indent="450000" algn="ctr" defTabSz="9144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FFFFFF"/>
          </a:solidFill>
          <a:uFillTx/>
          <a:latin typeface="Arial"/>
          <a:ea typeface="Arial"/>
          <a:cs typeface="Arial"/>
          <a:sym typeface="Arial"/>
        </a:defRPr>
      </a:lvl9pPr>
    </p:titleStyle>
    <p:bodyStyle>
      <a:lvl1pPr marL="342900" indent="-342900" algn="l" rtl="0" eaLnBrk="0" fontAlgn="base" hangingPunct="0">
        <a:spcBef>
          <a:spcPts val="700"/>
        </a:spcBef>
        <a:spcAft>
          <a:spcPct val="0"/>
        </a:spcAft>
        <a:buSzPct val="100000"/>
        <a:buFont typeface="Arial" charset="0"/>
        <a:buChar char="•"/>
        <a:defRPr sz="3200">
          <a:solidFill>
            <a:srgbClr val="000000"/>
          </a:solidFill>
          <a:latin typeface="Arial"/>
          <a:ea typeface="Arial"/>
          <a:cs typeface="Arial"/>
          <a:sym typeface="Arial" charset="0"/>
        </a:defRPr>
      </a:lvl1pPr>
      <a:lvl2pPr marL="782638" indent="-325438" algn="l" rtl="0" eaLnBrk="0" fontAlgn="base" hangingPunct="0">
        <a:spcBef>
          <a:spcPts val="700"/>
        </a:spcBef>
        <a:spcAft>
          <a:spcPct val="0"/>
        </a:spcAft>
        <a:buSzPct val="100000"/>
        <a:buFont typeface="Arial" charset="0"/>
        <a:buChar char="–"/>
        <a:defRPr sz="3200">
          <a:solidFill>
            <a:srgbClr val="000000"/>
          </a:solidFill>
          <a:latin typeface="Arial"/>
          <a:ea typeface="Arial"/>
          <a:cs typeface="Arial"/>
          <a:sym typeface="Arial" charset="0"/>
        </a:defRPr>
      </a:lvl2pPr>
      <a:lvl3pPr marL="1219200" indent="-304800" algn="l" rtl="0" eaLnBrk="0" fontAlgn="base" hangingPunct="0">
        <a:spcBef>
          <a:spcPts val="700"/>
        </a:spcBef>
        <a:spcAft>
          <a:spcPct val="0"/>
        </a:spcAft>
        <a:buSzPct val="100000"/>
        <a:buFont typeface="Arial" charset="0"/>
        <a:buChar char="•"/>
        <a:defRPr sz="3200">
          <a:solidFill>
            <a:srgbClr val="000000"/>
          </a:solidFill>
          <a:latin typeface="Arial"/>
          <a:ea typeface="Arial"/>
          <a:cs typeface="Arial"/>
          <a:sym typeface="Arial" charset="0"/>
        </a:defRPr>
      </a:lvl3pPr>
      <a:lvl4pPr marL="1736725" indent="-365125" algn="l" rtl="0" eaLnBrk="0" fontAlgn="base" hangingPunct="0">
        <a:spcBef>
          <a:spcPts val="700"/>
        </a:spcBef>
        <a:spcAft>
          <a:spcPct val="0"/>
        </a:spcAft>
        <a:buSzPct val="100000"/>
        <a:buFont typeface="Arial" charset="0"/>
        <a:buChar char="–"/>
        <a:defRPr sz="3200">
          <a:solidFill>
            <a:srgbClr val="000000"/>
          </a:solidFill>
          <a:latin typeface="Arial"/>
          <a:ea typeface="Arial"/>
          <a:cs typeface="Arial"/>
          <a:sym typeface="Arial" charset="0"/>
        </a:defRPr>
      </a:lvl4pPr>
      <a:lvl5pPr marL="2193925" indent="-365125" algn="l" rtl="0" eaLnBrk="0" fontAlgn="base" hangingPunct="0">
        <a:spcBef>
          <a:spcPts val="700"/>
        </a:spcBef>
        <a:spcAft>
          <a:spcPct val="0"/>
        </a:spcAft>
        <a:buSzPct val="100000"/>
        <a:buFont typeface="Arial" charset="0"/>
        <a:buChar char="»"/>
        <a:defRPr sz="3200">
          <a:solidFill>
            <a:srgbClr val="000000"/>
          </a:solidFill>
          <a:latin typeface="Arial"/>
          <a:ea typeface="Arial"/>
          <a:cs typeface="Arial"/>
          <a:sym typeface="Arial" charset="0"/>
        </a:defRPr>
      </a:lvl5pPr>
      <a:lvl6pPr marL="2651760" marR="0" indent="-36576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6pPr>
      <a:lvl7pPr marL="3108960" marR="0" indent="-36576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7pPr>
      <a:lvl8pPr marL="3566159" marR="0" indent="-365759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8pPr>
      <a:lvl9pPr marL="4023359" marR="0" indent="-365759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9pPr>
    </p:bodyStyle>
    <p:otherStyle>
      <a:lvl1pPr marL="0" marR="0" indent="0" algn="l" defTabSz="9144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0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1pPr>
      <a:lvl2pPr marL="0" marR="0" indent="457200" algn="l" defTabSz="9144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0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2pPr>
      <a:lvl3pPr marL="0" marR="0" indent="914400" algn="l" defTabSz="9144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0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3pPr>
      <a:lvl4pPr marL="0" marR="0" indent="1371600" algn="l" defTabSz="9144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0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4pPr>
      <a:lvl5pPr marL="0" marR="0" indent="1828800" algn="l" defTabSz="9144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0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5pPr>
      <a:lvl6pPr marL="0" marR="0" indent="2286000" algn="l" defTabSz="9144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0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6pPr>
      <a:lvl7pPr marL="0" marR="0" indent="2743200" algn="l" defTabSz="9144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0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7pPr>
      <a:lvl8pPr marL="0" marR="0" indent="3200400" algn="l" defTabSz="9144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0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8pPr>
      <a:lvl9pPr marL="0" marR="0" indent="3657600" algn="l" defTabSz="9144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0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91622E8-F0DA-40E9-9FDD-5C3FEB4761C7}" type="datetimeFigureOut">
              <a:rPr lang="ru-RU" smtClean="0">
                <a:solidFill>
                  <a:prstClr val="black">
                    <a:tint val="75000"/>
                  </a:prstClr>
                </a:solidFill>
                <a:cs typeface="Helvetica" pitchFamily="34" charset="0"/>
                <a:sym typeface="Arial" charset="0"/>
              </a:rPr>
              <a:pPr/>
              <a:t>15.02.2019</a:t>
            </a:fld>
            <a:endParaRPr lang="ru-RU">
              <a:solidFill>
                <a:prstClr val="black">
                  <a:tint val="75000"/>
                </a:prstClr>
              </a:solidFill>
              <a:cs typeface="Helvetica" pitchFamily="34" charset="0"/>
              <a:sym typeface="Arial" charset="0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  <a:cs typeface="Helvetica" pitchFamily="34" charset="0"/>
              <a:sym typeface="Arial" charset="0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CFC69B-3F90-42E3-B2E2-AE2ECD652F22}" type="slidenum">
              <a:rPr lang="ru-RU" smtClean="0">
                <a:solidFill>
                  <a:prstClr val="black">
                    <a:tint val="75000"/>
                  </a:prstClr>
                </a:solidFill>
                <a:cs typeface="Helvetica" pitchFamily="34" charset="0"/>
                <a:sym typeface="Arial" charset="0"/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  <a:cs typeface="Helvetica" pitchFamily="34" charset="0"/>
              <a:sym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569655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5" r:id="rId1"/>
    <p:sldLayoutId id="2147483736" r:id="rId2"/>
    <p:sldLayoutId id="2147483737" r:id="rId3"/>
    <p:sldLayoutId id="2147483738" r:id="rId4"/>
    <p:sldLayoutId id="2147483739" r:id="rId5"/>
    <p:sldLayoutId id="2147483740" r:id="rId6"/>
    <p:sldLayoutId id="2147483741" r:id="rId7"/>
    <p:sldLayoutId id="2147483742" r:id="rId8"/>
    <p:sldLayoutId id="2147483743" r:id="rId9"/>
    <p:sldLayoutId id="2147483744" r:id="rId10"/>
    <p:sldLayoutId id="214748374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emf"/><Relationship Id="rId3" Type="http://schemas.openxmlformats.org/officeDocument/2006/relationships/image" Target="../media/image4.emf"/><Relationship Id="rId7" Type="http://schemas.openxmlformats.org/officeDocument/2006/relationships/image" Target="../media/image8.emf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7.emf"/><Relationship Id="rId5" Type="http://schemas.openxmlformats.org/officeDocument/2006/relationships/image" Target="../media/image6.emf"/><Relationship Id="rId4" Type="http://schemas.openxmlformats.org/officeDocument/2006/relationships/image" Target="../media/image5.emf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Shape 407"/>
          <p:cNvSpPr>
            <a:spLocks noGrp="1"/>
          </p:cNvSpPr>
          <p:nvPr>
            <p:ph type="title"/>
          </p:nvPr>
        </p:nvSpPr>
        <p:spPr>
          <a:xfrm>
            <a:off x="685800" y="1700213"/>
            <a:ext cx="8458200" cy="1470025"/>
          </a:xfrm>
        </p:spPr>
        <p:txBody>
          <a:bodyPr/>
          <a:lstStyle/>
          <a:p>
            <a:pPr eaLnBrk="1" hangingPunct="1"/>
            <a:r>
              <a:rPr lang="ru-RU" altLang="ru-RU" sz="2600" smtClean="0">
                <a:solidFill>
                  <a:schemeClr val="bg1"/>
                </a:solidFill>
                <a:latin typeface="Arial" charset="0"/>
                <a:cs typeface="Arial" charset="0"/>
              </a:rPr>
              <a:t>РЕГИОНАЛЬНАЯ СОСТАВЛЯЮЩАЯ НАЦИОНАЛЬНОГО ПРОЕКТА «ДЕМОГРАФИЯ»</a:t>
            </a:r>
          </a:p>
        </p:txBody>
      </p:sp>
    </p:spTree>
    <p:extLst>
      <p:ext uri="{BB962C8B-B14F-4D97-AF65-F5344CB8AC3E}">
        <p14:creationId xmlns:p14="http://schemas.microsoft.com/office/powerpoint/2010/main" xmlns="" val="196776840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Номер слайда 2">
            <a:extLst>
              <a:ext uri="{FF2B5EF4-FFF2-40B4-BE49-F238E27FC236}">
                <a16:creationId xmlns="" xmlns:a16="http://schemas.microsoft.com/office/drawing/2014/main" id="{272F0A15-0AFF-4A8B-9214-36F66F479F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29600" y="6492875"/>
            <a:ext cx="514400" cy="365125"/>
          </a:xfrm>
        </p:spPr>
        <p:txBody>
          <a:bodyPr/>
          <a:lstStyle/>
          <a:p>
            <a:fld id="{33D78B8A-58FF-4BB4-B6B6-A98D4AC5AC54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10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406480" y="980728"/>
            <a:ext cx="8373616" cy="576064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9525" cap="flat" cmpd="sng" algn="ctr">
            <a:solidFill>
              <a:srgbClr val="623B2A"/>
            </a:solidFill>
            <a:prstDash val="soli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 fontScale="92500" lnSpcReduction="10000"/>
          </a:bodyPr>
          <a:lstStyle/>
          <a:p>
            <a:pPr indent="450000" algn="ctr">
              <a:spcBef>
                <a:spcPct val="0"/>
              </a:spcBef>
              <a:defRPr/>
            </a:pPr>
            <a:r>
              <a:rPr lang="ru-RU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Условия/механизмы  участия ОМС в мероприятии по созданию дополнительных мест для детей в возрасте до трех лет</a:t>
            </a:r>
            <a:endParaRPr lang="ru-RU" b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12" name="Содержимое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xmlns="" val="297879414"/>
              </p:ext>
            </p:extLst>
          </p:nvPr>
        </p:nvGraphicFramePr>
        <p:xfrm>
          <a:off x="67128" y="1772816"/>
          <a:ext cx="8897360" cy="410445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7" name="Прямоугольник 1">
            <a:extLst>
              <a:ext uri="{FF2B5EF4-FFF2-40B4-BE49-F238E27FC236}">
                <a16:creationId xmlns:a16="http://schemas.microsoft.com/office/drawing/2014/main" xmlns="" id="{4AB62333-E8EB-4CFB-8E1E-D40A1E58C0C8}"/>
              </a:ext>
            </a:extLst>
          </p:cNvPr>
          <p:cNvSpPr>
            <a:spLocks noChangeArrowheads="1"/>
          </p:cNvSpPr>
          <p:nvPr/>
        </p:nvSpPr>
        <p:spPr bwMode="auto">
          <a:xfrm>
            <a:off x="773454" y="37073"/>
            <a:ext cx="8342383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altLang="ru-RU" sz="2000" dirty="0" smtClean="0">
                <a:solidFill>
                  <a:prstClr val="white"/>
                </a:solidFill>
                <a:latin typeface="Arial" panose="020B0604020202020204" pitchFamily="34" charset="0"/>
                <a:ea typeface="MS Mincho" pitchFamily="49" charset="-128"/>
              </a:rPr>
              <a:t>Проект «Содействие занятости женщин –создание условий дошкольного образования для детей в возрасте до трех лет»</a:t>
            </a:r>
            <a:endParaRPr lang="ru-RU" altLang="ru-RU" sz="2000" dirty="0">
              <a:solidFill>
                <a:prstClr val="white"/>
              </a:solidFill>
              <a:latin typeface="Arial" panose="020B0604020202020204" pitchFamily="34" charset="0"/>
              <a:ea typeface="MS Mincho" pitchFamily="49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2633467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2">
            <a:extLst>
              <a:ext uri="{FF2B5EF4-FFF2-40B4-BE49-F238E27FC236}">
                <a16:creationId xmlns:a16="http://schemas.microsoft.com/office/drawing/2014/main" xmlns="" id="{272F0A15-0AFF-4A8B-9214-36F66F479F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06614" y="6492875"/>
            <a:ext cx="514400" cy="365125"/>
          </a:xfrm>
        </p:spPr>
        <p:txBody>
          <a:bodyPr/>
          <a:lstStyle/>
          <a:p>
            <a:fld id="{33D78B8A-58FF-4BB4-B6B6-A98D4AC5AC54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11</a:t>
            </a:fld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92308" y="836712"/>
            <a:ext cx="8928992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Показатель </a:t>
            </a:r>
            <a:r>
              <a:rPr lang="ru-RU" sz="1400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«</a:t>
            </a:r>
            <a:r>
              <a:rPr lang="ru-RU" sz="1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Численность воспитанников </a:t>
            </a:r>
            <a:r>
              <a:rPr lang="ru-RU" sz="14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1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возрасте до трех лет, посещающих государственные </a:t>
            </a:r>
            <a:br>
              <a:rPr lang="ru-RU" sz="1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муниципальные организации, осуществляющие образовательную деятельность по образовательным программам дошкольного образования, присмотр и уход (человек)</a:t>
            </a:r>
            <a:r>
              <a:rPr lang="ru-RU" sz="14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 (нарастающим итогом)</a:t>
            </a:r>
            <a:endParaRPr lang="ru-RU" sz="1400" dirty="0">
              <a:solidFill>
                <a:srgbClr val="000000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</p:txBody>
      </p:sp>
      <p:graphicFrame>
        <p:nvGraphicFramePr>
          <p:cNvPr id="8" name="Таблица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1363419884"/>
              </p:ext>
            </p:extLst>
          </p:nvPr>
        </p:nvGraphicFramePr>
        <p:xfrm>
          <a:off x="67196" y="1556792"/>
          <a:ext cx="4464495" cy="4744184"/>
        </p:xfrm>
        <a:graphic>
          <a:graphicData uri="http://schemas.openxmlformats.org/drawingml/2006/table">
            <a:tbl>
              <a:tblPr>
                <a:tableStyleId>{00A15C55-8517-42AA-B614-E9B94910E393}</a:tableStyleId>
              </a:tblPr>
              <a:tblGrid>
                <a:gridCol w="1544299"/>
                <a:gridCol w="1063184"/>
                <a:gridCol w="956405"/>
                <a:gridCol w="900607"/>
              </a:tblGrid>
              <a:tr h="542452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1" u="none" strike="noStrike" dirty="0">
                          <a:effectLst/>
                        </a:rPr>
                        <a:t>Наименование муниципального </a:t>
                      </a:r>
                      <a:r>
                        <a:rPr lang="ru-RU" sz="1100" b="1" u="none" strike="noStrike" dirty="0" smtClean="0">
                          <a:effectLst/>
                        </a:rPr>
                        <a:t>образования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1" u="none" strike="noStrike" dirty="0">
                          <a:effectLst/>
                        </a:rPr>
                        <a:t>до 2019 года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1" u="none" strike="noStrike" dirty="0">
                          <a:effectLst/>
                        </a:rPr>
                        <a:t>до 2020 года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1" u="none" strike="noStrike" dirty="0">
                          <a:effectLst/>
                        </a:rPr>
                        <a:t>до 2024 года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7620" marR="7620" marT="7620" marB="0" anchor="ctr"/>
                </a:tc>
              </a:tr>
              <a:tr h="445296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1" u="none" strike="noStrike" dirty="0">
                          <a:solidFill>
                            <a:srgbClr val="FF0000"/>
                          </a:solidFill>
                          <a:effectLst/>
                        </a:rPr>
                        <a:t>Самарская область</a:t>
                      </a:r>
                      <a:endParaRPr lang="ru-RU" sz="1200" b="1" i="0" u="none" strike="noStrike" dirty="0">
                        <a:solidFill>
                          <a:srgbClr val="FF0000"/>
                        </a:solidFill>
                        <a:effectLst/>
                        <a:latin typeface="Arial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1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Arial"/>
                        </a:rPr>
                        <a:t>15 428</a:t>
                      </a:r>
                      <a:endParaRPr lang="ru-RU" sz="1200" b="1" i="0" u="none" strike="noStrike" dirty="0">
                        <a:solidFill>
                          <a:srgbClr val="FF0000"/>
                        </a:solidFill>
                        <a:effectLst/>
                        <a:latin typeface="Arial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1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Arial"/>
                        </a:rPr>
                        <a:t>17 512</a:t>
                      </a:r>
                      <a:endParaRPr lang="ru-RU" sz="1200" b="1" i="0" u="none" strike="noStrike" dirty="0">
                        <a:solidFill>
                          <a:srgbClr val="FF0000"/>
                        </a:solidFill>
                        <a:effectLst/>
                        <a:latin typeface="Arial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1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Arial"/>
                        </a:rPr>
                        <a:t>18 784</a:t>
                      </a:r>
                      <a:endParaRPr lang="ru-RU" sz="1200" b="1" i="0" u="none" strike="noStrike" dirty="0">
                        <a:solidFill>
                          <a:srgbClr val="FF0000"/>
                        </a:solidFill>
                        <a:effectLst/>
                        <a:latin typeface="Arial"/>
                      </a:endParaRPr>
                    </a:p>
                  </a:txBody>
                  <a:tcPr marL="7620" marR="7620" marT="7620" marB="0" anchor="ctr"/>
                </a:tc>
              </a:tr>
              <a:tr h="250985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100" u="none" strike="noStrike" dirty="0">
                          <a:effectLst/>
                        </a:rPr>
                        <a:t>Самара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1106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1526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1966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</a:tr>
              <a:tr h="250985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100" u="none" strike="noStrike" dirty="0">
                          <a:effectLst/>
                        </a:rPr>
                        <a:t>Тольятти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3770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4603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4097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</a:tr>
              <a:tr h="250985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100" u="none" strike="noStrike" dirty="0">
                          <a:effectLst/>
                        </a:rPr>
                        <a:t>Сызрань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1553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1550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1630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</a:tr>
              <a:tr h="250985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100" u="none" strike="noStrike" dirty="0">
                          <a:effectLst/>
                        </a:rPr>
                        <a:t>Новокуйбышевск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1373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1373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1400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</a:tr>
              <a:tr h="250985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100" u="none" strike="noStrike" dirty="0">
                          <a:effectLst/>
                        </a:rPr>
                        <a:t>Жигулевск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380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410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400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</a:tr>
              <a:tr h="250985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100" u="none" strike="noStrike">
                          <a:effectLst/>
                        </a:rPr>
                        <a:t>Кинель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24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48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190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</a:tr>
              <a:tr h="242646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100" u="none" strike="noStrike" dirty="0">
                          <a:effectLst/>
                        </a:rPr>
                        <a:t>Октябрьск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165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165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235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</a:tr>
              <a:tr h="250985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100" u="none" strike="noStrike">
                          <a:effectLst/>
                        </a:rPr>
                        <a:t>Отрадный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407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407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490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</a:tr>
              <a:tr h="250985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100" u="none" strike="noStrike" dirty="0">
                          <a:effectLst/>
                        </a:rPr>
                        <a:t>Похвистнево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299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434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420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</a:tr>
              <a:tr h="250985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100" u="none" strike="noStrike">
                          <a:effectLst/>
                        </a:rPr>
                        <a:t>Чапаевск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736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856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820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</a:tr>
              <a:tr h="250985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100" u="none" strike="noStrike" dirty="0">
                          <a:effectLst/>
                        </a:rPr>
                        <a:t>Алексеевский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100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102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110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</a:tr>
              <a:tr h="250985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100" u="none" strike="noStrike">
                          <a:effectLst/>
                        </a:rPr>
                        <a:t>Безенчукский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375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375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370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</a:tr>
              <a:tr h="250985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100" u="none" strike="noStrike">
                          <a:effectLst/>
                        </a:rPr>
                        <a:t>Богатовский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156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156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120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</a:tr>
              <a:tr h="250985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100" u="none" strike="noStrike">
                          <a:effectLst/>
                        </a:rPr>
                        <a:t>Большеглушицкий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193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193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189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</a:tr>
              <a:tr h="250985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100" u="none" strike="noStrike">
                          <a:effectLst/>
                        </a:rPr>
                        <a:t>Большечерниговский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242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242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230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</a:tr>
            </a:tbl>
          </a:graphicData>
        </a:graphic>
      </p:graphicFrame>
      <p:graphicFrame>
        <p:nvGraphicFramePr>
          <p:cNvPr id="10" name="Таблица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693738596"/>
              </p:ext>
            </p:extLst>
          </p:nvPr>
        </p:nvGraphicFramePr>
        <p:xfrm>
          <a:off x="4644007" y="1556792"/>
          <a:ext cx="4377293" cy="4762500"/>
        </p:xfrm>
        <a:graphic>
          <a:graphicData uri="http://schemas.openxmlformats.org/drawingml/2006/table">
            <a:tbl>
              <a:tblPr>
                <a:tableStyleId>{00A15C55-8517-42AA-B614-E9B94910E393}</a:tableStyleId>
              </a:tblPr>
              <a:tblGrid>
                <a:gridCol w="1440161"/>
                <a:gridCol w="1080120"/>
                <a:gridCol w="958003"/>
                <a:gridCol w="899009"/>
              </a:tblGrid>
              <a:tr h="571500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1" u="none" strike="noStrike" dirty="0">
                          <a:effectLst/>
                        </a:rPr>
                        <a:t>Наименование муниципального </a:t>
                      </a:r>
                      <a:r>
                        <a:rPr lang="ru-RU" sz="1100" b="1" u="none" strike="noStrike" dirty="0" smtClean="0">
                          <a:effectLst/>
                        </a:rPr>
                        <a:t>образования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1" u="none" strike="noStrike" dirty="0">
                          <a:effectLst/>
                        </a:rPr>
                        <a:t>до 2019 года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1" u="none" strike="noStrike" dirty="0">
                          <a:effectLst/>
                        </a:rPr>
                        <a:t>до 2020 года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1" u="none" strike="noStrike" dirty="0">
                          <a:effectLst/>
                        </a:rPr>
                        <a:t>до 2024 года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7620" marR="7620" marT="7620" marB="0" anchor="ctr"/>
                </a:tc>
              </a:tr>
              <a:tr h="190500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100" u="none" strike="noStrike">
                          <a:effectLst/>
                        </a:rPr>
                        <a:t>Борский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122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122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110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100" u="none" strike="noStrike" dirty="0">
                          <a:effectLst/>
                        </a:rPr>
                        <a:t>Волжский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705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965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1745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100" u="none" strike="noStrike" dirty="0" err="1">
                          <a:effectLst/>
                        </a:rPr>
                        <a:t>Елховский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43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43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43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100" u="none" strike="noStrike" dirty="0" err="1">
                          <a:effectLst/>
                        </a:rPr>
                        <a:t>Исаклинский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106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106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120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100" u="none" strike="noStrike">
                          <a:effectLst/>
                        </a:rPr>
                        <a:t>Камышлинский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111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111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110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100" u="none" strike="noStrike">
                          <a:effectLst/>
                        </a:rPr>
                        <a:t>Кинель-Черкасский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258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298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350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100" u="none" strike="noStrike">
                          <a:effectLst/>
                        </a:rPr>
                        <a:t>Кинельский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311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311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370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100" u="none" strike="noStrike">
                          <a:effectLst/>
                        </a:rPr>
                        <a:t>Клявлинский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108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108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100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100" u="none" strike="noStrike">
                          <a:effectLst/>
                        </a:rPr>
                        <a:t>Кошкинский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99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139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130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100" u="none" strike="noStrike">
                          <a:effectLst/>
                        </a:rPr>
                        <a:t>Красноармейский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189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209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200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100" u="none" strike="noStrike">
                          <a:effectLst/>
                        </a:rPr>
                        <a:t>Красноярский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269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372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390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100" u="none" strike="noStrike">
                          <a:effectLst/>
                        </a:rPr>
                        <a:t>Нефтегорский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209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249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260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100" u="none" strike="noStrike">
                          <a:effectLst/>
                        </a:rPr>
                        <a:t>Пестравский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168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168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170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100" u="none" strike="noStrike">
                          <a:effectLst/>
                        </a:rPr>
                        <a:t>Похвистневский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163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193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150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100" u="none" strike="noStrike">
                          <a:effectLst/>
                        </a:rPr>
                        <a:t>Приволжский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219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219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200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100" u="none" strike="noStrike">
                          <a:effectLst/>
                        </a:rPr>
                        <a:t>Сергиевский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349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349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420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100" u="none" strike="noStrike">
                          <a:effectLst/>
                        </a:rPr>
                        <a:t>Ставропольский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299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319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383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100" u="none" strike="noStrike">
                          <a:effectLst/>
                        </a:rPr>
                        <a:t>Сызранский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229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229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260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100" u="none" strike="noStrike">
                          <a:effectLst/>
                        </a:rPr>
                        <a:t>Хворостянский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153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153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190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100" u="none" strike="noStrike">
                          <a:effectLst/>
                        </a:rPr>
                        <a:t>Челно-Вершинский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126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126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100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100" u="none" strike="noStrike">
                          <a:effectLst/>
                        </a:rPr>
                        <a:t>Шенталинский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133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133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140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100" u="none" strike="noStrike" dirty="0" err="1">
                          <a:effectLst/>
                        </a:rPr>
                        <a:t>Шигонский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180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180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176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</a:tr>
            </a:tbl>
          </a:graphicData>
        </a:graphic>
      </p:graphicFrame>
      <p:sp>
        <p:nvSpPr>
          <p:cNvPr id="9" name="Прямоугольник 1">
            <a:extLst>
              <a:ext uri="{FF2B5EF4-FFF2-40B4-BE49-F238E27FC236}">
                <a16:creationId xmlns:a16="http://schemas.microsoft.com/office/drawing/2014/main" xmlns="" id="{4AB62333-E8EB-4CFB-8E1E-D40A1E58C0C8}"/>
              </a:ext>
            </a:extLst>
          </p:cNvPr>
          <p:cNvSpPr>
            <a:spLocks noChangeArrowheads="1"/>
          </p:cNvSpPr>
          <p:nvPr/>
        </p:nvSpPr>
        <p:spPr bwMode="auto">
          <a:xfrm>
            <a:off x="773454" y="37073"/>
            <a:ext cx="8342383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altLang="ru-RU" sz="2000" dirty="0" smtClean="0">
                <a:solidFill>
                  <a:prstClr val="white"/>
                </a:solidFill>
                <a:latin typeface="Arial" panose="020B0604020202020204" pitchFamily="34" charset="0"/>
                <a:ea typeface="MS Mincho" pitchFamily="49" charset="-128"/>
              </a:rPr>
              <a:t>Проект «Содействие занятости женщин – создание условий дошкольного образования для детей в возрасте до трех лет»</a:t>
            </a:r>
            <a:endParaRPr lang="ru-RU" altLang="ru-RU" sz="2000" dirty="0">
              <a:solidFill>
                <a:prstClr val="white"/>
              </a:solidFill>
              <a:latin typeface="Arial" panose="020B0604020202020204" pitchFamily="34" charset="0"/>
              <a:ea typeface="MS Mincho" pitchFamily="49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5015714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2">
            <a:extLst>
              <a:ext uri="{FF2B5EF4-FFF2-40B4-BE49-F238E27FC236}">
                <a16:creationId xmlns="" xmlns:a16="http://schemas.microsoft.com/office/drawing/2014/main" id="{272F0A15-0AFF-4A8B-9214-36F66F479F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07437" y="6492875"/>
            <a:ext cx="514400" cy="365125"/>
          </a:xfrm>
        </p:spPr>
        <p:txBody>
          <a:bodyPr/>
          <a:lstStyle/>
          <a:p>
            <a:fld id="{33D78B8A-58FF-4BB4-B6B6-A98D4AC5AC54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12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-28203" y="744959"/>
            <a:ext cx="9115836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Показатель «</a:t>
            </a:r>
            <a:r>
              <a:rPr lang="ru-RU" sz="1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Численность воспитанников </a:t>
            </a:r>
            <a:r>
              <a:rPr lang="ru-RU" sz="14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1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возрасте до трех лет, посещающих частные организации, осуществляющие образовательную деятельность по образовательным программам дошкольного образования, присмотр и уход</a:t>
            </a:r>
            <a:r>
              <a:rPr lang="ru-RU" sz="14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 (человек) </a:t>
            </a:r>
          </a:p>
          <a:p>
            <a:pPr algn="ctr"/>
            <a:r>
              <a:rPr lang="ru-RU" sz="1400" dirty="0" smtClean="0">
                <a:solidFill>
                  <a:srgbClr val="000000"/>
                </a:solidFill>
              </a:rPr>
              <a:t>(нарастающим итогом)</a:t>
            </a:r>
            <a:endParaRPr lang="ru-RU" sz="1400" dirty="0">
              <a:solidFill>
                <a:srgbClr val="000000"/>
              </a:solidFill>
            </a:endParaRPr>
          </a:p>
          <a:p>
            <a:pPr algn="ctr"/>
            <a:r>
              <a:rPr lang="ru-RU" sz="1400" dirty="0" smtClean="0">
                <a:solidFill>
                  <a:srgbClr val="000000"/>
                </a:solidFill>
              </a:rPr>
              <a:t> </a:t>
            </a:r>
            <a:endParaRPr lang="ru-RU" sz="1400" dirty="0">
              <a:solidFill>
                <a:srgbClr val="000000"/>
              </a:solidFill>
              <a:ea typeface="Calibri"/>
              <a:cs typeface="Times New Roman"/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088387647"/>
              </p:ext>
            </p:extLst>
          </p:nvPr>
        </p:nvGraphicFramePr>
        <p:xfrm>
          <a:off x="107796" y="1484784"/>
          <a:ext cx="8784683" cy="4896544"/>
        </p:xfrm>
        <a:graphic>
          <a:graphicData uri="http://schemas.openxmlformats.org/drawingml/2006/table">
            <a:tbl>
              <a:tblPr>
                <a:tableStyleId>{00A15C55-8517-42AA-B614-E9B94910E393}</a:tableStyleId>
              </a:tblPr>
              <a:tblGrid>
                <a:gridCol w="3378387"/>
                <a:gridCol w="1757046"/>
                <a:gridCol w="1757046"/>
                <a:gridCol w="1892204"/>
              </a:tblGrid>
              <a:tr h="1186867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1" u="none" strike="noStrike" dirty="0">
                          <a:effectLst/>
                        </a:rPr>
                        <a:t>Наименование муниципального образования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5181" marR="5181" marT="5181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1" u="none" strike="noStrike" dirty="0">
                          <a:effectLst/>
                        </a:rPr>
                        <a:t>до 2019 года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5181" marR="5181" marT="5181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1" u="none" strike="noStrike" dirty="0">
                          <a:effectLst/>
                        </a:rPr>
                        <a:t>до 2020 года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5181" marR="5181" marT="5181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1" u="none" strike="noStrike" dirty="0">
                          <a:effectLst/>
                        </a:rPr>
                        <a:t>до 2024 года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5181" marR="5181" marT="5181" marB="0" anchor="ctr"/>
                </a:tc>
              </a:tr>
              <a:tr h="367701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1" u="none" strike="noStrike" dirty="0">
                          <a:solidFill>
                            <a:srgbClr val="FF0000"/>
                          </a:solidFill>
                          <a:effectLst/>
                        </a:rPr>
                        <a:t>Самарская область</a:t>
                      </a:r>
                      <a:endParaRPr lang="ru-RU" sz="1200" b="1" i="0" u="none" strike="noStrike" dirty="0">
                        <a:solidFill>
                          <a:srgbClr val="FF0000"/>
                        </a:solidFill>
                        <a:effectLst/>
                        <a:latin typeface="Arial"/>
                      </a:endParaRPr>
                    </a:p>
                  </a:txBody>
                  <a:tcPr marL="5181" marR="5181" marT="5181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1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Arial"/>
                        </a:rPr>
                        <a:t>3 979</a:t>
                      </a:r>
                      <a:endParaRPr lang="ru-RU" sz="1200" b="1" i="0" u="none" strike="noStrike" dirty="0">
                        <a:solidFill>
                          <a:srgbClr val="FF0000"/>
                        </a:solidFill>
                        <a:effectLst/>
                        <a:latin typeface="Arial"/>
                      </a:endParaRPr>
                    </a:p>
                  </a:txBody>
                  <a:tcPr marL="5181" marR="5181" marT="5181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1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Arial"/>
                        </a:rPr>
                        <a:t>4 000</a:t>
                      </a:r>
                      <a:endParaRPr lang="ru-RU" sz="1200" b="1" i="0" u="none" strike="noStrike" dirty="0">
                        <a:solidFill>
                          <a:srgbClr val="FF0000"/>
                        </a:solidFill>
                        <a:effectLst/>
                        <a:latin typeface="Arial"/>
                      </a:endParaRPr>
                    </a:p>
                  </a:txBody>
                  <a:tcPr marL="5181" marR="5181" marT="5181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1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Arial"/>
                        </a:rPr>
                        <a:t>4 250</a:t>
                      </a:r>
                      <a:endParaRPr lang="ru-RU" sz="1200" b="1" i="0" u="none" strike="noStrike" dirty="0">
                        <a:solidFill>
                          <a:srgbClr val="FF0000"/>
                        </a:solidFill>
                        <a:effectLst/>
                        <a:latin typeface="Arial"/>
                      </a:endParaRPr>
                    </a:p>
                  </a:txBody>
                  <a:tcPr marL="5181" marR="5181" marT="5181" marB="0" anchor="ctr"/>
                </a:tc>
              </a:tr>
              <a:tr h="476081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100" u="none" strike="noStrike" dirty="0">
                          <a:effectLst/>
                        </a:rPr>
                        <a:t>Самара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5181" marR="5181" marT="5181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1476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5181" marR="5181" marT="5181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1 480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5181" marR="5181" marT="5181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1 520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5181" marR="5181" marT="5181" marB="0" anchor="ctr"/>
                </a:tc>
              </a:tr>
              <a:tr h="644392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100" u="none" strike="noStrike" dirty="0">
                          <a:effectLst/>
                        </a:rPr>
                        <a:t>Тольятти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5181" marR="5181" marT="5181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2 350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5181" marR="5181" marT="5181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2 370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5181" marR="5181" marT="5181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2 530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5181" marR="5181" marT="5181" marB="0" anchor="ctr"/>
                </a:tc>
              </a:tr>
              <a:tr h="560283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100" u="none" strike="noStrike" dirty="0">
                          <a:effectLst/>
                        </a:rPr>
                        <a:t>Сызрань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5181" marR="5181" marT="5181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12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5181" marR="5181" marT="5181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12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5181" marR="5181" marT="5181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12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5181" marR="5181" marT="5181" marB="0" anchor="ctr"/>
                </a:tc>
              </a:tr>
              <a:tr h="476081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1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Кинель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5181" marR="5181" marT="5181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73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5181" marR="5181" marT="5181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73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5181" marR="5181" marT="5181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73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5181" marR="5181" marT="5181" marB="0" anchor="ctr"/>
                </a:tc>
              </a:tr>
              <a:tr h="709058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Волжский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5181" marR="5181" marT="5181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0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5181" marR="5181" marT="5181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0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5181" marR="5181" marT="5181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50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5181" marR="5181" marT="5181" marB="0" anchor="ctr"/>
                </a:tc>
              </a:tr>
              <a:tr h="476081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Ставропольский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5181" marR="5181" marT="5181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68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5181" marR="5181" marT="5181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65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5181" marR="5181" marT="5181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65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5181" marR="5181" marT="5181" marB="0" anchor="ctr"/>
                </a:tc>
              </a:tr>
            </a:tbl>
          </a:graphicData>
        </a:graphic>
      </p:graphicFrame>
      <p:sp>
        <p:nvSpPr>
          <p:cNvPr id="9" name="Прямоугольник 1">
            <a:extLst>
              <a:ext uri="{FF2B5EF4-FFF2-40B4-BE49-F238E27FC236}">
                <a16:creationId xmlns:a16="http://schemas.microsoft.com/office/drawing/2014/main" xmlns="" id="{4AB62333-E8EB-4CFB-8E1E-D40A1E58C0C8}"/>
              </a:ext>
            </a:extLst>
          </p:cNvPr>
          <p:cNvSpPr>
            <a:spLocks noChangeArrowheads="1"/>
          </p:cNvSpPr>
          <p:nvPr/>
        </p:nvSpPr>
        <p:spPr bwMode="auto">
          <a:xfrm>
            <a:off x="773454" y="37073"/>
            <a:ext cx="8342383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altLang="ru-RU" sz="2000" dirty="0" smtClean="0">
                <a:solidFill>
                  <a:prstClr val="white"/>
                </a:solidFill>
                <a:latin typeface="Arial" panose="020B0604020202020204" pitchFamily="34" charset="0"/>
                <a:ea typeface="MS Mincho" pitchFamily="49" charset="-128"/>
              </a:rPr>
              <a:t>Проект «Содействие занятости женщин –создание условий дошкольного образования для детей в возрасте до трех лет»</a:t>
            </a:r>
            <a:endParaRPr lang="ru-RU" altLang="ru-RU" sz="2000" dirty="0">
              <a:solidFill>
                <a:prstClr val="white"/>
              </a:solidFill>
              <a:latin typeface="Arial" panose="020B0604020202020204" pitchFamily="34" charset="0"/>
              <a:ea typeface="MS Mincho" pitchFamily="49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415595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2">
            <a:extLst>
              <a:ext uri="{FF2B5EF4-FFF2-40B4-BE49-F238E27FC236}">
                <a16:creationId xmlns="" xmlns:a16="http://schemas.microsoft.com/office/drawing/2014/main" id="{272F0A15-0AFF-4A8B-9214-36F66F479F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07437" y="6492875"/>
            <a:ext cx="514400" cy="365125"/>
          </a:xfrm>
        </p:spPr>
        <p:txBody>
          <a:bodyPr/>
          <a:lstStyle/>
          <a:p>
            <a:fld id="{33D78B8A-58FF-4BB4-B6B6-A98D4AC5AC54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13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-28203" y="744959"/>
            <a:ext cx="911583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Показатель «</a:t>
            </a:r>
            <a:r>
              <a:rPr lang="ru-RU" sz="1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Доступность дошкольного образования для детей в возрасте от полутора до трех лет (проценты)</a:t>
            </a:r>
            <a:r>
              <a:rPr lang="ru-RU" sz="14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</a:p>
          <a:p>
            <a:pPr algn="ctr"/>
            <a:r>
              <a:rPr lang="ru-RU" sz="14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(нарастающим итогом)</a:t>
            </a:r>
            <a:endParaRPr lang="ru-RU" sz="14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1200" dirty="0" smtClean="0">
                <a:solidFill>
                  <a:srgbClr val="000000"/>
                </a:solidFill>
              </a:rPr>
              <a:t> </a:t>
            </a:r>
            <a:endParaRPr lang="ru-RU" sz="1200" dirty="0">
              <a:solidFill>
                <a:srgbClr val="000000"/>
              </a:solidFill>
              <a:ea typeface="Calibri"/>
              <a:cs typeface="Times New Roman"/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3180691282"/>
              </p:ext>
            </p:extLst>
          </p:nvPr>
        </p:nvGraphicFramePr>
        <p:xfrm>
          <a:off x="107796" y="1484784"/>
          <a:ext cx="4680228" cy="4968552"/>
        </p:xfrm>
        <a:graphic>
          <a:graphicData uri="http://schemas.openxmlformats.org/drawingml/2006/table">
            <a:tbl>
              <a:tblPr>
                <a:tableStyleId>{00A15C55-8517-42AA-B614-E9B94910E393}</a:tableStyleId>
              </a:tblPr>
              <a:tblGrid>
                <a:gridCol w="1799908"/>
                <a:gridCol w="936104"/>
                <a:gridCol w="936104"/>
                <a:gridCol w="1008112"/>
              </a:tblGrid>
              <a:tr h="607024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1" u="none" strike="noStrike" dirty="0">
                          <a:effectLst/>
                        </a:rPr>
                        <a:t>Наименование муниципального образования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5181" marR="5181" marT="5181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1" u="none" strike="noStrike" dirty="0">
                          <a:effectLst/>
                        </a:rPr>
                        <a:t>до 2019 года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5181" marR="5181" marT="5181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1" u="none" strike="noStrike" dirty="0">
                          <a:effectLst/>
                        </a:rPr>
                        <a:t>до 2020 года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5181" marR="5181" marT="5181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1" u="none" strike="noStrike" dirty="0">
                          <a:effectLst/>
                        </a:rPr>
                        <a:t>до 2024 года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5181" marR="5181" marT="5181" marB="0" anchor="ctr"/>
                </a:tc>
              </a:tr>
              <a:tr h="176143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1" u="none" strike="noStrike" dirty="0">
                          <a:solidFill>
                            <a:srgbClr val="FF0000"/>
                          </a:solidFill>
                          <a:effectLst/>
                        </a:rPr>
                        <a:t>Самарская область</a:t>
                      </a:r>
                      <a:endParaRPr lang="ru-RU" sz="1200" b="1" i="0" u="none" strike="noStrike" dirty="0">
                        <a:solidFill>
                          <a:srgbClr val="FF0000"/>
                        </a:solidFill>
                        <a:effectLst/>
                        <a:latin typeface="Arial"/>
                      </a:endParaRPr>
                    </a:p>
                  </a:txBody>
                  <a:tcPr marL="5181" marR="5181" marT="5181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1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Arial"/>
                        </a:rPr>
                        <a:t>82,2</a:t>
                      </a:r>
                      <a:endParaRPr lang="ru-RU" sz="1200" b="1" i="0" u="none" strike="noStrike" dirty="0">
                        <a:solidFill>
                          <a:srgbClr val="FF0000"/>
                        </a:solidFill>
                        <a:effectLst/>
                        <a:latin typeface="Arial"/>
                      </a:endParaRPr>
                    </a:p>
                  </a:txBody>
                  <a:tcPr marL="5181" marR="5181" marT="5181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1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Arial"/>
                        </a:rPr>
                        <a:t>93,6</a:t>
                      </a:r>
                      <a:endParaRPr lang="ru-RU" sz="1200" b="1" i="0" u="none" strike="noStrike" dirty="0">
                        <a:solidFill>
                          <a:srgbClr val="FF0000"/>
                        </a:solidFill>
                        <a:effectLst/>
                        <a:latin typeface="Arial"/>
                      </a:endParaRPr>
                    </a:p>
                  </a:txBody>
                  <a:tcPr marL="5181" marR="5181" marT="5181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1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Arial"/>
                        </a:rPr>
                        <a:t>100</a:t>
                      </a:r>
                      <a:endParaRPr lang="ru-RU" sz="1200" b="1" i="0" u="none" strike="noStrike" dirty="0">
                        <a:solidFill>
                          <a:srgbClr val="FF0000"/>
                        </a:solidFill>
                        <a:effectLst/>
                        <a:latin typeface="Arial"/>
                      </a:endParaRPr>
                    </a:p>
                  </a:txBody>
                  <a:tcPr marL="5181" marR="5181" marT="5181" marB="0" anchor="ctr"/>
                </a:tc>
              </a:tr>
              <a:tr h="243492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100" u="none" strike="noStrike" dirty="0">
                          <a:effectLst/>
                        </a:rPr>
                        <a:t>Самара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5181" marR="5181" marT="5181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37,9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5181" marR="5181" marT="5181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38,0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5181" marR="5181" marT="5181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100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5181" marR="5181" marT="5181" marB="0" anchor="ctr"/>
                </a:tc>
              </a:tr>
              <a:tr h="329575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100" u="none" strike="noStrike" dirty="0">
                          <a:effectLst/>
                        </a:rPr>
                        <a:t>Тольятти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5181" marR="5181" marT="5181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92,1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5181" marR="5181" marT="5181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93,0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5181" marR="5181" marT="5181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100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5181" marR="5181" marT="5181" marB="0" anchor="ctr"/>
                </a:tc>
              </a:tr>
              <a:tr h="243492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100" u="none" strike="noStrike">
                          <a:effectLst/>
                        </a:rPr>
                        <a:t>Новокуйбышевск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5181" marR="5181" marT="5181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100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5181" marR="5181" marT="5181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100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5181" marR="5181" marT="5181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100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5181" marR="5181" marT="5181" marB="0" anchor="ctr"/>
                </a:tc>
              </a:tr>
              <a:tr h="286557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100" u="none" strike="noStrike" dirty="0">
                          <a:effectLst/>
                        </a:rPr>
                        <a:t>Сызрань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5181" marR="5181" marT="5181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100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5181" marR="5181" marT="5181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100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5181" marR="5181" marT="5181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100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5181" marR="5181" marT="5181" marB="0" anchor="ctr"/>
                </a:tc>
              </a:tr>
              <a:tr h="243492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100" u="none" strike="noStrike">
                          <a:effectLst/>
                        </a:rPr>
                        <a:t>Жигулёвск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5181" marR="5181" marT="5181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100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5181" marR="5181" marT="5181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100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5181" marR="5181" marT="5181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100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5181" marR="5181" marT="5181" marB="0" anchor="ctr"/>
                </a:tc>
              </a:tr>
              <a:tr h="362648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100" u="none" strike="noStrike" dirty="0">
                          <a:effectLst/>
                        </a:rPr>
                        <a:t>Октябрьск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5181" marR="5181" marT="5181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100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5181" marR="5181" marT="5181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100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5181" marR="5181" marT="5181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100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5181" marR="5181" marT="5181" marB="0" anchor="ctr"/>
                </a:tc>
              </a:tr>
              <a:tr h="243492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100" u="none" strike="noStrike">
                          <a:effectLst/>
                        </a:rPr>
                        <a:t>Отрадный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5181" marR="5181" marT="5181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78,4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5181" marR="5181" marT="5181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79,0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5181" marR="5181" marT="5181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100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5181" marR="5181" marT="5181" marB="0" anchor="ctr"/>
                </a:tc>
              </a:tr>
              <a:tr h="243492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100" u="none" strike="noStrike">
                          <a:effectLst/>
                        </a:rPr>
                        <a:t>Похвистнево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5181" marR="5181" marT="5181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91,4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5181" marR="5181" marT="5181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92,0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5181" marR="5181" marT="5181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100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5181" marR="5181" marT="5181" marB="0" anchor="ctr"/>
                </a:tc>
              </a:tr>
              <a:tr h="335118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100" u="none" strike="noStrike" dirty="0" err="1">
                          <a:effectLst/>
                        </a:rPr>
                        <a:t>Кинель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5181" marR="5181" marT="5181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30,2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5181" marR="5181" marT="5181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31,0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5181" marR="5181" marT="5181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100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5181" marR="5181" marT="5181" marB="0" anchor="ctr"/>
                </a:tc>
              </a:tr>
              <a:tr h="315485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100" u="none" strike="noStrike" dirty="0">
                          <a:effectLst/>
                        </a:rPr>
                        <a:t>Чапаевск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5181" marR="5181" marT="5181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93,4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5181" marR="5181" marT="5181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94,0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5181" marR="5181" marT="5181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100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5181" marR="5181" marT="5181" marB="0" anchor="ctr"/>
                </a:tc>
              </a:tr>
              <a:tr h="288017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100" u="none" strike="noStrike" dirty="0">
                          <a:effectLst/>
                        </a:rPr>
                        <a:t>Алексеевский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5181" marR="5181" marT="5181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100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5181" marR="5181" marT="5181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100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5181" marR="5181" marT="5181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100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5181" marR="5181" marT="5181" marB="0" anchor="ctr"/>
                </a:tc>
              </a:tr>
              <a:tr h="243492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100" u="none" strike="noStrike" dirty="0" err="1">
                          <a:effectLst/>
                        </a:rPr>
                        <a:t>Безенчукский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5181" marR="5181" marT="5181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96,2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5181" marR="5181" marT="5181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97,0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5181" marR="5181" marT="5181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100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5181" marR="5181" marT="5181" marB="0" anchor="ctr"/>
                </a:tc>
              </a:tr>
              <a:tr h="243492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100" u="none" strike="noStrike" dirty="0" err="1">
                          <a:effectLst/>
                        </a:rPr>
                        <a:t>Богатовский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5181" marR="5181" marT="5181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100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5181" marR="5181" marT="5181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100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5181" marR="5181" marT="5181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100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5181" marR="5181" marT="5181" marB="0" anchor="ctr"/>
                </a:tc>
              </a:tr>
              <a:tr h="349674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100" u="none" strike="noStrike" dirty="0" err="1">
                          <a:effectLst/>
                        </a:rPr>
                        <a:t>Большеглушицкий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5181" marR="5181" marT="5181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100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5181" marR="5181" marT="5181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100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5181" marR="5181" marT="5181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100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5181" marR="5181" marT="5181" marB="0" anchor="ctr"/>
                </a:tc>
              </a:tr>
              <a:tr h="201949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100" u="none" strike="noStrike" dirty="0" err="1">
                          <a:effectLst/>
                        </a:rPr>
                        <a:t>Большечерниговский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5181" marR="5181" marT="5181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100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5181" marR="5181" marT="5181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100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5181" marR="5181" marT="5181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100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5181" marR="5181" marT="5181" marB="0" anchor="ctr"/>
                </a:tc>
              </a:tr>
            </a:tbl>
          </a:graphicData>
        </a:graphic>
      </p:graphicFrame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3914205186"/>
              </p:ext>
            </p:extLst>
          </p:nvPr>
        </p:nvGraphicFramePr>
        <p:xfrm>
          <a:off x="4846364" y="1484784"/>
          <a:ext cx="4190425" cy="4994580"/>
        </p:xfrm>
        <a:graphic>
          <a:graphicData uri="http://schemas.openxmlformats.org/drawingml/2006/table">
            <a:tbl>
              <a:tblPr>
                <a:tableStyleId>{00A15C55-8517-42AA-B614-E9B94910E393}</a:tableStyleId>
              </a:tblPr>
              <a:tblGrid>
                <a:gridCol w="1532182"/>
                <a:gridCol w="936996"/>
                <a:gridCol w="784850"/>
                <a:gridCol w="936397"/>
              </a:tblGrid>
              <a:tr h="636600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1" u="none" strike="noStrike" dirty="0">
                          <a:effectLst/>
                        </a:rPr>
                        <a:t>Наименование муниципального образования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4107" marR="4107" marT="4107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1" u="none" strike="noStrike" dirty="0">
                          <a:effectLst/>
                        </a:rPr>
                        <a:t>до 2019 года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4107" marR="4107" marT="4107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1" u="none" strike="noStrike" dirty="0">
                          <a:effectLst/>
                        </a:rPr>
                        <a:t>до 2020 года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4107" marR="4107" marT="4107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1" u="none" strike="noStrike" dirty="0">
                          <a:effectLst/>
                        </a:rPr>
                        <a:t>до 2024 года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4107" marR="4107" marT="4107" marB="0" anchor="ctr"/>
                </a:tc>
              </a:tr>
              <a:tr h="139641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100" u="none" strike="noStrike" dirty="0">
                          <a:effectLst/>
                        </a:rPr>
                        <a:t>Борский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4107" marR="4107" marT="4107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100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4107" marR="4107" marT="4107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100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4107" marR="4107" marT="4107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100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4107" marR="4107" marT="4107" marB="0" anchor="ctr"/>
                </a:tc>
              </a:tr>
              <a:tr h="193034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100" u="none" strike="noStrike">
                          <a:effectLst/>
                        </a:rPr>
                        <a:t>Волжский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4107" marR="4107" marT="4107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100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4107" marR="4107" marT="4107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100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4107" marR="4107" marT="4107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100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4107" marR="4107" marT="4107" marB="0" anchor="ctr"/>
                </a:tc>
              </a:tr>
              <a:tr h="193034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100" u="none" strike="noStrike">
                          <a:effectLst/>
                        </a:rPr>
                        <a:t>Елховский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4107" marR="4107" marT="4107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100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4107" marR="4107" marT="4107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100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4107" marR="4107" marT="4107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100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4107" marR="4107" marT="4107" marB="0" anchor="ctr"/>
                </a:tc>
              </a:tr>
              <a:tr h="193034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100" u="none" strike="noStrike" dirty="0" err="1">
                          <a:effectLst/>
                        </a:rPr>
                        <a:t>Исаклинский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4107" marR="4107" marT="4107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100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4107" marR="4107" marT="4107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100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4107" marR="4107" marT="4107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100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4107" marR="4107" marT="4107" marB="0" anchor="ctr"/>
                </a:tc>
              </a:tr>
              <a:tr h="193034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100" u="none" strike="noStrike">
                          <a:effectLst/>
                        </a:rPr>
                        <a:t>Камышлинский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4107" marR="4107" marT="4107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100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4107" marR="4107" marT="4107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100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4107" marR="4107" marT="4107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100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4107" marR="4107" marT="4107" marB="0" anchor="ctr"/>
                </a:tc>
              </a:tr>
              <a:tr h="193034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100" u="none" strike="noStrike">
                          <a:effectLst/>
                        </a:rPr>
                        <a:t>Кинельский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4107" marR="4107" marT="4107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96,3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4107" marR="4107" marT="4107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97,0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4107" marR="4107" marT="4107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100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4107" marR="4107" marT="4107" marB="0" anchor="ctr"/>
                </a:tc>
              </a:tr>
              <a:tr h="287497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100" u="none" strike="noStrike">
                          <a:effectLst/>
                        </a:rPr>
                        <a:t>Кинель-Черкасский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4107" marR="4107" marT="4107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78,7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4107" marR="4107" marT="4107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79,0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4107" marR="4107" marT="4107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100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4107" marR="4107" marT="4107" marB="0" anchor="ctr"/>
                </a:tc>
              </a:tr>
              <a:tr h="193034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100" u="none" strike="noStrike">
                          <a:effectLst/>
                        </a:rPr>
                        <a:t>Клявлинский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4107" marR="4107" marT="4107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97,3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4107" marR="4107" marT="4107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98,9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4107" marR="4107" marT="4107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100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4107" marR="4107" marT="4107" marB="0" anchor="ctr"/>
                </a:tc>
              </a:tr>
              <a:tr h="193034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100" u="none" strike="noStrike" dirty="0" err="1">
                          <a:effectLst/>
                        </a:rPr>
                        <a:t>Кошкинский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4107" marR="4107" marT="4107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97,1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4107" marR="4107" marT="4107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98,0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4107" marR="4107" marT="4107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100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4107" marR="4107" marT="4107" marB="0" anchor="ctr"/>
                </a:tc>
              </a:tr>
              <a:tr h="217214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100" u="none" strike="noStrike" dirty="0">
                          <a:effectLst/>
                        </a:rPr>
                        <a:t>Красноармейский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4107" marR="4107" marT="4107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100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4107" marR="4107" marT="4107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100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4107" marR="4107" marT="4107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100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4107" marR="4107" marT="4107" marB="0" anchor="ctr"/>
                </a:tc>
              </a:tr>
              <a:tr h="193034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100" u="none" strike="noStrike">
                          <a:effectLst/>
                        </a:rPr>
                        <a:t>Красноярский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4107" marR="4107" marT="4107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80,7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4107" marR="4107" marT="4107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81,0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4107" marR="4107" marT="4107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100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4107" marR="4107" marT="4107" marB="0" anchor="ctr"/>
                </a:tc>
              </a:tr>
              <a:tr h="193034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100" u="none" strike="noStrike">
                          <a:effectLst/>
                        </a:rPr>
                        <a:t>Нефтегорский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4107" marR="4107" marT="4107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100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4107" marR="4107" marT="4107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100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4107" marR="4107" marT="4107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100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4107" marR="4107" marT="4107" marB="0" anchor="ctr"/>
                </a:tc>
              </a:tr>
              <a:tr h="193034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100" u="none" strike="noStrike">
                          <a:effectLst/>
                        </a:rPr>
                        <a:t>Пестравский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4107" marR="4107" marT="4107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100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4107" marR="4107" marT="4107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100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4107" marR="4107" marT="4107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100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4107" marR="4107" marT="4107" marB="0" anchor="ctr"/>
                </a:tc>
              </a:tr>
              <a:tr h="193034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100" u="none" strike="noStrike">
                          <a:effectLst/>
                        </a:rPr>
                        <a:t>Похвистневский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4107" marR="4107" marT="4107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99,4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4107" marR="4107" marT="4107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100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4107" marR="4107" marT="4107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100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4107" marR="4107" marT="4107" marB="0" anchor="ctr"/>
                </a:tc>
              </a:tr>
              <a:tr h="193034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100" u="none" strike="noStrike">
                          <a:effectLst/>
                        </a:rPr>
                        <a:t>Приволжский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4107" marR="4107" marT="4107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100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4107" marR="4107" marT="4107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100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4107" marR="4107" marT="4107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100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4107" marR="4107" marT="4107" marB="0" anchor="ctr"/>
                </a:tc>
              </a:tr>
              <a:tr h="193034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100" u="none" strike="noStrike" dirty="0">
                          <a:effectLst/>
                        </a:rPr>
                        <a:t>Сергиевский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4107" marR="4107" marT="4107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100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4107" marR="4107" marT="4107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100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4107" marR="4107" marT="4107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100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4107" marR="4107" marT="4107" marB="0" anchor="ctr"/>
                </a:tc>
              </a:tr>
              <a:tr h="193034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100" u="none" strike="noStrike">
                          <a:effectLst/>
                        </a:rPr>
                        <a:t>Ставропольский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4107" marR="4107" marT="4107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100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4107" marR="4107" marT="4107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100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4107" marR="4107" marT="4107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100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4107" marR="4107" marT="4107" marB="0" anchor="ctr"/>
                </a:tc>
              </a:tr>
              <a:tr h="193034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100" u="none" strike="noStrike">
                          <a:effectLst/>
                        </a:rPr>
                        <a:t>Сызранский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4107" marR="4107" marT="4107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100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4107" marR="4107" marT="4107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100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4107" marR="4107" marT="4107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100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4107" marR="4107" marT="4107" marB="0" anchor="ctr"/>
                </a:tc>
              </a:tr>
              <a:tr h="193034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100" u="none" strike="noStrike">
                          <a:effectLst/>
                        </a:rPr>
                        <a:t>Хворостянский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4107" marR="4107" marT="4107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100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4107" marR="4107" marT="4107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100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4107" marR="4107" marT="4107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100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4107" marR="4107" marT="4107" marB="0" anchor="ctr"/>
                </a:tc>
              </a:tr>
              <a:tr h="206910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100" u="none" strike="noStrike" dirty="0" err="1" smtClean="0">
                          <a:effectLst/>
                        </a:rPr>
                        <a:t>Челно-вершинский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4107" marR="4107" marT="4107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100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4107" marR="4107" marT="4107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100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4107" marR="4107" marT="4107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100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4107" marR="4107" marT="4107" marB="0" anchor="ctr"/>
                </a:tc>
              </a:tr>
              <a:tr h="193034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100" u="none" strike="noStrike">
                          <a:effectLst/>
                        </a:rPr>
                        <a:t>Шенталинский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4107" marR="4107" marT="4107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100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4107" marR="4107" marT="4107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100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4107" marR="4107" marT="4107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100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4107" marR="4107" marT="4107" marB="0" anchor="ctr"/>
                </a:tc>
              </a:tr>
              <a:tr h="193034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100" u="none" strike="noStrike" dirty="0" err="1">
                          <a:effectLst/>
                        </a:rPr>
                        <a:t>Шигонский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4107" marR="4107" marT="4107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100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4107" marR="4107" marT="4107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100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4107" marR="4107" marT="4107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100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4107" marR="4107" marT="4107" marB="0" anchor="ctr"/>
                </a:tc>
              </a:tr>
            </a:tbl>
          </a:graphicData>
        </a:graphic>
      </p:graphicFrame>
      <p:sp>
        <p:nvSpPr>
          <p:cNvPr id="9" name="Прямоугольник 1">
            <a:extLst>
              <a:ext uri="{FF2B5EF4-FFF2-40B4-BE49-F238E27FC236}">
                <a16:creationId xmlns:a16="http://schemas.microsoft.com/office/drawing/2014/main" xmlns="" id="{4AB62333-E8EB-4CFB-8E1E-D40A1E58C0C8}"/>
              </a:ext>
            </a:extLst>
          </p:cNvPr>
          <p:cNvSpPr>
            <a:spLocks noChangeArrowheads="1"/>
          </p:cNvSpPr>
          <p:nvPr/>
        </p:nvSpPr>
        <p:spPr bwMode="auto">
          <a:xfrm>
            <a:off x="773454" y="37073"/>
            <a:ext cx="8342383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altLang="ru-RU" sz="2000" dirty="0" smtClean="0">
                <a:solidFill>
                  <a:prstClr val="white"/>
                </a:solidFill>
                <a:latin typeface="Arial" panose="020B0604020202020204" pitchFamily="34" charset="0"/>
                <a:ea typeface="MS Mincho" pitchFamily="49" charset="-128"/>
              </a:rPr>
              <a:t>Проект «Содействие занятости женщин –создание условий дошкольного образования для детей в возрасте до трех лет»</a:t>
            </a:r>
            <a:endParaRPr lang="ru-RU" altLang="ru-RU" sz="2000" dirty="0">
              <a:solidFill>
                <a:prstClr val="white"/>
              </a:solidFill>
              <a:latin typeface="Arial" panose="020B0604020202020204" pitchFamily="34" charset="0"/>
              <a:ea typeface="MS Mincho" pitchFamily="49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6543543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>
          <a:xfrm>
            <a:off x="8629600" y="6492875"/>
            <a:ext cx="514400" cy="365125"/>
          </a:xfrm>
        </p:spPr>
        <p:txBody>
          <a:bodyPr/>
          <a:lstStyle/>
          <a:p>
            <a:fld id="{33D78B8A-58FF-4BB4-B6B6-A98D4AC5AC54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14</a:t>
            </a:fld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0" y="652339"/>
            <a:ext cx="9144000" cy="12311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0480" algn="ctr"/>
            <a:r>
              <a:rPr lang="ru-RU" sz="1600" b="1" dirty="0" smtClean="0">
                <a:solidFill>
                  <a:srgbClr val="FF0000"/>
                </a:solidFill>
                <a:ea typeface="Calibri"/>
                <a:cs typeface="Times New Roman"/>
              </a:rPr>
              <a:t>ОМСУ должны обеспечить принятие муниципальных программ, включающих мероприятия по реализации Национального проекта «01.06.2019»</a:t>
            </a:r>
            <a:r>
              <a:rPr lang="ru-RU" sz="1600" dirty="0" smtClean="0">
                <a:solidFill>
                  <a:srgbClr val="FF0000"/>
                </a:solidFill>
                <a:ea typeface="Calibri"/>
                <a:cs typeface="Times New Roman"/>
              </a:rPr>
              <a:t>. </a:t>
            </a:r>
          </a:p>
          <a:p>
            <a:pPr marL="30480" algn="ctr"/>
            <a:r>
              <a:rPr lang="ru-RU" sz="1400" dirty="0" smtClean="0">
                <a:solidFill>
                  <a:prstClr val="black"/>
                </a:solidFill>
                <a:ea typeface="Calibri"/>
                <a:cs typeface="Arial" panose="020B0604020202020204" pitchFamily="34" charset="0"/>
              </a:rPr>
              <a:t>Показатель </a:t>
            </a:r>
            <a:r>
              <a:rPr lang="ru-RU" sz="1400" b="1" dirty="0" smtClean="0">
                <a:solidFill>
                  <a:prstClr val="black"/>
                </a:solidFill>
                <a:ea typeface="Calibri"/>
                <a:cs typeface="Arial" panose="020B0604020202020204" pitchFamily="34" charset="0"/>
              </a:rPr>
              <a:t>«</a:t>
            </a:r>
            <a:r>
              <a:rPr lang="ru-RU" sz="1400" b="1" dirty="0">
                <a:solidFill>
                  <a:prstClr val="black"/>
                </a:solidFill>
                <a:ea typeface="Arial Unicode MS"/>
                <a:cs typeface="Arial" panose="020B0604020202020204" pitchFamily="34" charset="0"/>
              </a:rPr>
              <a:t>Доля граждан Самарской области, систематически занимающихся </a:t>
            </a:r>
            <a:endParaRPr lang="ru-RU" sz="1400" b="1" dirty="0" smtClean="0">
              <a:solidFill>
                <a:prstClr val="black"/>
              </a:solidFill>
              <a:ea typeface="Arial Unicode MS"/>
              <a:cs typeface="Arial" panose="020B0604020202020204" pitchFamily="34" charset="0"/>
            </a:endParaRPr>
          </a:p>
          <a:p>
            <a:pPr marL="30480" algn="ctr"/>
            <a:r>
              <a:rPr lang="ru-RU" sz="1400" b="1" dirty="0" smtClean="0">
                <a:solidFill>
                  <a:prstClr val="black"/>
                </a:solidFill>
                <a:ea typeface="Arial Unicode MS"/>
                <a:cs typeface="Arial" panose="020B0604020202020204" pitchFamily="34" charset="0"/>
              </a:rPr>
              <a:t>физической </a:t>
            </a:r>
            <a:r>
              <a:rPr lang="ru-RU" sz="1400" b="1" dirty="0">
                <a:solidFill>
                  <a:prstClr val="black"/>
                </a:solidFill>
                <a:ea typeface="Arial Unicode MS"/>
                <a:cs typeface="Arial" panose="020B0604020202020204" pitchFamily="34" charset="0"/>
              </a:rPr>
              <a:t>культурой и спортом</a:t>
            </a:r>
            <a:r>
              <a:rPr lang="ru-RU" sz="1400" b="1" dirty="0" smtClean="0">
                <a:solidFill>
                  <a:prstClr val="black"/>
                </a:solidFill>
                <a:ea typeface="Arial Unicode MS"/>
                <a:cs typeface="Arial" panose="020B0604020202020204" pitchFamily="34" charset="0"/>
              </a:rPr>
              <a:t>,%»</a:t>
            </a:r>
            <a:endParaRPr lang="ru-RU" sz="1400" b="1" dirty="0">
              <a:solidFill>
                <a:prstClr val="black"/>
              </a:solidFill>
              <a:ea typeface="Calibri"/>
              <a:cs typeface="Arial" panose="020B0604020202020204" pitchFamily="34" charset="0"/>
            </a:endParaRPr>
          </a:p>
          <a:p>
            <a:pPr marL="30480" algn="ctr"/>
            <a:r>
              <a:rPr lang="ru-RU" sz="1400" dirty="0" smtClean="0">
                <a:solidFill>
                  <a:prstClr val="black"/>
                </a:solidFill>
                <a:ea typeface="Calibri"/>
                <a:cs typeface="Times New Roman"/>
              </a:rPr>
              <a:t>)</a:t>
            </a:r>
            <a:endParaRPr lang="ru-RU" sz="1400" b="1" dirty="0">
              <a:solidFill>
                <a:prstClr val="black"/>
              </a:solidFill>
              <a:ea typeface="Calibri"/>
              <a:cs typeface="Times New Roman"/>
            </a:endParaRPr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3678314146"/>
              </p:ext>
            </p:extLst>
          </p:nvPr>
        </p:nvGraphicFramePr>
        <p:xfrm>
          <a:off x="395536" y="1628800"/>
          <a:ext cx="4392488" cy="4888768"/>
        </p:xfrm>
        <a:graphic>
          <a:graphicData uri="http://schemas.openxmlformats.org/drawingml/2006/table">
            <a:tbl>
              <a:tblPr>
                <a:tableStyleId>{00A15C55-8517-42AA-B614-E9B94910E393}</a:tableStyleId>
              </a:tblPr>
              <a:tblGrid>
                <a:gridCol w="1547204"/>
                <a:gridCol w="901068"/>
                <a:gridCol w="1008112"/>
                <a:gridCol w="936104"/>
              </a:tblGrid>
              <a:tr h="34802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1" u="none" strike="noStrike" dirty="0">
                          <a:effectLst/>
                        </a:rPr>
                        <a:t>Наименование муниципального </a:t>
                      </a:r>
                      <a:r>
                        <a:rPr lang="ru-RU" sz="1100" b="1" u="none" strike="noStrike" dirty="0" smtClean="0">
                          <a:effectLst/>
                        </a:rPr>
                        <a:t>образования</a:t>
                      </a:r>
                      <a:br>
                        <a:rPr lang="ru-RU" sz="1100" b="1" u="none" strike="noStrike" dirty="0" smtClean="0">
                          <a:effectLst/>
                        </a:rPr>
                      </a:b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7092" marR="7092" marT="7092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1" u="none" strike="noStrike" dirty="0">
                          <a:effectLst/>
                        </a:rPr>
                        <a:t>до 2019 года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7092" marR="7092" marT="7092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1" u="none" strike="noStrike" dirty="0">
                          <a:effectLst/>
                        </a:rPr>
                        <a:t>до 2020 года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7092" marR="7092" marT="7092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1" u="none" strike="noStrike" dirty="0">
                          <a:effectLst/>
                        </a:rPr>
                        <a:t>до 2024 года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7092" marR="7092" marT="7092" marB="0" anchor="ctr"/>
                </a:tc>
              </a:tr>
              <a:tr h="258452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1" u="none" strike="noStrike" dirty="0">
                          <a:solidFill>
                            <a:srgbClr val="FF0000"/>
                          </a:solidFill>
                          <a:effectLst/>
                        </a:rPr>
                        <a:t>Самарская область</a:t>
                      </a:r>
                      <a:endParaRPr lang="ru-RU" sz="1200" b="1" i="0" u="none" strike="noStrike" dirty="0">
                        <a:solidFill>
                          <a:srgbClr val="FF0000"/>
                        </a:solidFill>
                        <a:effectLst/>
                        <a:latin typeface="Arial"/>
                      </a:endParaRPr>
                    </a:p>
                  </a:txBody>
                  <a:tcPr marL="7092" marR="7092" marT="7092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1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Arial"/>
                        </a:rPr>
                        <a:t>39,0%</a:t>
                      </a:r>
                      <a:endParaRPr lang="ru-RU" sz="1200" b="1" i="0" u="none" strike="noStrike" dirty="0">
                        <a:solidFill>
                          <a:srgbClr val="FF0000"/>
                        </a:solidFill>
                        <a:effectLst/>
                        <a:latin typeface="Arial"/>
                      </a:endParaRPr>
                    </a:p>
                  </a:txBody>
                  <a:tcPr marL="7092" marR="7092" marT="7092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1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Arial"/>
                        </a:rPr>
                        <a:t>42%</a:t>
                      </a:r>
                      <a:endParaRPr lang="ru-RU" sz="1200" b="1" i="0" u="none" strike="noStrike" dirty="0">
                        <a:solidFill>
                          <a:srgbClr val="FF0000"/>
                        </a:solidFill>
                        <a:effectLst/>
                        <a:latin typeface="Arial"/>
                      </a:endParaRPr>
                    </a:p>
                  </a:txBody>
                  <a:tcPr marL="7092" marR="7092" marT="7092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1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Arial"/>
                        </a:rPr>
                        <a:t>55,0%</a:t>
                      </a:r>
                      <a:endParaRPr lang="ru-RU" sz="1200" b="1" i="0" u="none" strike="noStrike" dirty="0">
                        <a:solidFill>
                          <a:srgbClr val="FF0000"/>
                        </a:solidFill>
                        <a:effectLst/>
                        <a:latin typeface="Arial"/>
                      </a:endParaRPr>
                    </a:p>
                  </a:txBody>
                  <a:tcPr marL="7092" marR="7092" marT="7092" marB="0" anchor="ctr"/>
                </a:tc>
              </a:tr>
              <a:tr h="254024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100" u="none" strike="noStrike" dirty="0">
                          <a:effectLst/>
                        </a:rPr>
                        <a:t>Самара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7092" marR="7092" marT="709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37,8%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41,0</a:t>
                      </a:r>
                      <a:r>
                        <a:rPr kumimoji="0" lang="ru-RU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55,0%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</a:tr>
              <a:tr h="288032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100" u="none" strike="noStrike" dirty="0">
                          <a:effectLst/>
                        </a:rPr>
                        <a:t>Тольятти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7092" marR="7092" marT="709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39,0</a:t>
                      </a:r>
                      <a:r>
                        <a:rPr kumimoji="0" lang="ru-RU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41,5</a:t>
                      </a:r>
                      <a:r>
                        <a:rPr kumimoji="0" lang="ru-RU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55,0%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</a:tr>
              <a:tr h="276588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100" u="none" strike="noStrike" dirty="0">
                          <a:effectLst/>
                        </a:rPr>
                        <a:t>Сызрань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7092" marR="7092" marT="709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39,0</a:t>
                      </a:r>
                      <a:r>
                        <a:rPr kumimoji="0" lang="ru-RU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41,5</a:t>
                      </a:r>
                      <a:r>
                        <a:rPr kumimoji="0" lang="ru-RU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55,0%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</a:tr>
              <a:tr h="299476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100" u="none" strike="noStrike" dirty="0">
                          <a:effectLst/>
                        </a:rPr>
                        <a:t>Новокуйбышевск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7092" marR="7092" marT="709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39,0</a:t>
                      </a:r>
                      <a:r>
                        <a:rPr kumimoji="0" lang="ru-RU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42,0</a:t>
                      </a:r>
                      <a:r>
                        <a:rPr kumimoji="0" lang="ru-RU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55,0%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</a:tr>
              <a:tr h="288032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100" u="none" strike="noStrike" dirty="0">
                          <a:effectLst/>
                        </a:rPr>
                        <a:t>Жигулевск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7092" marR="7092" marT="709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39,0</a:t>
                      </a:r>
                      <a:r>
                        <a:rPr kumimoji="0" lang="ru-RU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42,0</a:t>
                      </a:r>
                      <a:r>
                        <a:rPr kumimoji="0" lang="ru-RU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55,0%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</a:tr>
              <a:tr h="216024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100" u="none" strike="noStrike">
                          <a:effectLst/>
                        </a:rPr>
                        <a:t>Кинель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7092" marR="7092" marT="709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40,0</a:t>
                      </a:r>
                      <a:r>
                        <a:rPr kumimoji="0" lang="ru-RU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42,0</a:t>
                      </a:r>
                      <a:r>
                        <a:rPr kumimoji="0" lang="ru-RU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55,0%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</a:tr>
              <a:tr h="216024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100" u="none" strike="noStrike" dirty="0">
                          <a:effectLst/>
                        </a:rPr>
                        <a:t>Октябрьск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7092" marR="7092" marT="709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39,0</a:t>
                      </a:r>
                      <a:r>
                        <a:rPr kumimoji="0" lang="ru-RU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42,0</a:t>
                      </a:r>
                      <a:r>
                        <a:rPr kumimoji="0" lang="ru-RU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55,0%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</a:tr>
              <a:tr h="216024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100" u="none" strike="noStrike" dirty="0">
                          <a:effectLst/>
                        </a:rPr>
                        <a:t>Отрадный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7092" marR="7092" marT="709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42,0</a:t>
                      </a:r>
                      <a:r>
                        <a:rPr kumimoji="0" lang="ru-RU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43,0</a:t>
                      </a:r>
                      <a:r>
                        <a:rPr kumimoji="0" lang="ru-RU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55,0%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</a:tr>
              <a:tr h="288032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100" u="none" strike="noStrike" dirty="0">
                          <a:effectLst/>
                        </a:rPr>
                        <a:t>Похвистнево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7092" marR="7092" marT="709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39,0</a:t>
                      </a:r>
                      <a:r>
                        <a:rPr kumimoji="0" lang="ru-RU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41,5</a:t>
                      </a:r>
                      <a:r>
                        <a:rPr kumimoji="0" lang="ru-RU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55,0%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</a:tr>
              <a:tr h="227468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100" u="none" strike="noStrike">
                          <a:effectLst/>
                        </a:rPr>
                        <a:t>Чапаевск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7092" marR="7092" marT="709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39,0</a:t>
                      </a:r>
                      <a:r>
                        <a:rPr kumimoji="0" lang="ru-RU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41,5</a:t>
                      </a:r>
                      <a:r>
                        <a:rPr kumimoji="0" lang="ru-RU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55,0%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</a:tr>
              <a:tr h="276588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100" u="none" strike="noStrike" dirty="0">
                          <a:effectLst/>
                        </a:rPr>
                        <a:t>Алексеевский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7092" marR="7092" marT="709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39,0</a:t>
                      </a:r>
                      <a:r>
                        <a:rPr kumimoji="0" lang="ru-RU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42,0</a:t>
                      </a:r>
                      <a:r>
                        <a:rPr kumimoji="0" lang="ru-RU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55,0%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</a:tr>
              <a:tr h="276588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100" u="none" strike="noStrike" dirty="0" err="1">
                          <a:effectLst/>
                        </a:rPr>
                        <a:t>Безенчукский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7092" marR="7092" marT="709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39,0</a:t>
                      </a:r>
                      <a:r>
                        <a:rPr kumimoji="0" lang="ru-RU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42,0</a:t>
                      </a:r>
                      <a:r>
                        <a:rPr kumimoji="0" lang="ru-RU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55,0%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</a:tr>
              <a:tr h="276588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100" u="none" strike="noStrike" dirty="0" err="1">
                          <a:effectLst/>
                        </a:rPr>
                        <a:t>Богатовский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7092" marR="7092" marT="709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39,0</a:t>
                      </a:r>
                      <a:r>
                        <a:rPr kumimoji="0" lang="ru-RU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42,0</a:t>
                      </a:r>
                      <a:r>
                        <a:rPr kumimoji="0" lang="ru-RU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%</a:t>
                      </a:r>
                      <a:endParaRPr lang="ru-RU" sz="1100" b="0" i="0" u="none" strike="noStrike" dirty="0" smtClean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55,0%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</a:tr>
              <a:tr h="276588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100" u="none" strike="noStrike">
                          <a:effectLst/>
                        </a:rPr>
                        <a:t>Большеглушицкий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7092" marR="7092" marT="709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39,0</a:t>
                      </a:r>
                      <a:r>
                        <a:rPr kumimoji="0" lang="ru-RU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42,0</a:t>
                      </a:r>
                      <a:r>
                        <a:rPr kumimoji="0" lang="ru-RU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%</a:t>
                      </a:r>
                      <a:endParaRPr lang="ru-RU" sz="1100" b="0" i="0" u="none" strike="noStrike" dirty="0" smtClean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55,0%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</a:tr>
              <a:tr h="276588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100" u="none" strike="noStrike">
                          <a:effectLst/>
                        </a:rPr>
                        <a:t>Большечерниговский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7092" marR="7092" marT="709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39,0</a:t>
                      </a:r>
                      <a:r>
                        <a:rPr kumimoji="0" lang="ru-RU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42,0</a:t>
                      </a:r>
                      <a:r>
                        <a:rPr kumimoji="0" lang="ru-RU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55,0%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</a:tr>
            </a:tbl>
          </a:graphicData>
        </a:graphic>
      </p:graphicFrame>
      <p:graphicFrame>
        <p:nvGraphicFramePr>
          <p:cNvPr id="9" name="Таблица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1573276504"/>
              </p:ext>
            </p:extLst>
          </p:nvPr>
        </p:nvGraphicFramePr>
        <p:xfrm>
          <a:off x="4944645" y="1628800"/>
          <a:ext cx="4104455" cy="4913457"/>
        </p:xfrm>
        <a:graphic>
          <a:graphicData uri="http://schemas.openxmlformats.org/drawingml/2006/table">
            <a:tbl>
              <a:tblPr>
                <a:tableStyleId>{00A15C55-8517-42AA-B614-E9B94910E393}</a:tableStyleId>
              </a:tblPr>
              <a:tblGrid>
                <a:gridCol w="1319289"/>
                <a:gridCol w="952820"/>
                <a:gridCol w="952820"/>
                <a:gridCol w="879526"/>
              </a:tblGrid>
              <a:tr h="687151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1" u="none" strike="noStrike" dirty="0">
                          <a:effectLst/>
                        </a:rPr>
                        <a:t>Наименование муниципального </a:t>
                      </a:r>
                      <a:r>
                        <a:rPr lang="ru-RU" sz="1100" b="1" u="none" strike="noStrike" dirty="0" smtClean="0">
                          <a:effectLst/>
                        </a:rPr>
                        <a:t>образования</a:t>
                      </a:r>
                      <a:br>
                        <a:rPr lang="ru-RU" sz="1100" b="1" u="none" strike="noStrike" dirty="0" smtClean="0">
                          <a:effectLst/>
                        </a:rPr>
                      </a:b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5469" marR="5469" marT="5469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1" u="none" strike="noStrike" dirty="0">
                          <a:effectLst/>
                        </a:rPr>
                        <a:t>до 2019 года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5469" marR="5469" marT="5469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1" u="none" strike="noStrike" dirty="0">
                          <a:effectLst/>
                        </a:rPr>
                        <a:t>до 2020 года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5469" marR="5469" marT="5469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1" u="none" strike="noStrike" dirty="0">
                          <a:effectLst/>
                        </a:rPr>
                        <a:t>до 2024 года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5469" marR="5469" marT="5469" marB="0" anchor="ctr"/>
                </a:tc>
              </a:tr>
              <a:tr h="191161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100" u="none" strike="noStrike" dirty="0">
                          <a:effectLst/>
                        </a:rPr>
                        <a:t>Борский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5469" marR="5469" marT="546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41,0</a:t>
                      </a:r>
                      <a:r>
                        <a:rPr kumimoji="0" lang="ru-RU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43,0</a:t>
                      </a:r>
                      <a:r>
                        <a:rPr kumimoji="0" lang="ru-RU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55,0%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</a:tr>
              <a:tr h="219578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100" u="none" strike="noStrike" dirty="0">
                          <a:effectLst/>
                        </a:rPr>
                        <a:t>Волжский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5469" marR="5469" marT="546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39,0</a:t>
                      </a:r>
                      <a:r>
                        <a:rPr kumimoji="0" lang="ru-RU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42,0</a:t>
                      </a:r>
                      <a:r>
                        <a:rPr kumimoji="0" lang="ru-RU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55,0%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</a:tr>
              <a:tr h="219578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100" u="none" strike="noStrike" dirty="0" err="1">
                          <a:effectLst/>
                        </a:rPr>
                        <a:t>Елховский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5469" marR="5469" marT="546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37,0</a:t>
                      </a:r>
                      <a:r>
                        <a:rPr kumimoji="0" lang="ru-RU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42,0</a:t>
                      </a:r>
                      <a:r>
                        <a:rPr kumimoji="0" lang="ru-RU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55,0%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</a:tr>
              <a:tr h="219578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100" u="none" strike="noStrike" dirty="0" err="1">
                          <a:effectLst/>
                        </a:rPr>
                        <a:t>Исаклинский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5469" marR="5469" marT="546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39,0</a:t>
                      </a:r>
                      <a:r>
                        <a:rPr kumimoji="0" lang="ru-RU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42,0</a:t>
                      </a:r>
                      <a:r>
                        <a:rPr kumimoji="0" lang="ru-RU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55,0%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</a:tr>
              <a:tr h="175957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100" u="none" strike="noStrike" dirty="0" err="1">
                          <a:effectLst/>
                        </a:rPr>
                        <a:t>Камышлинский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5469" marR="5469" marT="546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39,0</a:t>
                      </a:r>
                      <a:r>
                        <a:rPr kumimoji="0" lang="ru-RU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42,0</a:t>
                      </a:r>
                      <a:r>
                        <a:rPr kumimoji="0" lang="ru-RU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55,0%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</a:tr>
              <a:tr h="175957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100" u="none" strike="noStrike" dirty="0" err="1">
                          <a:effectLst/>
                        </a:rPr>
                        <a:t>Кинель</a:t>
                      </a:r>
                      <a:r>
                        <a:rPr lang="ru-RU" sz="1100" u="none" strike="noStrike" dirty="0">
                          <a:effectLst/>
                        </a:rPr>
                        <a:t>-Черкасский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5469" marR="5469" marT="546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38,0</a:t>
                      </a:r>
                      <a:r>
                        <a:rPr kumimoji="0" lang="ru-RU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%</a:t>
                      </a:r>
                      <a:endParaRPr lang="ru-RU" sz="1100" b="0" i="0" u="none" strike="noStrike" dirty="0" smtClean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42,0</a:t>
                      </a:r>
                      <a:r>
                        <a:rPr kumimoji="0" lang="ru-RU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55,0%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</a:tr>
              <a:tr h="175957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100" u="none" strike="noStrike" dirty="0" err="1">
                          <a:effectLst/>
                        </a:rPr>
                        <a:t>Кинельский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5469" marR="5469" marT="546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41,0</a:t>
                      </a:r>
                      <a:r>
                        <a:rPr kumimoji="0" lang="ru-RU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43,0</a:t>
                      </a:r>
                      <a:r>
                        <a:rPr kumimoji="0" lang="ru-RU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55,0%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</a:tr>
              <a:tr h="175957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100" u="none" strike="noStrike" dirty="0" err="1">
                          <a:effectLst/>
                        </a:rPr>
                        <a:t>Клявлинский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5469" marR="5469" marT="546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39,0</a:t>
                      </a:r>
                      <a:r>
                        <a:rPr kumimoji="0" lang="ru-RU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42,0</a:t>
                      </a:r>
                      <a:r>
                        <a:rPr kumimoji="0" lang="ru-RU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55,0%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</a:tr>
              <a:tr h="175957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100" u="none" strike="noStrike" dirty="0" err="1">
                          <a:effectLst/>
                        </a:rPr>
                        <a:t>Кошкинский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5469" marR="5469" marT="546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39,0</a:t>
                      </a:r>
                      <a:r>
                        <a:rPr kumimoji="0" lang="ru-RU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42,0</a:t>
                      </a:r>
                      <a:r>
                        <a:rPr kumimoji="0" lang="ru-RU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55,0%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</a:tr>
              <a:tr h="175957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100" u="none" strike="noStrike" dirty="0">
                          <a:effectLst/>
                        </a:rPr>
                        <a:t>Красноармейский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5469" marR="5469" marT="546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39,0</a:t>
                      </a:r>
                      <a:r>
                        <a:rPr kumimoji="0" lang="ru-RU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42,0</a:t>
                      </a:r>
                      <a:r>
                        <a:rPr kumimoji="0" lang="ru-RU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55,0%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</a:tr>
              <a:tr h="175957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100" u="none" strike="noStrike" dirty="0">
                          <a:effectLst/>
                        </a:rPr>
                        <a:t>Красноярский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5469" marR="5469" marT="546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41,0</a:t>
                      </a:r>
                      <a:r>
                        <a:rPr kumimoji="0" lang="ru-RU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43,0</a:t>
                      </a:r>
                      <a:r>
                        <a:rPr kumimoji="0" lang="ru-RU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55,0%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</a:tr>
              <a:tr h="175957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100" u="none" strike="noStrike">
                          <a:effectLst/>
                        </a:rPr>
                        <a:t>Нефтегорский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5469" marR="5469" marT="546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39,0</a:t>
                      </a:r>
                      <a:r>
                        <a:rPr kumimoji="0" lang="ru-RU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42,0</a:t>
                      </a:r>
                      <a:r>
                        <a:rPr kumimoji="0" lang="ru-RU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55,0%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</a:tr>
              <a:tr h="175957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100" u="none" strike="noStrike" dirty="0" err="1">
                          <a:effectLst/>
                        </a:rPr>
                        <a:t>Пестравский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5469" marR="5469" marT="546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39,0</a:t>
                      </a:r>
                      <a:r>
                        <a:rPr kumimoji="0" lang="ru-RU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42,0</a:t>
                      </a:r>
                      <a:r>
                        <a:rPr kumimoji="0" lang="ru-RU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55,0%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</a:tr>
              <a:tr h="175957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100" u="none" strike="noStrike">
                          <a:effectLst/>
                        </a:rPr>
                        <a:t>Похвистневский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5469" marR="5469" marT="546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40,0</a:t>
                      </a:r>
                      <a:r>
                        <a:rPr kumimoji="0" lang="ru-RU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43,0</a:t>
                      </a:r>
                      <a:r>
                        <a:rPr kumimoji="0" lang="ru-RU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55,0%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</a:tr>
              <a:tr h="175957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100" u="none" strike="noStrike">
                          <a:effectLst/>
                        </a:rPr>
                        <a:t>Приволжский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5469" marR="5469" marT="546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40,0</a:t>
                      </a:r>
                      <a:r>
                        <a:rPr kumimoji="0" lang="ru-RU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43,0</a:t>
                      </a:r>
                      <a:r>
                        <a:rPr kumimoji="0" lang="ru-RU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55,0%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</a:tr>
              <a:tr h="175957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100" u="none" strike="noStrike">
                          <a:effectLst/>
                        </a:rPr>
                        <a:t>Сергиевский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5469" marR="5469" marT="546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39,0</a:t>
                      </a:r>
                      <a:r>
                        <a:rPr kumimoji="0" lang="ru-RU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42,0</a:t>
                      </a:r>
                      <a:r>
                        <a:rPr kumimoji="0" lang="ru-RU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55,0%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</a:tr>
              <a:tr h="230682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100" u="none" strike="noStrike">
                          <a:effectLst/>
                        </a:rPr>
                        <a:t>Ставропольский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5469" marR="5469" marT="546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39,0</a:t>
                      </a:r>
                      <a:r>
                        <a:rPr kumimoji="0" lang="ru-RU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42,0</a:t>
                      </a:r>
                      <a:r>
                        <a:rPr kumimoji="0" lang="ru-RU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55,0%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</a:tr>
              <a:tr h="201110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100" u="none" strike="noStrike">
                          <a:effectLst/>
                        </a:rPr>
                        <a:t>Сызранский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5469" marR="5469" marT="546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39,0</a:t>
                      </a:r>
                      <a:r>
                        <a:rPr kumimoji="0" lang="ru-RU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42,0</a:t>
                      </a:r>
                      <a:r>
                        <a:rPr kumimoji="0" lang="ru-RU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55,0%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</a:tr>
              <a:tr h="244731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100" u="none" strike="noStrike">
                          <a:effectLst/>
                        </a:rPr>
                        <a:t>Хворостянский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5469" marR="5469" marT="546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40,0</a:t>
                      </a:r>
                      <a:r>
                        <a:rPr kumimoji="0" lang="ru-RU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43,0</a:t>
                      </a:r>
                      <a:r>
                        <a:rPr kumimoji="0" lang="ru-RU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55,0%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</a:tr>
              <a:tr h="175957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100" u="none" strike="noStrike">
                          <a:effectLst/>
                        </a:rPr>
                        <a:t>Челно-Вершинский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5469" marR="5469" marT="546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39,0</a:t>
                      </a:r>
                      <a:r>
                        <a:rPr kumimoji="0" lang="ru-RU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42,0</a:t>
                      </a:r>
                      <a:r>
                        <a:rPr kumimoji="0" lang="ru-RU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55,0%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</a:tr>
              <a:tr h="219578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100" u="none" strike="noStrike" dirty="0" err="1">
                          <a:effectLst/>
                        </a:rPr>
                        <a:t>Шенталинский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5469" marR="5469" marT="546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40,0</a:t>
                      </a:r>
                      <a:r>
                        <a:rPr kumimoji="0" lang="ru-RU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43,0</a:t>
                      </a:r>
                      <a:r>
                        <a:rPr kumimoji="0" lang="ru-RU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55,0%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</a:tr>
              <a:tr h="175957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100" u="none" strike="noStrike">
                          <a:effectLst/>
                        </a:rPr>
                        <a:t>Шигонский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5469" marR="5469" marT="546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39,0</a:t>
                      </a:r>
                      <a:r>
                        <a:rPr kumimoji="0" lang="ru-RU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42,0</a:t>
                      </a:r>
                      <a:r>
                        <a:rPr kumimoji="0" lang="ru-RU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55,0%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</a:tr>
            </a:tbl>
          </a:graphicData>
        </a:graphic>
      </p:graphicFrame>
      <p:sp>
        <p:nvSpPr>
          <p:cNvPr id="8" name="Прямоугольник 1">
            <a:extLst>
              <a:ext uri="{FF2B5EF4-FFF2-40B4-BE49-F238E27FC236}">
                <a16:creationId xmlns="" xmlns:a16="http://schemas.microsoft.com/office/drawing/2014/main" id="{4AB62333-E8EB-4CFB-8E1E-D40A1E58C0C8}"/>
              </a:ext>
            </a:extLst>
          </p:cNvPr>
          <p:cNvSpPr>
            <a:spLocks noChangeArrowheads="1"/>
          </p:cNvSpPr>
          <p:nvPr/>
        </p:nvSpPr>
        <p:spPr bwMode="auto">
          <a:xfrm>
            <a:off x="773454" y="37073"/>
            <a:ext cx="8342383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altLang="ru-RU" sz="2000" dirty="0" smtClean="0">
                <a:solidFill>
                  <a:prstClr val="white"/>
                </a:solidFill>
                <a:latin typeface="Arial" panose="020B0604020202020204" pitchFamily="34" charset="0"/>
                <a:ea typeface="MS Mincho" pitchFamily="49" charset="-128"/>
              </a:rPr>
              <a:t>Проект «Спорт - норма жизни»</a:t>
            </a:r>
            <a:endParaRPr lang="ru-RU" altLang="ru-RU" sz="2000" dirty="0">
              <a:solidFill>
                <a:prstClr val="white"/>
              </a:solidFill>
              <a:latin typeface="Arial" panose="020B0604020202020204" pitchFamily="34" charset="0"/>
              <a:ea typeface="MS Mincho" pitchFamily="49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0219775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2">
            <a:extLst>
              <a:ext uri="{FF2B5EF4-FFF2-40B4-BE49-F238E27FC236}">
                <a16:creationId xmlns:a16="http://schemas.microsoft.com/office/drawing/2014/main" xmlns="" id="{272F0A15-0AFF-4A8B-9214-36F66F479F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29600" y="6525344"/>
            <a:ext cx="372018" cy="341000"/>
          </a:xfrm>
        </p:spPr>
        <p:txBody>
          <a:bodyPr/>
          <a:lstStyle/>
          <a:p>
            <a:fld id="{33D78B8A-58FF-4BB4-B6B6-A98D4AC5AC54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15</a:t>
            </a:fld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3752005154"/>
              </p:ext>
            </p:extLst>
          </p:nvPr>
        </p:nvGraphicFramePr>
        <p:xfrm>
          <a:off x="69154" y="1512463"/>
          <a:ext cx="8791326" cy="3530749"/>
        </p:xfrm>
        <a:graphic>
          <a:graphicData uri="http://schemas.openxmlformats.org/drawingml/2006/table">
            <a:tbl>
              <a:tblPr/>
              <a:tblGrid>
                <a:gridCol w="4021313"/>
                <a:gridCol w="936104"/>
                <a:gridCol w="648072"/>
                <a:gridCol w="648072"/>
                <a:gridCol w="648072"/>
                <a:gridCol w="720080"/>
                <a:gridCol w="576064"/>
                <a:gridCol w="593549"/>
              </a:tblGrid>
              <a:tr h="181277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Цель, целевой показатель</a:t>
                      </a:r>
                    </a:p>
                  </a:txBody>
                  <a:tcPr marL="3962" marR="3962" marT="396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Базовое значение</a:t>
                      </a:r>
                    </a:p>
                    <a:p>
                      <a:pPr algn="ctr" fontAlgn="ctr"/>
                      <a:r>
                        <a:rPr lang="ru-RU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2017 г.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3962" marR="3962" marT="396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 gridSpan="6"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Период, год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3962" marR="3962" marT="396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5486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 marL="3962" marR="3962" marT="396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2019</a:t>
                      </a:r>
                    </a:p>
                  </a:txBody>
                  <a:tcPr marL="3962" marR="3962" marT="396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2020</a:t>
                      </a:r>
                    </a:p>
                  </a:txBody>
                  <a:tcPr marL="3962" marR="3962" marT="396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2021</a:t>
                      </a:r>
                    </a:p>
                  </a:txBody>
                  <a:tcPr marL="3962" marR="3962" marT="396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2022</a:t>
                      </a:r>
                    </a:p>
                  </a:txBody>
                  <a:tcPr marL="3962" marR="3962" marT="396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2023</a:t>
                      </a:r>
                    </a:p>
                  </a:txBody>
                  <a:tcPr marL="3962" marR="3962" marT="396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2024</a:t>
                      </a:r>
                    </a:p>
                  </a:txBody>
                  <a:tcPr marL="3962" marR="3962" marT="396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</a:tr>
              <a:tr h="44564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50" dirty="0"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Доля детей и молодежи Самарской области (возраст от 3 до 29 лет), систематически занимающихся физической культурой и спортом, в общей численности детей и молодежи Самарской области (возраст от 3 до 29 лет) (%)</a:t>
                      </a:r>
                    </a:p>
                  </a:txBody>
                  <a:tcPr marL="68580" marR="6858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83,9</a:t>
                      </a:r>
                      <a:endParaRPr lang="ru-RU" sz="1100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84,0</a:t>
                      </a:r>
                      <a:endParaRPr lang="ru-RU" sz="1100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85,0</a:t>
                      </a:r>
                      <a:endParaRPr lang="ru-RU" sz="110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85,0</a:t>
                      </a:r>
                      <a:endParaRPr lang="ru-RU" sz="110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86,0</a:t>
                      </a:r>
                      <a:endParaRPr lang="ru-RU" sz="110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86,0</a:t>
                      </a:r>
                      <a:endParaRPr lang="ru-RU" sz="110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87,0</a:t>
                      </a:r>
                      <a:endParaRPr lang="ru-RU" sz="110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44564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50" dirty="0"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Доля населения Самарской области среднего возраста (женщины от 30 до 54 лет, мужчины от 30 до 59 лет), систематически занимающихся физической культурой и спортом, в общей численности населения Самарской области среднего возраста (женщины от 30 до 54 лет, мужчины от 30 до 59 лет) (%)</a:t>
                      </a:r>
                    </a:p>
                  </a:txBody>
                  <a:tcPr marL="68580" marR="6858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14,7</a:t>
                      </a:r>
                      <a:endParaRPr lang="ru-RU" sz="110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25,0</a:t>
                      </a:r>
                      <a:endParaRPr lang="ru-RU" sz="1100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30,0</a:t>
                      </a:r>
                      <a:endParaRPr lang="ru-RU" sz="1100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35,0</a:t>
                      </a:r>
                      <a:endParaRPr lang="ru-RU" sz="1100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40,0</a:t>
                      </a:r>
                      <a:endParaRPr lang="ru-RU" sz="1100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45,0</a:t>
                      </a:r>
                      <a:endParaRPr lang="ru-RU" sz="110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52,0</a:t>
                      </a:r>
                      <a:endParaRPr lang="ru-RU" sz="110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44564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50" dirty="0"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Доля населения Самарской области старшего возраста (женщины от 55 до 79 лет, мужчины от 60 до 79 лет), систематически занимающихся физической культурой и спортом в общей численности населения Самарской области старшего возраста (женщины от 55 до 79 лет, мужчины от 60 до 79 лет) (%)</a:t>
                      </a:r>
                    </a:p>
                  </a:txBody>
                  <a:tcPr marL="68580" marR="6858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3,7</a:t>
                      </a:r>
                      <a:endParaRPr lang="ru-RU" sz="110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9,0</a:t>
                      </a:r>
                      <a:endParaRPr lang="ru-RU" sz="110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12,0</a:t>
                      </a:r>
                      <a:endParaRPr lang="ru-RU" sz="1100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15,0</a:t>
                      </a:r>
                      <a:endParaRPr lang="ru-RU" sz="1100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18,0</a:t>
                      </a:r>
                      <a:endParaRPr lang="ru-RU" sz="1100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21,0</a:t>
                      </a:r>
                      <a:endParaRPr lang="ru-RU" sz="110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24,0</a:t>
                      </a:r>
                      <a:endParaRPr lang="ru-RU" sz="110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31833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50" dirty="0"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Уровень обеспеченности населения Самарской области спортивными сооружениями исходя из единовременной пропускной способности объектов спорта </a:t>
                      </a:r>
                      <a:r>
                        <a:rPr lang="ru-RU" sz="850" dirty="0" smtClean="0"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(%)</a:t>
                      </a:r>
                      <a:endParaRPr lang="ru-RU" sz="850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36,3</a:t>
                      </a:r>
                      <a:endParaRPr lang="ru-RU" sz="1100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37,4</a:t>
                      </a:r>
                      <a:endParaRPr lang="ru-RU" sz="110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38</a:t>
                      </a:r>
                      <a:endParaRPr lang="ru-RU" sz="110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39,5</a:t>
                      </a:r>
                      <a:endParaRPr lang="ru-RU" sz="1100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41</a:t>
                      </a:r>
                      <a:endParaRPr lang="ru-RU" sz="1100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42,5</a:t>
                      </a:r>
                      <a:endParaRPr lang="ru-RU" sz="1100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44</a:t>
                      </a:r>
                      <a:endParaRPr lang="ru-RU" sz="110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44564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50" dirty="0"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Доля занимающихся по программам спортивной подготовки в организациях ведомственной принадлежности физической культуры и спорта (%)</a:t>
                      </a:r>
                    </a:p>
                  </a:txBody>
                  <a:tcPr marL="68580" marR="6858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77,6</a:t>
                      </a:r>
                      <a:endParaRPr lang="ru-RU" sz="1100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78,6</a:t>
                      </a:r>
                      <a:endParaRPr lang="ru-RU" sz="110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80,2</a:t>
                      </a:r>
                      <a:endParaRPr lang="ru-RU" sz="110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85,1</a:t>
                      </a:r>
                      <a:endParaRPr lang="ru-RU" sz="1100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90,0</a:t>
                      </a:r>
                      <a:endParaRPr lang="ru-RU" sz="1100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95,0</a:t>
                      </a:r>
                      <a:endParaRPr lang="ru-RU" sz="1100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100,0</a:t>
                      </a:r>
                      <a:endParaRPr lang="ru-RU" sz="1100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19" name="Прямоугольник 18">
            <a:extLst>
              <a:ext uri="{FF2B5EF4-FFF2-40B4-BE49-F238E27FC236}">
                <a16:creationId xmlns="" xmlns:a16="http://schemas.microsoft.com/office/drawing/2014/main" id="{BB16EB14-9D62-4F07-8C97-A22564793177}"/>
              </a:ext>
            </a:extLst>
          </p:cNvPr>
          <p:cNvSpPr/>
          <p:nvPr/>
        </p:nvSpPr>
        <p:spPr>
          <a:xfrm>
            <a:off x="-7741" y="910326"/>
            <a:ext cx="117175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 smtClean="0">
                <a:solidFill>
                  <a:srgbClr val="00B050"/>
                </a:solidFill>
              </a:rPr>
              <a:t>ЗАДАЧА: </a:t>
            </a:r>
            <a:endParaRPr lang="ru-RU" sz="1600" b="1" dirty="0">
              <a:solidFill>
                <a:srgbClr val="00B050"/>
              </a:solidFill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971600" y="787216"/>
            <a:ext cx="6120680" cy="7617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altLang="ru-RU" sz="1000" b="1" dirty="0" smtClean="0">
                <a:solidFill>
                  <a:prstClr val="black"/>
                </a:solidFill>
                <a:cs typeface="Arial" panose="020B0604020202020204" pitchFamily="34" charset="0"/>
              </a:rPr>
              <a:t>Название задачи: </a:t>
            </a:r>
            <a:r>
              <a:rPr lang="ru-RU" sz="1050" dirty="0" smtClean="0">
                <a:solidFill>
                  <a:prstClr val="black"/>
                </a:solidFill>
              </a:rPr>
              <a:t>создание </a:t>
            </a:r>
            <a:r>
              <a:rPr lang="ru-RU" sz="1050" dirty="0">
                <a:solidFill>
                  <a:prstClr val="black"/>
                </a:solidFill>
              </a:rPr>
              <a:t>для всех категорий и групп населения условий для занятий физической культурой и спортом, массовым спортом, в том числе повышение уровня обеспеченности населения объектами спорта, а также подготовка спортивного резерва.</a:t>
            </a:r>
          </a:p>
          <a:p>
            <a:pPr algn="just"/>
            <a:endParaRPr lang="ru-RU" sz="1200" b="1" u="sng" dirty="0">
              <a:solidFill>
                <a:srgbClr val="00B050"/>
              </a:solidFill>
            </a:endParaRPr>
          </a:p>
        </p:txBody>
      </p:sp>
      <p:graphicFrame>
        <p:nvGraphicFramePr>
          <p:cNvPr id="27" name="Таблица 2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705342121"/>
              </p:ext>
            </p:extLst>
          </p:nvPr>
        </p:nvGraphicFramePr>
        <p:xfrm>
          <a:off x="2699792" y="5301208"/>
          <a:ext cx="4896542" cy="596168"/>
        </p:xfrm>
        <a:graphic>
          <a:graphicData uri="http://schemas.openxmlformats.org/drawingml/2006/table">
            <a:tbl>
              <a:tblPr firstRow="1" firstCol="1" bandRow="1">
                <a:tableStyleId>{2D5ABB26-0587-4C30-8999-92F81FD0307C}</a:tableStyleId>
              </a:tblPr>
              <a:tblGrid>
                <a:gridCol w="1992265"/>
                <a:gridCol w="905947"/>
                <a:gridCol w="918210"/>
                <a:gridCol w="1080120"/>
              </a:tblGrid>
              <a:tr h="114340"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u="none" dirty="0" smtClean="0">
                          <a:solidFill>
                            <a:srgbClr val="0070C0"/>
                          </a:solidFill>
                          <a:effectLst/>
                        </a:rPr>
                        <a:t>Финансовое обеспечение, тыс. руб.</a:t>
                      </a:r>
                      <a:endParaRPr lang="ru-RU" sz="1200" b="1" u="none" dirty="0">
                        <a:solidFill>
                          <a:srgbClr val="0070C0"/>
                        </a:solidFill>
                        <a:effectLst/>
                        <a:latin typeface="+mj-lt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2879" marR="6287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u="none" dirty="0" smtClean="0">
                          <a:solidFill>
                            <a:srgbClr val="0070C0"/>
                          </a:solidFill>
                          <a:effectLst/>
                        </a:rPr>
                        <a:t>2019</a:t>
                      </a:r>
                      <a:endParaRPr lang="ru-RU" sz="1200" b="1" u="none" dirty="0">
                        <a:solidFill>
                          <a:srgbClr val="0070C0"/>
                        </a:solidFill>
                        <a:effectLst/>
                        <a:latin typeface="+mj-lt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2879" marR="6287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u="none" dirty="0" smtClean="0">
                          <a:solidFill>
                            <a:srgbClr val="0070C0"/>
                          </a:solidFill>
                          <a:effectLst/>
                        </a:rPr>
                        <a:t>2020</a:t>
                      </a:r>
                      <a:endParaRPr lang="ru-RU" sz="1200" b="1" u="none" dirty="0">
                        <a:solidFill>
                          <a:srgbClr val="0070C0"/>
                        </a:solidFill>
                        <a:effectLst/>
                        <a:latin typeface="+mj-lt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2879" marR="6287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u="none" dirty="0" smtClean="0">
                          <a:solidFill>
                            <a:srgbClr val="0070C0"/>
                          </a:solidFill>
                          <a:effectLst/>
                        </a:rPr>
                        <a:t> 2021</a:t>
                      </a:r>
                      <a:endParaRPr lang="ru-RU" sz="1200" b="1" u="none" dirty="0">
                        <a:solidFill>
                          <a:srgbClr val="0070C0"/>
                        </a:solidFill>
                        <a:effectLst/>
                        <a:latin typeface="+mj-lt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2879" marR="62879" marT="0" marB="0" anchor="ctr"/>
                </a:tc>
              </a:tr>
              <a:tr h="385856">
                <a:tc v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+mj-lt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2879" marR="62879" marT="0" marB="0" anchor="ctr">
                    <a:solidFill>
                      <a:schemeClr val="tx2">
                        <a:lumMod val="40000"/>
                        <a:lumOff val="60000"/>
                        <a:alpha val="49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</a:t>
                      </a:r>
                      <a:r>
                        <a:rPr lang="ru-RU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228,23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24" marR="6824" marT="68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858,39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24" marR="6824" marT="6824" marB="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1 187,63</a:t>
                      </a:r>
                    </a:p>
                  </a:txBody>
                  <a:tcPr marL="62879" marR="62879" marT="0" marB="0" anchor="ctr"/>
                </a:tc>
              </a:tr>
            </a:tbl>
          </a:graphicData>
        </a:graphic>
      </p:graphicFrame>
      <p:pic>
        <p:nvPicPr>
          <p:cNvPr id="28" name="Рисунок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6703" t="45471" r="58160" b="51157"/>
          <a:stretch/>
        </p:blipFill>
        <p:spPr bwMode="auto">
          <a:xfrm>
            <a:off x="3995337" y="1310798"/>
            <a:ext cx="4911837" cy="1450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9" name="Прямоугольник 28">
            <a:extLst>
              <a:ext uri="{FF2B5EF4-FFF2-40B4-BE49-F238E27FC236}">
                <a16:creationId xmlns="" xmlns:a16="http://schemas.microsoft.com/office/drawing/2014/main" id="{5CBA6747-59C9-42D0-9D74-834125E26F82}"/>
              </a:ext>
            </a:extLst>
          </p:cNvPr>
          <p:cNvSpPr/>
          <p:nvPr/>
        </p:nvSpPr>
        <p:spPr>
          <a:xfrm>
            <a:off x="7092280" y="787216"/>
            <a:ext cx="192895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600" b="1" kern="0" dirty="0" smtClean="0">
                <a:solidFill>
                  <a:prstClr val="black"/>
                </a:solidFill>
              </a:rPr>
              <a:t>РС ФП «Спорт – норма жизни»</a:t>
            </a:r>
            <a:endParaRPr lang="ru-RU" sz="1600" b="1" kern="0" dirty="0">
              <a:solidFill>
                <a:prstClr val="black"/>
              </a:solidFill>
            </a:endParaRPr>
          </a:p>
        </p:txBody>
      </p:sp>
      <p:sp>
        <p:nvSpPr>
          <p:cNvPr id="14" name="Прямоугольник 1">
            <a:extLst>
              <a:ext uri="{FF2B5EF4-FFF2-40B4-BE49-F238E27FC236}">
                <a16:creationId xmlns="" xmlns:a16="http://schemas.microsoft.com/office/drawing/2014/main" id="{4AB62333-E8EB-4CFB-8E1E-D40A1E58C0C8}"/>
              </a:ext>
            </a:extLst>
          </p:cNvPr>
          <p:cNvSpPr>
            <a:spLocks noChangeArrowheads="1"/>
          </p:cNvSpPr>
          <p:nvPr/>
        </p:nvSpPr>
        <p:spPr bwMode="auto">
          <a:xfrm>
            <a:off x="822512" y="109574"/>
            <a:ext cx="8342383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altLang="ru-RU" sz="2000" dirty="0" smtClean="0">
                <a:solidFill>
                  <a:prstClr val="white"/>
                </a:solidFill>
                <a:latin typeface="Arial" panose="020B0604020202020204" pitchFamily="34" charset="0"/>
                <a:ea typeface="MS Mincho" pitchFamily="49" charset="-128"/>
              </a:rPr>
              <a:t>Проект «Спорт-норма жизни»</a:t>
            </a:r>
            <a:endParaRPr lang="ru-RU" altLang="ru-RU" sz="2000" dirty="0">
              <a:solidFill>
                <a:prstClr val="white"/>
              </a:solidFill>
              <a:latin typeface="Arial" panose="020B0604020202020204" pitchFamily="34" charset="0"/>
              <a:ea typeface="MS Mincho" pitchFamily="49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5746331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2">
            <a:extLst>
              <a:ext uri="{FF2B5EF4-FFF2-40B4-BE49-F238E27FC236}">
                <a16:creationId xmlns="" xmlns:a16="http://schemas.microsoft.com/office/drawing/2014/main" id="{272F0A15-0AFF-4A8B-9214-36F66F479F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06614" y="6492875"/>
            <a:ext cx="514400" cy="365125"/>
          </a:xfrm>
        </p:spPr>
        <p:txBody>
          <a:bodyPr/>
          <a:lstStyle/>
          <a:p>
            <a:fld id="{33D78B8A-58FF-4BB4-B6B6-A98D4AC5AC54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16</a:t>
            </a:fld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92308" y="836712"/>
            <a:ext cx="892899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200" dirty="0">
                <a:solidFill>
                  <a:srgbClr val="000000"/>
                </a:solidFill>
                <a:ea typeface="Calibri"/>
                <a:cs typeface="Times New Roman"/>
              </a:rPr>
              <a:t>Показатель </a:t>
            </a:r>
            <a:r>
              <a:rPr lang="ru-RU" sz="1200" dirty="0" smtClean="0">
                <a:solidFill>
                  <a:srgbClr val="000000"/>
                </a:solidFill>
                <a:ea typeface="Calibri"/>
                <a:cs typeface="Times New Roman"/>
              </a:rPr>
              <a:t>«</a:t>
            </a:r>
            <a:r>
              <a:rPr lang="ru-RU" sz="1200" dirty="0">
                <a:solidFill>
                  <a:prstClr val="black"/>
                </a:solidFill>
              </a:rPr>
              <a:t>Доля детей и молодежи Самарской области (возраст от 3 до 29 лет), систематически занимающихся физической культурой и спортом, в общей численности детей и молодежи Самарской области (возраст от 3 до 29 лет), </a:t>
            </a:r>
            <a:r>
              <a:rPr lang="ru-RU" sz="1200" dirty="0" smtClean="0">
                <a:solidFill>
                  <a:prstClr val="black"/>
                </a:solidFill>
              </a:rPr>
              <a:t>(%).</a:t>
            </a:r>
            <a:r>
              <a:rPr lang="ru-RU" sz="1200" dirty="0" smtClean="0">
                <a:solidFill>
                  <a:srgbClr val="000000"/>
                </a:solidFill>
              </a:rPr>
              <a:t>» (нарастающим итогом)</a:t>
            </a:r>
            <a:endParaRPr lang="ru-RU" sz="1200" dirty="0">
              <a:solidFill>
                <a:srgbClr val="000000"/>
              </a:solidFill>
              <a:ea typeface="Calibri"/>
              <a:cs typeface="Times New Roman"/>
            </a:endParaRPr>
          </a:p>
        </p:txBody>
      </p:sp>
      <p:graphicFrame>
        <p:nvGraphicFramePr>
          <p:cNvPr id="8" name="Таблица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1285295126"/>
              </p:ext>
            </p:extLst>
          </p:nvPr>
        </p:nvGraphicFramePr>
        <p:xfrm>
          <a:off x="67196" y="1556792"/>
          <a:ext cx="4464495" cy="4744184"/>
        </p:xfrm>
        <a:graphic>
          <a:graphicData uri="http://schemas.openxmlformats.org/drawingml/2006/table">
            <a:tbl>
              <a:tblPr>
                <a:tableStyleId>{00A15C55-8517-42AA-B614-E9B94910E393}</a:tableStyleId>
              </a:tblPr>
              <a:tblGrid>
                <a:gridCol w="1544299"/>
                <a:gridCol w="1063184"/>
                <a:gridCol w="956405"/>
                <a:gridCol w="900607"/>
              </a:tblGrid>
              <a:tr h="542452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1" u="none" strike="noStrike" dirty="0">
                          <a:effectLst/>
                        </a:rPr>
                        <a:t>Наименование муниципального </a:t>
                      </a:r>
                      <a:r>
                        <a:rPr lang="ru-RU" sz="1100" b="1" u="none" strike="noStrike" dirty="0" smtClean="0">
                          <a:effectLst/>
                        </a:rPr>
                        <a:t>образования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1" u="none" strike="noStrike" dirty="0">
                          <a:effectLst/>
                        </a:rPr>
                        <a:t>до 2019 года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1" u="none" strike="noStrike" dirty="0">
                          <a:effectLst/>
                        </a:rPr>
                        <a:t>до 2020 года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1" u="none" strike="noStrike" dirty="0">
                          <a:effectLst/>
                        </a:rPr>
                        <a:t>до 2024 года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7620" marR="7620" marT="7620" marB="0" anchor="ctr"/>
                </a:tc>
              </a:tr>
              <a:tr h="445296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1" u="none" strike="noStrike" dirty="0">
                          <a:solidFill>
                            <a:srgbClr val="FF0000"/>
                          </a:solidFill>
                          <a:effectLst/>
                        </a:rPr>
                        <a:t>Самарская область</a:t>
                      </a:r>
                      <a:endParaRPr lang="ru-RU" sz="1200" b="1" i="0" u="none" strike="noStrike" dirty="0">
                        <a:solidFill>
                          <a:srgbClr val="FF0000"/>
                        </a:solidFill>
                        <a:effectLst/>
                        <a:latin typeface="Arial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1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Arial"/>
                        </a:rPr>
                        <a:t>84,0%</a:t>
                      </a:r>
                      <a:endParaRPr lang="ru-RU" sz="1200" b="1" i="0" u="none" strike="noStrike" dirty="0">
                        <a:solidFill>
                          <a:srgbClr val="FF0000"/>
                        </a:solidFill>
                        <a:effectLst/>
                        <a:latin typeface="Arial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1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Arial"/>
                        </a:rPr>
                        <a:t>85,0%</a:t>
                      </a:r>
                      <a:endParaRPr lang="ru-RU" sz="1200" b="1" i="0" u="none" strike="noStrike" dirty="0">
                        <a:solidFill>
                          <a:srgbClr val="FF0000"/>
                        </a:solidFill>
                        <a:effectLst/>
                        <a:latin typeface="Arial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1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Arial"/>
                        </a:rPr>
                        <a:t>87,0%</a:t>
                      </a:r>
                      <a:endParaRPr lang="ru-RU" sz="1200" b="1" i="0" u="none" strike="noStrike" dirty="0">
                        <a:solidFill>
                          <a:srgbClr val="FF0000"/>
                        </a:solidFill>
                        <a:effectLst/>
                        <a:latin typeface="Arial"/>
                      </a:endParaRPr>
                    </a:p>
                  </a:txBody>
                  <a:tcPr marL="7620" marR="7620" marT="7620" marB="0" anchor="ctr"/>
                </a:tc>
              </a:tr>
              <a:tr h="250985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100" u="none" strike="noStrike" dirty="0">
                          <a:effectLst/>
                        </a:rPr>
                        <a:t>Самара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77,9%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78,0</a:t>
                      </a:r>
                      <a:r>
                        <a:rPr kumimoji="0" lang="ru-RU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87,0%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</a:tr>
              <a:tr h="250985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100" u="none" strike="noStrike" dirty="0">
                          <a:effectLst/>
                        </a:rPr>
                        <a:t>Тольятти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89,8</a:t>
                      </a:r>
                      <a:r>
                        <a:rPr kumimoji="0" lang="ru-RU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90,0</a:t>
                      </a:r>
                      <a:r>
                        <a:rPr kumimoji="0" lang="ru-RU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100" b="0" i="0" u="none" strike="noStrike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87,0%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</a:tr>
              <a:tr h="250985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100" u="none" strike="noStrike" dirty="0">
                          <a:effectLst/>
                        </a:rPr>
                        <a:t>Сызрань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91,7</a:t>
                      </a:r>
                      <a:r>
                        <a:rPr kumimoji="0" lang="ru-RU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91,8</a:t>
                      </a:r>
                      <a:r>
                        <a:rPr kumimoji="0" lang="ru-RU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100" b="0" i="0" u="none" strike="noStrike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87,0%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</a:tr>
              <a:tr h="250985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100" u="none" strike="noStrike" dirty="0">
                          <a:effectLst/>
                        </a:rPr>
                        <a:t>Новокуйбышевск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91,7</a:t>
                      </a:r>
                      <a:r>
                        <a:rPr kumimoji="0" lang="ru-RU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91,8</a:t>
                      </a:r>
                      <a:r>
                        <a:rPr kumimoji="0" lang="ru-RU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100" b="0" i="0" u="none" strike="noStrike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87,0%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</a:tr>
              <a:tr h="250985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100" u="none" strike="noStrike" dirty="0">
                          <a:effectLst/>
                        </a:rPr>
                        <a:t>Жигулевск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85,5</a:t>
                      </a:r>
                      <a:r>
                        <a:rPr kumimoji="0" lang="ru-RU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85,6</a:t>
                      </a:r>
                      <a:r>
                        <a:rPr kumimoji="0" lang="ru-RU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100" b="0" i="0" u="none" strike="noStrike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87,0%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</a:tr>
              <a:tr h="250985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100" u="none" strike="noStrike">
                          <a:effectLst/>
                        </a:rPr>
                        <a:t>Кинель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86,1</a:t>
                      </a:r>
                      <a:r>
                        <a:rPr kumimoji="0" lang="ru-RU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86,2</a:t>
                      </a:r>
                      <a:r>
                        <a:rPr kumimoji="0" lang="ru-RU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100" b="0" i="0" u="none" strike="noStrike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87,0%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</a:tr>
              <a:tr h="242646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100" u="none" strike="noStrike" dirty="0">
                          <a:effectLst/>
                        </a:rPr>
                        <a:t>Октябрьск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83,1</a:t>
                      </a:r>
                      <a:r>
                        <a:rPr kumimoji="0" lang="ru-RU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83,2</a:t>
                      </a:r>
                      <a:r>
                        <a:rPr kumimoji="0" lang="ru-RU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100" b="0" i="0" u="none" strike="noStrike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87,0%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</a:tr>
              <a:tr h="250985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100" u="none" strike="noStrike">
                          <a:effectLst/>
                        </a:rPr>
                        <a:t>Отрадный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80,8</a:t>
                      </a:r>
                      <a:r>
                        <a:rPr kumimoji="0" lang="ru-RU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81,0</a:t>
                      </a:r>
                      <a:r>
                        <a:rPr kumimoji="0" lang="ru-RU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100" b="0" i="0" u="none" strike="noStrike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87,0%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</a:tr>
              <a:tr h="250985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100" u="none" strike="noStrike" dirty="0">
                          <a:effectLst/>
                        </a:rPr>
                        <a:t>Похвистнево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78,2</a:t>
                      </a:r>
                      <a:r>
                        <a:rPr kumimoji="0" lang="ru-RU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79,0</a:t>
                      </a:r>
                      <a:r>
                        <a:rPr kumimoji="0" lang="ru-RU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100" b="0" i="0" u="none" strike="noStrike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87,0%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</a:tr>
              <a:tr h="250985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100" u="none" strike="noStrike">
                          <a:effectLst/>
                        </a:rPr>
                        <a:t>Чапаевск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80,7</a:t>
                      </a:r>
                      <a:r>
                        <a:rPr kumimoji="0" lang="ru-RU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80,8</a:t>
                      </a:r>
                      <a:r>
                        <a:rPr kumimoji="0" lang="ru-RU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100" b="0" i="0" u="none" strike="noStrike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87,0%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</a:tr>
              <a:tr h="250985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100" u="none" strike="noStrike" dirty="0">
                          <a:effectLst/>
                        </a:rPr>
                        <a:t>Алексеевский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78,9</a:t>
                      </a:r>
                      <a:r>
                        <a:rPr kumimoji="0" lang="ru-RU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80,0</a:t>
                      </a:r>
                      <a:r>
                        <a:rPr kumimoji="0" lang="ru-RU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100" b="0" i="0" u="none" strike="noStrike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87,0%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</a:tr>
              <a:tr h="250985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100" u="none" strike="noStrike" dirty="0" err="1">
                          <a:effectLst/>
                        </a:rPr>
                        <a:t>Безенчукский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81,2</a:t>
                      </a:r>
                      <a:r>
                        <a:rPr kumimoji="0" lang="ru-RU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81,5</a:t>
                      </a:r>
                      <a:r>
                        <a:rPr kumimoji="0" lang="ru-RU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100" b="0" i="0" u="none" strike="noStrike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87,0%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</a:tr>
              <a:tr h="250985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100" u="none" strike="noStrike">
                          <a:effectLst/>
                        </a:rPr>
                        <a:t>Богатовский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92,7</a:t>
                      </a:r>
                      <a:r>
                        <a:rPr kumimoji="0" lang="ru-RU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92,8</a:t>
                      </a:r>
                      <a:r>
                        <a:rPr kumimoji="0" lang="ru-RU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100" b="0" i="0" u="none" strike="noStrike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87,0%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</a:tr>
              <a:tr h="250985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100" u="none" strike="noStrike">
                          <a:effectLst/>
                        </a:rPr>
                        <a:t>Большеглушицкий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84,4</a:t>
                      </a:r>
                      <a:r>
                        <a:rPr kumimoji="0" lang="ru-RU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84,5</a:t>
                      </a:r>
                      <a:r>
                        <a:rPr kumimoji="0" lang="ru-RU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100" b="0" i="0" u="none" strike="noStrike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87,0%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</a:tr>
              <a:tr h="250985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100" u="none" strike="noStrike">
                          <a:effectLst/>
                        </a:rPr>
                        <a:t>Большечерниговский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82,0</a:t>
                      </a:r>
                      <a:r>
                        <a:rPr kumimoji="0" lang="ru-RU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82,3</a:t>
                      </a:r>
                      <a:r>
                        <a:rPr kumimoji="0" lang="ru-RU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87,0%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</a:tr>
            </a:tbl>
          </a:graphicData>
        </a:graphic>
      </p:graphicFrame>
      <p:graphicFrame>
        <p:nvGraphicFramePr>
          <p:cNvPr id="10" name="Таблица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3787142643"/>
              </p:ext>
            </p:extLst>
          </p:nvPr>
        </p:nvGraphicFramePr>
        <p:xfrm>
          <a:off x="4644007" y="1556792"/>
          <a:ext cx="4377293" cy="4762500"/>
        </p:xfrm>
        <a:graphic>
          <a:graphicData uri="http://schemas.openxmlformats.org/drawingml/2006/table">
            <a:tbl>
              <a:tblPr>
                <a:tableStyleId>{00A15C55-8517-42AA-B614-E9B94910E393}</a:tableStyleId>
              </a:tblPr>
              <a:tblGrid>
                <a:gridCol w="1440161"/>
                <a:gridCol w="1080120"/>
                <a:gridCol w="958003"/>
                <a:gridCol w="899009"/>
              </a:tblGrid>
              <a:tr h="571500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1" u="none" strike="noStrike" dirty="0">
                          <a:effectLst/>
                        </a:rPr>
                        <a:t>Наименование муниципального </a:t>
                      </a:r>
                      <a:r>
                        <a:rPr lang="ru-RU" sz="1100" b="1" u="none" strike="noStrike" dirty="0" smtClean="0">
                          <a:effectLst/>
                        </a:rPr>
                        <a:t>образования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1" u="none" strike="noStrike" dirty="0">
                          <a:effectLst/>
                        </a:rPr>
                        <a:t>до 2019 года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1" u="none" strike="noStrike" dirty="0">
                          <a:effectLst/>
                        </a:rPr>
                        <a:t>до 2020 года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1" u="none" strike="noStrike" dirty="0">
                          <a:effectLst/>
                        </a:rPr>
                        <a:t>до 2024 года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7620" marR="7620" marT="7620" marB="0" anchor="ctr"/>
                </a:tc>
              </a:tr>
              <a:tr h="190500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100" u="none" strike="noStrike">
                          <a:effectLst/>
                        </a:rPr>
                        <a:t>Борский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82,1</a:t>
                      </a:r>
                      <a:r>
                        <a:rPr kumimoji="0" lang="ru-RU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82,3</a:t>
                      </a:r>
                      <a:r>
                        <a:rPr kumimoji="0" lang="ru-RU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100" b="0" i="0" u="none" strike="noStrike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87,0%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100" u="none" strike="noStrike" dirty="0">
                          <a:effectLst/>
                        </a:rPr>
                        <a:t>Волжский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79,3</a:t>
                      </a:r>
                      <a:r>
                        <a:rPr kumimoji="0" lang="ru-RU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79,5</a:t>
                      </a:r>
                      <a:r>
                        <a:rPr kumimoji="0" lang="ru-RU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100" b="0" i="0" u="none" strike="noStrike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87,0%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100" u="none" strike="noStrike" dirty="0" err="1">
                          <a:effectLst/>
                        </a:rPr>
                        <a:t>Елховский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67,1</a:t>
                      </a:r>
                      <a:r>
                        <a:rPr kumimoji="0" lang="ru-RU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69,0</a:t>
                      </a:r>
                      <a:r>
                        <a:rPr kumimoji="0" lang="ru-RU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100" b="0" i="0" u="none" strike="noStrike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87,0%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100" u="none" strike="noStrike" dirty="0" err="1">
                          <a:effectLst/>
                        </a:rPr>
                        <a:t>Исаклинский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82,0</a:t>
                      </a:r>
                      <a:r>
                        <a:rPr kumimoji="0" lang="ru-RU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82,4</a:t>
                      </a:r>
                      <a:r>
                        <a:rPr kumimoji="0" lang="ru-RU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100" b="0" i="0" u="none" strike="noStrike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87,0%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100" u="none" strike="noStrike">
                          <a:effectLst/>
                        </a:rPr>
                        <a:t>Камышлинский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80,6</a:t>
                      </a:r>
                      <a:r>
                        <a:rPr kumimoji="0" lang="ru-RU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81,0</a:t>
                      </a:r>
                      <a:r>
                        <a:rPr kumimoji="0" lang="ru-RU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100" b="0" i="0" u="none" strike="noStrike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87,0%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100" u="none" strike="noStrike" dirty="0" err="1">
                          <a:effectLst/>
                        </a:rPr>
                        <a:t>Кинель</a:t>
                      </a:r>
                      <a:r>
                        <a:rPr lang="ru-RU" sz="1100" u="none" strike="noStrike" dirty="0">
                          <a:effectLst/>
                        </a:rPr>
                        <a:t>-Черкасский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86,1</a:t>
                      </a:r>
                      <a:r>
                        <a:rPr kumimoji="0" lang="ru-RU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86,2</a:t>
                      </a:r>
                      <a:r>
                        <a:rPr kumimoji="0" lang="ru-RU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100" b="0" i="0" u="none" strike="noStrike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87,0%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100" u="none" strike="noStrike">
                          <a:effectLst/>
                        </a:rPr>
                        <a:t>Кинельский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98,0</a:t>
                      </a:r>
                      <a:r>
                        <a:rPr kumimoji="0" lang="ru-RU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98,0</a:t>
                      </a:r>
                      <a:r>
                        <a:rPr kumimoji="0" lang="ru-RU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100" b="0" i="0" u="none" strike="noStrike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87,0%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100" u="none" strike="noStrike">
                          <a:effectLst/>
                        </a:rPr>
                        <a:t>Клявлинский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82,9</a:t>
                      </a:r>
                      <a:r>
                        <a:rPr kumimoji="0" lang="ru-RU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83,0</a:t>
                      </a:r>
                      <a:r>
                        <a:rPr kumimoji="0" lang="ru-RU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100" b="0" i="0" u="none" strike="noStrike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87,0%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100" u="none" strike="noStrike">
                          <a:effectLst/>
                        </a:rPr>
                        <a:t>Кошкинский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93,9</a:t>
                      </a:r>
                      <a:r>
                        <a:rPr kumimoji="0" lang="ru-RU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94,0</a:t>
                      </a:r>
                      <a:r>
                        <a:rPr kumimoji="0" lang="ru-RU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100" b="0" i="0" u="none" strike="noStrike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87,0%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100" u="none" strike="noStrike">
                          <a:effectLst/>
                        </a:rPr>
                        <a:t>Красноармейский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87,2</a:t>
                      </a:r>
                      <a:r>
                        <a:rPr kumimoji="0" lang="ru-RU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87,3</a:t>
                      </a:r>
                      <a:r>
                        <a:rPr kumimoji="0" lang="ru-RU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100" b="0" i="0" u="none" strike="noStrike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87,0%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100" u="none" strike="noStrike">
                          <a:effectLst/>
                        </a:rPr>
                        <a:t>Красноярский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87,9</a:t>
                      </a:r>
                      <a:r>
                        <a:rPr kumimoji="0" lang="ru-RU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88,0</a:t>
                      </a:r>
                      <a:r>
                        <a:rPr kumimoji="0" lang="ru-RU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100" b="0" i="0" u="none" strike="noStrike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87,0%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100" u="none" strike="noStrike">
                          <a:effectLst/>
                        </a:rPr>
                        <a:t>Нефтегорский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75,8</a:t>
                      </a:r>
                      <a:r>
                        <a:rPr kumimoji="0" lang="ru-RU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77,0</a:t>
                      </a:r>
                      <a:r>
                        <a:rPr kumimoji="0" lang="ru-RU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100" b="0" i="0" u="none" strike="noStrike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87,0%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100" u="none" strike="noStrike">
                          <a:effectLst/>
                        </a:rPr>
                        <a:t>Пестравский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80,7</a:t>
                      </a:r>
                      <a:r>
                        <a:rPr kumimoji="0" lang="ru-RU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81,0</a:t>
                      </a:r>
                      <a:r>
                        <a:rPr kumimoji="0" lang="ru-RU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100" b="0" i="0" u="none" strike="noStrike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87,0%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100" u="none" strike="noStrike">
                          <a:effectLst/>
                        </a:rPr>
                        <a:t>Похвистневский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81,5</a:t>
                      </a:r>
                      <a:r>
                        <a:rPr kumimoji="0" lang="ru-RU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82,0</a:t>
                      </a:r>
                      <a:r>
                        <a:rPr kumimoji="0" lang="ru-RU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100" b="0" i="0" u="none" strike="noStrike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87,0%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100" u="none" strike="noStrike">
                          <a:effectLst/>
                        </a:rPr>
                        <a:t>Приволжский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75,0</a:t>
                      </a:r>
                      <a:r>
                        <a:rPr kumimoji="0" lang="ru-RU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77,0</a:t>
                      </a:r>
                      <a:r>
                        <a:rPr kumimoji="0" lang="ru-RU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100" b="0" i="0" u="none" strike="noStrike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87,0%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100" u="none" strike="noStrike">
                          <a:effectLst/>
                        </a:rPr>
                        <a:t>Сергиевский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78,7</a:t>
                      </a:r>
                      <a:r>
                        <a:rPr kumimoji="0" lang="ru-RU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80,0</a:t>
                      </a:r>
                      <a:r>
                        <a:rPr kumimoji="0" lang="ru-RU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100" b="0" i="0" u="none" strike="noStrike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87,0%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100" u="none" strike="noStrike">
                          <a:effectLst/>
                        </a:rPr>
                        <a:t>Ставропольский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85,0</a:t>
                      </a:r>
                      <a:r>
                        <a:rPr kumimoji="0" lang="ru-RU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85,1</a:t>
                      </a:r>
                      <a:r>
                        <a:rPr kumimoji="0" lang="ru-RU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100" b="0" i="0" u="none" strike="noStrike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87,0%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100" u="none" strike="noStrike">
                          <a:effectLst/>
                        </a:rPr>
                        <a:t>Сызранский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91,0</a:t>
                      </a:r>
                      <a:r>
                        <a:rPr kumimoji="0" lang="ru-RU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91,1</a:t>
                      </a:r>
                      <a:r>
                        <a:rPr kumimoji="0" lang="ru-RU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100" b="0" i="0" u="none" strike="noStrike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87,0%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100" u="none" strike="noStrike">
                          <a:effectLst/>
                        </a:rPr>
                        <a:t>Хворостянский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87,0</a:t>
                      </a:r>
                      <a:r>
                        <a:rPr kumimoji="0" lang="ru-RU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87,2</a:t>
                      </a:r>
                      <a:r>
                        <a:rPr kumimoji="0" lang="ru-RU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100" b="0" i="0" u="none" strike="noStrike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87,0%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100" u="none" strike="noStrike">
                          <a:effectLst/>
                        </a:rPr>
                        <a:t>Челно-Вершинский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98,0</a:t>
                      </a:r>
                      <a:r>
                        <a:rPr kumimoji="0" lang="ru-RU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98,0</a:t>
                      </a:r>
                      <a:r>
                        <a:rPr kumimoji="0" lang="ru-RU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100" b="0" i="0" u="none" strike="noStrike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87,0%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100" u="none" strike="noStrike" dirty="0" err="1">
                          <a:effectLst/>
                        </a:rPr>
                        <a:t>Шенталинский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82,6</a:t>
                      </a:r>
                      <a:r>
                        <a:rPr kumimoji="0" lang="ru-RU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82,7</a:t>
                      </a:r>
                      <a:r>
                        <a:rPr kumimoji="0" lang="ru-RU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100" b="0" i="0" u="none" strike="noStrike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87,0%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100" u="none" strike="noStrike" dirty="0" err="1">
                          <a:effectLst/>
                        </a:rPr>
                        <a:t>Шигонский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79,6</a:t>
                      </a:r>
                      <a:r>
                        <a:rPr kumimoji="0" lang="ru-RU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80,0</a:t>
                      </a:r>
                      <a:r>
                        <a:rPr kumimoji="0" lang="ru-RU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87,0%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</a:tr>
            </a:tbl>
          </a:graphicData>
        </a:graphic>
      </p:graphicFrame>
      <p:sp>
        <p:nvSpPr>
          <p:cNvPr id="9" name="Прямоугольник 1">
            <a:extLst>
              <a:ext uri="{FF2B5EF4-FFF2-40B4-BE49-F238E27FC236}">
                <a16:creationId xmlns:a16="http://schemas.microsoft.com/office/drawing/2014/main" xmlns="" id="{4AB62333-E8EB-4CFB-8E1E-D40A1E58C0C8}"/>
              </a:ext>
            </a:extLst>
          </p:cNvPr>
          <p:cNvSpPr>
            <a:spLocks noChangeArrowheads="1"/>
          </p:cNvSpPr>
          <p:nvPr/>
        </p:nvSpPr>
        <p:spPr bwMode="auto">
          <a:xfrm>
            <a:off x="773454" y="37073"/>
            <a:ext cx="8342383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altLang="ru-RU" sz="2000" dirty="0" smtClean="0">
                <a:solidFill>
                  <a:prstClr val="white"/>
                </a:solidFill>
                <a:latin typeface="Arial" panose="020B0604020202020204" pitchFamily="34" charset="0"/>
                <a:ea typeface="MS Mincho" pitchFamily="49" charset="-128"/>
              </a:rPr>
              <a:t>Проект «Спорт-норма жизни»</a:t>
            </a:r>
            <a:endParaRPr lang="ru-RU" altLang="ru-RU" sz="2000" dirty="0">
              <a:solidFill>
                <a:prstClr val="white"/>
              </a:solidFill>
              <a:latin typeface="Arial" panose="020B0604020202020204" pitchFamily="34" charset="0"/>
              <a:ea typeface="MS Mincho" pitchFamily="49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1827037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2">
            <a:extLst>
              <a:ext uri="{FF2B5EF4-FFF2-40B4-BE49-F238E27FC236}">
                <a16:creationId xmlns="" xmlns:a16="http://schemas.microsoft.com/office/drawing/2014/main" id="{272F0A15-0AFF-4A8B-9214-36F66F479F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06614" y="6492875"/>
            <a:ext cx="514400" cy="365125"/>
          </a:xfrm>
        </p:spPr>
        <p:txBody>
          <a:bodyPr/>
          <a:lstStyle/>
          <a:p>
            <a:fld id="{33D78B8A-58FF-4BB4-B6B6-A98D4AC5AC54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17</a:t>
            </a:fld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92308" y="836712"/>
            <a:ext cx="892899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200" dirty="0">
                <a:solidFill>
                  <a:srgbClr val="000000"/>
                </a:solidFill>
                <a:ea typeface="Calibri"/>
                <a:cs typeface="Times New Roman"/>
              </a:rPr>
              <a:t>Показатель </a:t>
            </a:r>
            <a:r>
              <a:rPr lang="ru-RU" sz="1200" dirty="0" smtClean="0">
                <a:solidFill>
                  <a:srgbClr val="000000"/>
                </a:solidFill>
                <a:ea typeface="Calibri"/>
                <a:cs typeface="Times New Roman"/>
              </a:rPr>
              <a:t>«</a:t>
            </a:r>
            <a:r>
              <a:rPr lang="ru-RU" sz="1200" dirty="0" smtClean="0">
                <a:solidFill>
                  <a:prstClr val="black"/>
                </a:solidFill>
              </a:rPr>
              <a:t>Доля </a:t>
            </a:r>
            <a:r>
              <a:rPr lang="ru-RU" sz="1200" dirty="0">
                <a:solidFill>
                  <a:prstClr val="black"/>
                </a:solidFill>
              </a:rPr>
              <a:t>населения Самарской области среднего возраста (женщины от 30 до 54 лет, мужчины от 30 до 59 лет), систематически занимающихся физической культурой и спортом, в общей численности населения Самарской области среднего возраста (женщины от 30 до 54 лет, мужчины от 30 до 59 лет), </a:t>
            </a:r>
            <a:r>
              <a:rPr lang="ru-RU" sz="1200" dirty="0" smtClean="0">
                <a:solidFill>
                  <a:prstClr val="black"/>
                </a:solidFill>
              </a:rPr>
              <a:t>(%)</a:t>
            </a:r>
            <a:r>
              <a:rPr lang="ru-RU" sz="1200" dirty="0" smtClean="0">
                <a:solidFill>
                  <a:srgbClr val="000000"/>
                </a:solidFill>
              </a:rPr>
              <a:t>» (нарастающим итогом)</a:t>
            </a:r>
            <a:endParaRPr lang="ru-RU" sz="1200" dirty="0">
              <a:solidFill>
                <a:srgbClr val="000000"/>
              </a:solidFill>
              <a:ea typeface="Calibri"/>
              <a:cs typeface="Times New Roman"/>
            </a:endParaRPr>
          </a:p>
        </p:txBody>
      </p:sp>
      <p:graphicFrame>
        <p:nvGraphicFramePr>
          <p:cNvPr id="8" name="Таблица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1040688683"/>
              </p:ext>
            </p:extLst>
          </p:nvPr>
        </p:nvGraphicFramePr>
        <p:xfrm>
          <a:off x="67196" y="1556792"/>
          <a:ext cx="4464495" cy="4744184"/>
        </p:xfrm>
        <a:graphic>
          <a:graphicData uri="http://schemas.openxmlformats.org/drawingml/2006/table">
            <a:tbl>
              <a:tblPr>
                <a:tableStyleId>{00A15C55-8517-42AA-B614-E9B94910E393}</a:tableStyleId>
              </a:tblPr>
              <a:tblGrid>
                <a:gridCol w="1544299"/>
                <a:gridCol w="1063184"/>
                <a:gridCol w="956405"/>
                <a:gridCol w="900607"/>
              </a:tblGrid>
              <a:tr h="542452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1" u="none" strike="noStrike" dirty="0">
                          <a:effectLst/>
                        </a:rPr>
                        <a:t>Наименование муниципального </a:t>
                      </a:r>
                      <a:r>
                        <a:rPr lang="ru-RU" sz="1100" b="1" u="none" strike="noStrike" dirty="0" smtClean="0">
                          <a:effectLst/>
                        </a:rPr>
                        <a:t>образования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1" u="none" strike="noStrike" dirty="0">
                          <a:effectLst/>
                        </a:rPr>
                        <a:t>до 2019 года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1" u="none" strike="noStrike" dirty="0">
                          <a:effectLst/>
                        </a:rPr>
                        <a:t>до 2020 года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1" u="none" strike="noStrike" dirty="0">
                          <a:effectLst/>
                        </a:rPr>
                        <a:t>до 2024 года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7620" marR="7620" marT="7620" marB="0" anchor="ctr"/>
                </a:tc>
              </a:tr>
              <a:tr h="445296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1" u="none" strike="noStrike" dirty="0">
                          <a:solidFill>
                            <a:srgbClr val="FF0000"/>
                          </a:solidFill>
                          <a:effectLst/>
                        </a:rPr>
                        <a:t>Самарская область</a:t>
                      </a:r>
                      <a:endParaRPr lang="ru-RU" sz="1200" b="1" i="0" u="none" strike="noStrike" dirty="0">
                        <a:solidFill>
                          <a:srgbClr val="FF0000"/>
                        </a:solidFill>
                        <a:effectLst/>
                        <a:latin typeface="Arial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1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Arial"/>
                        </a:rPr>
                        <a:t>25,0%</a:t>
                      </a:r>
                      <a:endParaRPr lang="ru-RU" sz="1200" b="1" i="0" u="none" strike="noStrike" dirty="0">
                        <a:solidFill>
                          <a:srgbClr val="FF0000"/>
                        </a:solidFill>
                        <a:effectLst/>
                        <a:latin typeface="Arial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1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Arial"/>
                        </a:rPr>
                        <a:t>30,0%</a:t>
                      </a:r>
                      <a:endParaRPr lang="ru-RU" sz="1200" b="1" i="0" u="none" strike="noStrike" dirty="0">
                        <a:solidFill>
                          <a:srgbClr val="FF0000"/>
                        </a:solidFill>
                        <a:effectLst/>
                        <a:latin typeface="Arial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1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Arial"/>
                        </a:rPr>
                        <a:t>52,0%</a:t>
                      </a:r>
                      <a:endParaRPr lang="ru-RU" sz="1200" b="1" i="0" u="none" strike="noStrike" dirty="0">
                        <a:solidFill>
                          <a:srgbClr val="FF0000"/>
                        </a:solidFill>
                        <a:effectLst/>
                        <a:latin typeface="Arial"/>
                      </a:endParaRPr>
                    </a:p>
                  </a:txBody>
                  <a:tcPr marL="7620" marR="7620" marT="7620" marB="0" anchor="ctr"/>
                </a:tc>
              </a:tr>
              <a:tr h="250985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100" u="none" strike="noStrike" dirty="0">
                          <a:effectLst/>
                        </a:rPr>
                        <a:t>Самара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25,5%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30,0</a:t>
                      </a:r>
                      <a:r>
                        <a:rPr kumimoji="0" lang="ru-RU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52,0%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</a:tr>
              <a:tr h="250985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100" u="none" strike="noStrike" dirty="0">
                          <a:effectLst/>
                        </a:rPr>
                        <a:t>Тольятти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21,3</a:t>
                      </a:r>
                      <a:r>
                        <a:rPr kumimoji="0" lang="ru-RU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26,9</a:t>
                      </a:r>
                      <a:r>
                        <a:rPr kumimoji="0" lang="ru-RU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100" b="0" i="0" u="none" strike="noStrike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52,0%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</a:tr>
              <a:tr h="250985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100" u="none" strike="noStrike" dirty="0">
                          <a:effectLst/>
                        </a:rPr>
                        <a:t>Сызрань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18,1</a:t>
                      </a:r>
                      <a:r>
                        <a:rPr kumimoji="0" lang="ru-RU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24,6</a:t>
                      </a:r>
                      <a:r>
                        <a:rPr kumimoji="0" lang="ru-RU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100" b="0" i="0" u="none" strike="noStrike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52,0%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</a:tr>
              <a:tr h="250985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100" u="none" strike="noStrike" dirty="0">
                          <a:effectLst/>
                        </a:rPr>
                        <a:t>Новокуйбышевск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20,7</a:t>
                      </a:r>
                      <a:r>
                        <a:rPr kumimoji="0" lang="ru-RU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26,5</a:t>
                      </a:r>
                      <a:r>
                        <a:rPr kumimoji="0" lang="ru-RU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100" b="0" i="0" u="none" strike="noStrike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52,0%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</a:tr>
              <a:tr h="250985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100" u="none" strike="noStrike" dirty="0">
                          <a:effectLst/>
                        </a:rPr>
                        <a:t>Жигулевск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26,0</a:t>
                      </a:r>
                      <a:r>
                        <a:rPr kumimoji="0" lang="ru-RU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30,5</a:t>
                      </a:r>
                      <a:r>
                        <a:rPr kumimoji="0" lang="ru-RU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100" b="0" i="0" u="none" strike="noStrike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52,0%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</a:tr>
              <a:tr h="250985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100" u="none" strike="noStrike">
                          <a:effectLst/>
                        </a:rPr>
                        <a:t>Кинель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23,1</a:t>
                      </a:r>
                      <a:r>
                        <a:rPr kumimoji="0" lang="ru-RU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28,3</a:t>
                      </a:r>
                      <a:r>
                        <a:rPr kumimoji="0" lang="ru-RU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100" b="0" i="0" u="none" strike="noStrike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52,0%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</a:tr>
              <a:tr h="242646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100" u="none" strike="noStrike" dirty="0">
                          <a:effectLst/>
                        </a:rPr>
                        <a:t>Октябрьск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30,9</a:t>
                      </a:r>
                      <a:r>
                        <a:rPr kumimoji="0" lang="ru-RU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34,2</a:t>
                      </a:r>
                      <a:r>
                        <a:rPr kumimoji="0" lang="ru-RU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100" b="0" i="0" u="none" strike="noStrike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52,0%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</a:tr>
              <a:tr h="250985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100" u="none" strike="noStrike">
                          <a:effectLst/>
                        </a:rPr>
                        <a:t>Отрадный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30,1</a:t>
                      </a:r>
                      <a:r>
                        <a:rPr kumimoji="0" lang="ru-RU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33,6</a:t>
                      </a:r>
                      <a:r>
                        <a:rPr kumimoji="0" lang="ru-RU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100" b="0" i="0" u="none" strike="noStrike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52,0%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</a:tr>
              <a:tr h="250985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100" u="none" strike="noStrike" dirty="0">
                          <a:effectLst/>
                        </a:rPr>
                        <a:t>Похвистнево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26,9</a:t>
                      </a:r>
                      <a:r>
                        <a:rPr kumimoji="0" lang="ru-RU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31,1</a:t>
                      </a:r>
                      <a:r>
                        <a:rPr kumimoji="0" lang="ru-RU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100" b="0" i="0" u="none" strike="noStrike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52,0%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</a:tr>
              <a:tr h="250985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100" u="none" strike="noStrike">
                          <a:effectLst/>
                        </a:rPr>
                        <a:t>Чапаевск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20,3</a:t>
                      </a:r>
                      <a:r>
                        <a:rPr kumimoji="0" lang="ru-RU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26,2</a:t>
                      </a:r>
                      <a:r>
                        <a:rPr kumimoji="0" lang="ru-RU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100" b="0" i="0" u="none" strike="noStrike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52,0%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</a:tr>
              <a:tr h="250985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100" u="none" strike="noStrike" dirty="0">
                          <a:effectLst/>
                        </a:rPr>
                        <a:t>Алексеевский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25,4</a:t>
                      </a:r>
                      <a:r>
                        <a:rPr kumimoji="0" lang="ru-RU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30,0</a:t>
                      </a:r>
                      <a:r>
                        <a:rPr kumimoji="0" lang="ru-RU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100" b="0" i="0" u="none" strike="noStrike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52,0%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</a:tr>
              <a:tr h="250985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100" u="none" strike="noStrike">
                          <a:effectLst/>
                        </a:rPr>
                        <a:t>Безенчукский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32,9</a:t>
                      </a:r>
                      <a:r>
                        <a:rPr kumimoji="0" lang="ru-RU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35,7</a:t>
                      </a:r>
                      <a:r>
                        <a:rPr kumimoji="0" lang="ru-RU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100" b="0" i="0" u="none" strike="noStrike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52,0%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</a:tr>
              <a:tr h="250985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100" u="none" strike="noStrike">
                          <a:effectLst/>
                        </a:rPr>
                        <a:t>Богатовский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28,2</a:t>
                      </a:r>
                      <a:r>
                        <a:rPr kumimoji="0" lang="ru-RU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32,2</a:t>
                      </a:r>
                      <a:r>
                        <a:rPr kumimoji="0" lang="ru-RU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100" b="0" i="0" u="none" strike="noStrike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52,0%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</a:tr>
              <a:tr h="250985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100" u="none" strike="noStrike">
                          <a:effectLst/>
                        </a:rPr>
                        <a:t>Большеглушицкий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26,2</a:t>
                      </a:r>
                      <a:r>
                        <a:rPr kumimoji="0" lang="ru-RU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30,7</a:t>
                      </a:r>
                      <a:r>
                        <a:rPr kumimoji="0" lang="ru-RU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100" b="0" i="0" u="none" strike="noStrike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52,0%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</a:tr>
              <a:tr h="250985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100" u="none" strike="noStrike">
                          <a:effectLst/>
                        </a:rPr>
                        <a:t>Большечерниговский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27,9</a:t>
                      </a:r>
                      <a:r>
                        <a:rPr kumimoji="0" lang="ru-RU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31,9</a:t>
                      </a:r>
                      <a:r>
                        <a:rPr kumimoji="0" lang="ru-RU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52,0%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</a:tr>
            </a:tbl>
          </a:graphicData>
        </a:graphic>
      </p:graphicFrame>
      <p:graphicFrame>
        <p:nvGraphicFramePr>
          <p:cNvPr id="10" name="Таблица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11223256"/>
              </p:ext>
            </p:extLst>
          </p:nvPr>
        </p:nvGraphicFramePr>
        <p:xfrm>
          <a:off x="4644007" y="1556792"/>
          <a:ext cx="4377293" cy="4762500"/>
        </p:xfrm>
        <a:graphic>
          <a:graphicData uri="http://schemas.openxmlformats.org/drawingml/2006/table">
            <a:tbl>
              <a:tblPr>
                <a:tableStyleId>{00A15C55-8517-42AA-B614-E9B94910E393}</a:tableStyleId>
              </a:tblPr>
              <a:tblGrid>
                <a:gridCol w="1440161"/>
                <a:gridCol w="1080120"/>
                <a:gridCol w="958003"/>
                <a:gridCol w="899009"/>
              </a:tblGrid>
              <a:tr h="571500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1" u="none" strike="noStrike" dirty="0">
                          <a:effectLst/>
                        </a:rPr>
                        <a:t>Наименование муниципального </a:t>
                      </a:r>
                      <a:r>
                        <a:rPr lang="ru-RU" sz="1100" b="1" u="none" strike="noStrike" dirty="0" smtClean="0">
                          <a:effectLst/>
                        </a:rPr>
                        <a:t>образования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1" u="none" strike="noStrike" dirty="0">
                          <a:effectLst/>
                        </a:rPr>
                        <a:t>до 2019 года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1" u="none" strike="noStrike" dirty="0">
                          <a:effectLst/>
                        </a:rPr>
                        <a:t>до 2020 года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1" u="none" strike="noStrike" dirty="0">
                          <a:effectLst/>
                        </a:rPr>
                        <a:t>до 2024 года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7620" marR="7620" marT="7620" marB="0" anchor="ctr"/>
                </a:tc>
              </a:tr>
              <a:tr h="190500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100" u="none" strike="noStrike">
                          <a:effectLst/>
                        </a:rPr>
                        <a:t>Борский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32,5</a:t>
                      </a:r>
                      <a:r>
                        <a:rPr kumimoji="0" lang="ru-RU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35,4</a:t>
                      </a:r>
                      <a:r>
                        <a:rPr kumimoji="0" lang="ru-RU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100" b="0" i="0" u="none" strike="noStrike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52,0%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100" u="none" strike="noStrike" dirty="0">
                          <a:effectLst/>
                        </a:rPr>
                        <a:t>Волжский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22,9</a:t>
                      </a:r>
                      <a:r>
                        <a:rPr kumimoji="0" lang="ru-RU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28,2</a:t>
                      </a:r>
                      <a:r>
                        <a:rPr kumimoji="0" lang="ru-RU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100" b="0" i="0" u="none" strike="noStrike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52,0%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100" u="none" strike="noStrike" dirty="0" err="1">
                          <a:effectLst/>
                        </a:rPr>
                        <a:t>Елховский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18,4</a:t>
                      </a:r>
                      <a:r>
                        <a:rPr kumimoji="0" lang="ru-RU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24,8</a:t>
                      </a:r>
                      <a:r>
                        <a:rPr kumimoji="0" lang="ru-RU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100" b="0" i="0" u="none" strike="noStrike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52,0%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100" u="none" strike="noStrike" dirty="0" err="1">
                          <a:effectLst/>
                        </a:rPr>
                        <a:t>Исаклинский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21,3</a:t>
                      </a:r>
                      <a:r>
                        <a:rPr kumimoji="0" lang="ru-RU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26,9</a:t>
                      </a:r>
                      <a:r>
                        <a:rPr kumimoji="0" lang="ru-RU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100" b="0" i="0" u="none" strike="noStrike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52,0%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100" u="none" strike="noStrike">
                          <a:effectLst/>
                        </a:rPr>
                        <a:t>Камышлинский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23,5</a:t>
                      </a:r>
                      <a:r>
                        <a:rPr kumimoji="0" lang="ru-RU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28,6</a:t>
                      </a:r>
                      <a:r>
                        <a:rPr kumimoji="0" lang="ru-RU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100" b="0" i="0" u="none" strike="noStrike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52,0%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100" u="none" strike="noStrike">
                          <a:effectLst/>
                        </a:rPr>
                        <a:t>Кинель-Черкасский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17,6</a:t>
                      </a:r>
                      <a:r>
                        <a:rPr kumimoji="0" lang="ru-RU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29,0</a:t>
                      </a:r>
                      <a:r>
                        <a:rPr kumimoji="0" lang="ru-RU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100" b="0" i="0" u="none" strike="noStrike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52,0%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100" u="none" strike="noStrike">
                          <a:effectLst/>
                        </a:rPr>
                        <a:t>Кинельский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19,9</a:t>
                      </a:r>
                      <a:r>
                        <a:rPr kumimoji="0" lang="ru-RU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25,9</a:t>
                      </a:r>
                      <a:r>
                        <a:rPr kumimoji="0" lang="ru-RU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100" b="0" i="0" u="none" strike="noStrike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52,0%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100" u="none" strike="noStrike">
                          <a:effectLst/>
                        </a:rPr>
                        <a:t>Клявлинский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23,1</a:t>
                      </a:r>
                      <a:r>
                        <a:rPr kumimoji="0" lang="ru-RU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28,4</a:t>
                      </a:r>
                      <a:r>
                        <a:rPr kumimoji="0" lang="ru-RU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100" b="0" i="0" u="none" strike="noStrike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52,0%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100" u="none" strike="noStrike">
                          <a:effectLst/>
                        </a:rPr>
                        <a:t>Кошкинский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21,8</a:t>
                      </a:r>
                      <a:r>
                        <a:rPr kumimoji="0" lang="ru-RU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27,3</a:t>
                      </a:r>
                      <a:r>
                        <a:rPr kumimoji="0" lang="ru-RU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100" b="0" i="0" u="none" strike="noStrike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52,0%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100" u="none" strike="noStrike">
                          <a:effectLst/>
                        </a:rPr>
                        <a:t>Красноармейский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24,9</a:t>
                      </a:r>
                      <a:r>
                        <a:rPr kumimoji="0" lang="ru-RU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29,7</a:t>
                      </a:r>
                      <a:r>
                        <a:rPr kumimoji="0" lang="ru-RU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100" b="0" i="0" u="none" strike="noStrike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52,0%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100" u="none" strike="noStrike">
                          <a:effectLst/>
                        </a:rPr>
                        <a:t>Красноярский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21,9</a:t>
                      </a:r>
                      <a:r>
                        <a:rPr kumimoji="0" lang="ru-RU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27,4</a:t>
                      </a:r>
                      <a:r>
                        <a:rPr kumimoji="0" lang="ru-RU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100" b="0" i="0" u="none" strike="noStrike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52,0%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100" u="none" strike="noStrike">
                          <a:effectLst/>
                        </a:rPr>
                        <a:t>Нефтегорский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35,9</a:t>
                      </a:r>
                      <a:r>
                        <a:rPr kumimoji="0" lang="ru-RU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37,9</a:t>
                      </a:r>
                      <a:r>
                        <a:rPr kumimoji="0" lang="ru-RU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100" b="0" i="0" u="none" strike="noStrike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52,0%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100" u="none" strike="noStrike">
                          <a:effectLst/>
                        </a:rPr>
                        <a:t>Пестравский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25,9</a:t>
                      </a:r>
                      <a:r>
                        <a:rPr kumimoji="0" lang="ru-RU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30,4</a:t>
                      </a:r>
                      <a:r>
                        <a:rPr kumimoji="0" lang="ru-RU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100" b="0" i="0" u="none" strike="noStrike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52,0%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100" u="none" strike="noStrike">
                          <a:effectLst/>
                        </a:rPr>
                        <a:t>Похвистневский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27,7</a:t>
                      </a:r>
                      <a:r>
                        <a:rPr kumimoji="0" lang="ru-RU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31,8</a:t>
                      </a:r>
                      <a:r>
                        <a:rPr kumimoji="0" lang="ru-RU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100" b="0" i="0" u="none" strike="noStrike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52,0%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100" u="none" strike="noStrike">
                          <a:effectLst/>
                        </a:rPr>
                        <a:t>Приволжский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26,7</a:t>
                      </a:r>
                      <a:r>
                        <a:rPr kumimoji="0" lang="ru-RU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31,0</a:t>
                      </a:r>
                      <a:r>
                        <a:rPr kumimoji="0" lang="ru-RU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100" b="0" i="0" u="none" strike="noStrike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52,0%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100" u="none" strike="noStrike" dirty="0">
                          <a:effectLst/>
                        </a:rPr>
                        <a:t>Сергиевский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27,6</a:t>
                      </a:r>
                      <a:r>
                        <a:rPr kumimoji="0" lang="ru-RU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31,7</a:t>
                      </a:r>
                      <a:r>
                        <a:rPr kumimoji="0" lang="ru-RU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100" b="0" i="0" u="none" strike="noStrike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52,0%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100" u="none" strike="noStrike">
                          <a:effectLst/>
                        </a:rPr>
                        <a:t>Ставропольский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20,9</a:t>
                      </a:r>
                      <a:r>
                        <a:rPr kumimoji="0" lang="ru-RU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30,0</a:t>
                      </a:r>
                      <a:r>
                        <a:rPr kumimoji="0" lang="ru-RU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100" b="0" i="0" u="none" strike="noStrike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52,0%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100" u="none" strike="noStrike">
                          <a:effectLst/>
                        </a:rPr>
                        <a:t>Сызранский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27,3</a:t>
                      </a:r>
                      <a:r>
                        <a:rPr kumimoji="0" lang="ru-RU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31,5</a:t>
                      </a:r>
                      <a:r>
                        <a:rPr kumimoji="0" lang="ru-RU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100" b="0" i="0" u="none" strike="noStrike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52,0%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100" u="none" strike="noStrike">
                          <a:effectLst/>
                        </a:rPr>
                        <a:t>Хворостянский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24,8</a:t>
                      </a:r>
                      <a:r>
                        <a:rPr kumimoji="0" lang="ru-RU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29,6</a:t>
                      </a:r>
                      <a:r>
                        <a:rPr kumimoji="0" lang="ru-RU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100" b="0" i="0" u="none" strike="noStrike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52,0%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100" u="none" strike="noStrike">
                          <a:effectLst/>
                        </a:rPr>
                        <a:t>Челно-Вершинский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24,0</a:t>
                      </a:r>
                      <a:r>
                        <a:rPr kumimoji="0" lang="ru-RU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29,8</a:t>
                      </a:r>
                      <a:r>
                        <a:rPr kumimoji="0" lang="ru-RU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100" b="0" i="0" u="none" strike="noStrike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52,0%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100" u="none" strike="noStrike">
                          <a:effectLst/>
                        </a:rPr>
                        <a:t>Шенталинский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24,7</a:t>
                      </a:r>
                      <a:r>
                        <a:rPr kumimoji="0" lang="ru-RU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29,5</a:t>
                      </a:r>
                      <a:r>
                        <a:rPr kumimoji="0" lang="ru-RU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100" b="0" i="0" u="none" strike="noStrike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52,0%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100" u="none" strike="noStrike" dirty="0" err="1">
                          <a:effectLst/>
                        </a:rPr>
                        <a:t>Шигонский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27,7</a:t>
                      </a:r>
                      <a:r>
                        <a:rPr kumimoji="0" lang="ru-RU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31,7</a:t>
                      </a:r>
                      <a:r>
                        <a:rPr kumimoji="0" lang="ru-RU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52,0%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</a:tr>
            </a:tbl>
          </a:graphicData>
        </a:graphic>
      </p:graphicFrame>
      <p:sp>
        <p:nvSpPr>
          <p:cNvPr id="9" name="Прямоугольник 1">
            <a:extLst>
              <a:ext uri="{FF2B5EF4-FFF2-40B4-BE49-F238E27FC236}">
                <a16:creationId xmlns="" xmlns:a16="http://schemas.microsoft.com/office/drawing/2014/main" id="{4AB62333-E8EB-4CFB-8E1E-D40A1E58C0C8}"/>
              </a:ext>
            </a:extLst>
          </p:cNvPr>
          <p:cNvSpPr>
            <a:spLocks noChangeArrowheads="1"/>
          </p:cNvSpPr>
          <p:nvPr/>
        </p:nvSpPr>
        <p:spPr bwMode="auto">
          <a:xfrm>
            <a:off x="773454" y="37073"/>
            <a:ext cx="8342383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altLang="ru-RU" sz="2000" dirty="0" smtClean="0">
                <a:solidFill>
                  <a:prstClr val="white"/>
                </a:solidFill>
                <a:latin typeface="Arial" panose="020B0604020202020204" pitchFamily="34" charset="0"/>
                <a:ea typeface="MS Mincho" pitchFamily="49" charset="-128"/>
              </a:rPr>
              <a:t>Проект «Спорт - норма жизни»</a:t>
            </a:r>
            <a:endParaRPr lang="ru-RU" altLang="ru-RU" sz="2000" dirty="0">
              <a:solidFill>
                <a:prstClr val="white"/>
              </a:solidFill>
              <a:latin typeface="Arial" panose="020B0604020202020204" pitchFamily="34" charset="0"/>
              <a:ea typeface="MS Mincho" pitchFamily="49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4870174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2">
            <a:extLst>
              <a:ext uri="{FF2B5EF4-FFF2-40B4-BE49-F238E27FC236}">
                <a16:creationId xmlns="" xmlns:a16="http://schemas.microsoft.com/office/drawing/2014/main" id="{272F0A15-0AFF-4A8B-9214-36F66F479F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06614" y="6492875"/>
            <a:ext cx="514400" cy="365125"/>
          </a:xfrm>
        </p:spPr>
        <p:txBody>
          <a:bodyPr/>
          <a:lstStyle/>
          <a:p>
            <a:fld id="{33D78B8A-58FF-4BB4-B6B6-A98D4AC5AC54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18</a:t>
            </a:fld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92308" y="836712"/>
            <a:ext cx="892899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200" dirty="0" smtClean="0">
                <a:solidFill>
                  <a:srgbClr val="000000"/>
                </a:solidFill>
                <a:ea typeface="Calibri"/>
                <a:cs typeface="Times New Roman"/>
              </a:rPr>
              <a:t>Показатель «</a:t>
            </a:r>
            <a:r>
              <a:rPr lang="ru-RU" sz="1200" dirty="0" smtClean="0">
                <a:solidFill>
                  <a:prstClr val="black"/>
                </a:solidFill>
              </a:rPr>
              <a:t>Доля </a:t>
            </a:r>
            <a:r>
              <a:rPr lang="ru-RU" sz="1200" dirty="0">
                <a:solidFill>
                  <a:prstClr val="black"/>
                </a:solidFill>
              </a:rPr>
              <a:t>населения Самарской области старшего возраста (женщины от 55 до 79 лет, мужчины от 60 до 79 лет), систематически занимающихся физической культурой и спортом в общей численности населения Самарской области старшего возраста (женщины от 55 до 79 лет, мужчины от 60 до 79 лет),  </a:t>
            </a:r>
            <a:r>
              <a:rPr lang="ru-RU" sz="1200" dirty="0" smtClean="0">
                <a:solidFill>
                  <a:prstClr val="black"/>
                </a:solidFill>
              </a:rPr>
              <a:t>(%)</a:t>
            </a:r>
            <a:r>
              <a:rPr lang="ru-RU" sz="1200" dirty="0" smtClean="0">
                <a:solidFill>
                  <a:srgbClr val="000000"/>
                </a:solidFill>
              </a:rPr>
              <a:t>» (нарастающим итогом)</a:t>
            </a:r>
            <a:endParaRPr lang="ru-RU" sz="1200" dirty="0">
              <a:solidFill>
                <a:srgbClr val="000000"/>
              </a:solidFill>
              <a:ea typeface="Calibri"/>
              <a:cs typeface="Times New Roman"/>
            </a:endParaRPr>
          </a:p>
        </p:txBody>
      </p:sp>
      <p:graphicFrame>
        <p:nvGraphicFramePr>
          <p:cNvPr id="8" name="Таблица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638487805"/>
              </p:ext>
            </p:extLst>
          </p:nvPr>
        </p:nvGraphicFramePr>
        <p:xfrm>
          <a:off x="67196" y="1556792"/>
          <a:ext cx="4464495" cy="4744184"/>
        </p:xfrm>
        <a:graphic>
          <a:graphicData uri="http://schemas.openxmlformats.org/drawingml/2006/table">
            <a:tbl>
              <a:tblPr>
                <a:tableStyleId>{00A15C55-8517-42AA-B614-E9B94910E393}</a:tableStyleId>
              </a:tblPr>
              <a:tblGrid>
                <a:gridCol w="1544299"/>
                <a:gridCol w="1063184"/>
                <a:gridCol w="956405"/>
                <a:gridCol w="900607"/>
              </a:tblGrid>
              <a:tr h="542452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1" u="none" strike="noStrike" dirty="0">
                          <a:effectLst/>
                        </a:rPr>
                        <a:t>Наименование муниципального </a:t>
                      </a:r>
                      <a:r>
                        <a:rPr lang="ru-RU" sz="1100" b="1" u="none" strike="noStrike" dirty="0" smtClean="0">
                          <a:effectLst/>
                        </a:rPr>
                        <a:t>образования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1" u="none" strike="noStrike" dirty="0">
                          <a:effectLst/>
                        </a:rPr>
                        <a:t>до 2019 года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1" u="none" strike="noStrike" dirty="0">
                          <a:effectLst/>
                        </a:rPr>
                        <a:t>до 2020 года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1" u="none" strike="noStrike" dirty="0">
                          <a:effectLst/>
                        </a:rPr>
                        <a:t>до 2024 года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7620" marR="7620" marT="7620" marB="0" anchor="ctr"/>
                </a:tc>
              </a:tr>
              <a:tr h="445296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1" u="none" strike="noStrike" dirty="0">
                          <a:solidFill>
                            <a:srgbClr val="FF0000"/>
                          </a:solidFill>
                          <a:effectLst/>
                        </a:rPr>
                        <a:t>Самарская область</a:t>
                      </a:r>
                      <a:endParaRPr lang="ru-RU" sz="1200" b="1" i="0" u="none" strike="noStrike" dirty="0">
                        <a:solidFill>
                          <a:srgbClr val="FF0000"/>
                        </a:solidFill>
                        <a:effectLst/>
                        <a:latin typeface="Arial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1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Arial"/>
                        </a:rPr>
                        <a:t>9,0%</a:t>
                      </a:r>
                      <a:endParaRPr lang="ru-RU" sz="1200" b="1" i="0" u="none" strike="noStrike" dirty="0">
                        <a:solidFill>
                          <a:srgbClr val="FF0000"/>
                        </a:solidFill>
                        <a:effectLst/>
                        <a:latin typeface="Arial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1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Arial"/>
                        </a:rPr>
                        <a:t>12,0%</a:t>
                      </a:r>
                      <a:endParaRPr lang="ru-RU" sz="1200" b="1" i="0" u="none" strike="noStrike" dirty="0">
                        <a:solidFill>
                          <a:srgbClr val="FF0000"/>
                        </a:solidFill>
                        <a:effectLst/>
                        <a:latin typeface="Arial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1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Arial"/>
                        </a:rPr>
                        <a:t>24,0%</a:t>
                      </a:r>
                      <a:endParaRPr lang="ru-RU" sz="1200" b="1" i="0" u="none" strike="noStrike" dirty="0">
                        <a:solidFill>
                          <a:srgbClr val="FF0000"/>
                        </a:solidFill>
                        <a:effectLst/>
                        <a:latin typeface="Arial"/>
                      </a:endParaRPr>
                    </a:p>
                  </a:txBody>
                  <a:tcPr marL="7620" marR="7620" marT="7620" marB="0" anchor="ctr"/>
                </a:tc>
              </a:tr>
              <a:tr h="250985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100" u="none" strike="noStrike" dirty="0">
                          <a:effectLst/>
                        </a:rPr>
                        <a:t>Самара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8,0%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11,0</a:t>
                      </a:r>
                      <a:r>
                        <a:rPr kumimoji="0" lang="ru-RU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24,0%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</a:tr>
              <a:tr h="250985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100" u="none" strike="noStrike" dirty="0">
                          <a:effectLst/>
                        </a:rPr>
                        <a:t>Тольятти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8,0</a:t>
                      </a:r>
                      <a:r>
                        <a:rPr kumimoji="0" lang="ru-RU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10,8</a:t>
                      </a:r>
                      <a:r>
                        <a:rPr kumimoji="0" lang="ru-RU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100" b="0" i="0" u="none" strike="noStrike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24,0%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</a:tr>
              <a:tr h="250985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100" u="none" strike="noStrike" dirty="0">
                          <a:effectLst/>
                        </a:rPr>
                        <a:t>Сызрань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8,0</a:t>
                      </a:r>
                      <a:r>
                        <a:rPr kumimoji="0" lang="ru-RU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11,0</a:t>
                      </a:r>
                      <a:r>
                        <a:rPr kumimoji="0" lang="ru-RU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100" b="0" i="0" u="none" strike="noStrike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24,0%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</a:tr>
              <a:tr h="250985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100" u="none" strike="noStrike" dirty="0">
                          <a:effectLst/>
                        </a:rPr>
                        <a:t>Новокуйбышевск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8,0</a:t>
                      </a:r>
                      <a:r>
                        <a:rPr kumimoji="0" lang="ru-RU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10,9</a:t>
                      </a:r>
                      <a:r>
                        <a:rPr kumimoji="0" lang="ru-RU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100" b="0" i="0" u="none" strike="noStrike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24,0%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</a:tr>
              <a:tr h="250985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100" u="none" strike="noStrike" dirty="0">
                          <a:effectLst/>
                        </a:rPr>
                        <a:t>Жигулевск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8,0</a:t>
                      </a:r>
                      <a:r>
                        <a:rPr kumimoji="0" lang="ru-RU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11,1</a:t>
                      </a:r>
                      <a:r>
                        <a:rPr kumimoji="0" lang="ru-RU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100" b="0" i="0" u="none" strike="noStrike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24,0%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</a:tr>
              <a:tr h="250985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100" u="none" strike="noStrike">
                          <a:effectLst/>
                        </a:rPr>
                        <a:t>Кинель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8,0</a:t>
                      </a:r>
                      <a:r>
                        <a:rPr kumimoji="0" lang="ru-RU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11,0</a:t>
                      </a:r>
                      <a:r>
                        <a:rPr kumimoji="0" lang="ru-RU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100" b="0" i="0" u="none" strike="noStrike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24,0%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</a:tr>
              <a:tr h="242646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100" u="none" strike="noStrike" dirty="0">
                          <a:effectLst/>
                        </a:rPr>
                        <a:t>Октябрьск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13,4</a:t>
                      </a:r>
                      <a:r>
                        <a:rPr kumimoji="0" lang="ru-RU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15,0</a:t>
                      </a:r>
                      <a:r>
                        <a:rPr kumimoji="0" lang="ru-RU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100" b="0" i="0" u="none" strike="noStrike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24,0%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</a:tr>
              <a:tr h="250985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100" u="none" strike="noStrike">
                          <a:effectLst/>
                        </a:rPr>
                        <a:t>Отрадный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14,6</a:t>
                      </a:r>
                      <a:r>
                        <a:rPr kumimoji="0" lang="ru-RU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15,9</a:t>
                      </a:r>
                      <a:r>
                        <a:rPr kumimoji="0" lang="ru-RU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100" b="0" i="0" u="none" strike="noStrike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24,0%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</a:tr>
              <a:tr h="250985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100" u="none" strike="noStrike" dirty="0">
                          <a:effectLst/>
                        </a:rPr>
                        <a:t>Похвистнево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8,0</a:t>
                      </a:r>
                      <a:r>
                        <a:rPr kumimoji="0" lang="ru-RU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11,0</a:t>
                      </a:r>
                      <a:r>
                        <a:rPr kumimoji="0" lang="ru-RU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100" b="0" i="0" u="none" strike="noStrike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24,0%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</a:tr>
              <a:tr h="250985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100" u="none" strike="noStrike">
                          <a:effectLst/>
                        </a:rPr>
                        <a:t>Чапаевск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9,4</a:t>
                      </a:r>
                      <a:r>
                        <a:rPr kumimoji="0" lang="ru-RU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12,0</a:t>
                      </a:r>
                      <a:r>
                        <a:rPr kumimoji="0" lang="ru-RU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100" b="0" i="0" u="none" strike="noStrike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24,0%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</a:tr>
              <a:tr h="250985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100" u="none" strike="noStrike" dirty="0">
                          <a:effectLst/>
                        </a:rPr>
                        <a:t>Алексеевский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12,0</a:t>
                      </a:r>
                      <a:r>
                        <a:rPr kumimoji="0" lang="ru-RU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14,0</a:t>
                      </a:r>
                      <a:r>
                        <a:rPr kumimoji="0" lang="ru-RU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100" b="0" i="0" u="none" strike="noStrike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24,0%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</a:tr>
              <a:tr h="250985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100" u="none" strike="noStrike">
                          <a:effectLst/>
                        </a:rPr>
                        <a:t>Безенчукский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7,5</a:t>
                      </a:r>
                      <a:r>
                        <a:rPr kumimoji="0" lang="ru-RU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11,0</a:t>
                      </a:r>
                      <a:r>
                        <a:rPr kumimoji="0" lang="ru-RU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100" b="0" i="0" u="none" strike="noStrike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24,0%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</a:tr>
              <a:tr h="250985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100" u="none" strike="noStrike">
                          <a:effectLst/>
                        </a:rPr>
                        <a:t>Богатовский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7,0</a:t>
                      </a:r>
                      <a:r>
                        <a:rPr kumimoji="0" lang="ru-RU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11,0</a:t>
                      </a:r>
                      <a:r>
                        <a:rPr kumimoji="0" lang="ru-RU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100" b="0" i="0" u="none" strike="noStrike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24,0%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</a:tr>
              <a:tr h="250985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100" u="none" strike="noStrike">
                          <a:effectLst/>
                        </a:rPr>
                        <a:t>Большеглушицкий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7,1</a:t>
                      </a:r>
                      <a:r>
                        <a:rPr kumimoji="0" lang="ru-RU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11,0</a:t>
                      </a:r>
                      <a:r>
                        <a:rPr kumimoji="0" lang="ru-RU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100" b="0" i="0" u="none" strike="noStrike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24,0%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</a:tr>
              <a:tr h="250985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100" u="none" strike="noStrike">
                          <a:effectLst/>
                        </a:rPr>
                        <a:t>Большечерниговский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8,8</a:t>
                      </a:r>
                      <a:r>
                        <a:rPr kumimoji="0" lang="ru-RU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11,6</a:t>
                      </a:r>
                      <a:r>
                        <a:rPr kumimoji="0" lang="ru-RU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24,0%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</a:tr>
            </a:tbl>
          </a:graphicData>
        </a:graphic>
      </p:graphicFrame>
      <p:graphicFrame>
        <p:nvGraphicFramePr>
          <p:cNvPr id="10" name="Таблица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369474736"/>
              </p:ext>
            </p:extLst>
          </p:nvPr>
        </p:nvGraphicFramePr>
        <p:xfrm>
          <a:off x="4644007" y="1556792"/>
          <a:ext cx="4377293" cy="4762500"/>
        </p:xfrm>
        <a:graphic>
          <a:graphicData uri="http://schemas.openxmlformats.org/drawingml/2006/table">
            <a:tbl>
              <a:tblPr>
                <a:tableStyleId>{00A15C55-8517-42AA-B614-E9B94910E393}</a:tableStyleId>
              </a:tblPr>
              <a:tblGrid>
                <a:gridCol w="1440161"/>
                <a:gridCol w="1080120"/>
                <a:gridCol w="958003"/>
                <a:gridCol w="899009"/>
              </a:tblGrid>
              <a:tr h="571500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1" u="none" strike="noStrike" dirty="0">
                          <a:effectLst/>
                        </a:rPr>
                        <a:t>Наименование муниципального </a:t>
                      </a:r>
                      <a:r>
                        <a:rPr lang="ru-RU" sz="1100" b="1" u="none" strike="noStrike" dirty="0" smtClean="0">
                          <a:effectLst/>
                        </a:rPr>
                        <a:t>образования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1" u="none" strike="noStrike" dirty="0">
                          <a:effectLst/>
                        </a:rPr>
                        <a:t>до 2019 года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1" u="none" strike="noStrike" dirty="0">
                          <a:effectLst/>
                        </a:rPr>
                        <a:t>до 2020 года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1" u="none" strike="noStrike" dirty="0">
                          <a:effectLst/>
                        </a:rPr>
                        <a:t>до 2024 года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7620" marR="7620" marT="7620" marB="0" anchor="ctr"/>
                </a:tc>
              </a:tr>
              <a:tr h="190500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100" u="none" strike="noStrike">
                          <a:effectLst/>
                        </a:rPr>
                        <a:t>Борский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7,1</a:t>
                      </a:r>
                      <a:r>
                        <a:rPr kumimoji="0" lang="ru-RU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11,0</a:t>
                      </a:r>
                      <a:r>
                        <a:rPr kumimoji="0" lang="ru-RU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24,0%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100" u="none" strike="noStrike" dirty="0">
                          <a:effectLst/>
                        </a:rPr>
                        <a:t>Волжский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10,5</a:t>
                      </a:r>
                      <a:r>
                        <a:rPr kumimoji="0" lang="ru-RU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12,9</a:t>
                      </a:r>
                      <a:r>
                        <a:rPr kumimoji="0" lang="ru-RU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100" b="0" i="0" u="none" strike="noStrike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24,0%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100" u="none" strike="noStrike" dirty="0" err="1">
                          <a:effectLst/>
                        </a:rPr>
                        <a:t>Елховский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7,3</a:t>
                      </a:r>
                      <a:r>
                        <a:rPr kumimoji="0" lang="ru-RU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11,0</a:t>
                      </a:r>
                      <a:r>
                        <a:rPr kumimoji="0" lang="ru-RU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100" b="0" i="0" u="none" strike="noStrike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24,0%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100" u="none" strike="noStrike" dirty="0" err="1">
                          <a:effectLst/>
                        </a:rPr>
                        <a:t>Исаклинский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8,3</a:t>
                      </a:r>
                      <a:r>
                        <a:rPr kumimoji="0" lang="ru-RU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11,2</a:t>
                      </a:r>
                      <a:r>
                        <a:rPr kumimoji="0" lang="ru-RU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100" b="0" i="0" u="none" strike="noStrike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24,0%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100" u="none" strike="noStrike" dirty="0" err="1">
                          <a:effectLst/>
                        </a:rPr>
                        <a:t>Камышлинский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8,5</a:t>
                      </a:r>
                      <a:r>
                        <a:rPr kumimoji="0" lang="ru-RU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11,4</a:t>
                      </a:r>
                      <a:r>
                        <a:rPr kumimoji="0" lang="ru-RU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100" b="0" i="0" u="none" strike="noStrike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24,0%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100" u="none" strike="noStrike">
                          <a:effectLst/>
                        </a:rPr>
                        <a:t>Кинель-Черкасский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8,5</a:t>
                      </a:r>
                      <a:r>
                        <a:rPr kumimoji="0" lang="ru-RU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11,4</a:t>
                      </a:r>
                      <a:r>
                        <a:rPr kumimoji="0" lang="ru-RU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100" b="0" i="0" u="none" strike="noStrike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24,0%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100" u="none" strike="noStrike">
                          <a:effectLst/>
                        </a:rPr>
                        <a:t>Кинельский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7,1</a:t>
                      </a:r>
                      <a:r>
                        <a:rPr kumimoji="0" lang="ru-RU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11,0</a:t>
                      </a:r>
                      <a:r>
                        <a:rPr kumimoji="0" lang="ru-RU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100" b="0" i="0" u="none" strike="noStrike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24,0%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100" u="none" strike="noStrike">
                          <a:effectLst/>
                        </a:rPr>
                        <a:t>Клявлинский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11,0</a:t>
                      </a:r>
                      <a:r>
                        <a:rPr kumimoji="0" lang="ru-RU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14,0</a:t>
                      </a:r>
                      <a:r>
                        <a:rPr kumimoji="0" lang="ru-RU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100" b="0" i="0" u="none" strike="noStrike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24,0%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100" u="none" strike="noStrike">
                          <a:effectLst/>
                        </a:rPr>
                        <a:t>Кошкинский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7,5</a:t>
                      </a:r>
                      <a:r>
                        <a:rPr kumimoji="0" lang="ru-RU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11,0</a:t>
                      </a:r>
                      <a:r>
                        <a:rPr kumimoji="0" lang="ru-RU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100" b="0" i="0" u="none" strike="noStrike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24,0%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100" u="none" strike="noStrike">
                          <a:effectLst/>
                        </a:rPr>
                        <a:t>Красноармейский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7,0</a:t>
                      </a:r>
                      <a:r>
                        <a:rPr kumimoji="0" lang="ru-RU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11,0</a:t>
                      </a:r>
                      <a:r>
                        <a:rPr kumimoji="0" lang="ru-RU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100" b="0" i="0" u="none" strike="noStrike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24,0%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100" u="none" strike="noStrike">
                          <a:effectLst/>
                        </a:rPr>
                        <a:t>Красноярский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7,0</a:t>
                      </a:r>
                      <a:r>
                        <a:rPr kumimoji="0" lang="ru-RU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11,0</a:t>
                      </a:r>
                      <a:r>
                        <a:rPr kumimoji="0" lang="ru-RU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100" b="0" i="0" u="none" strike="noStrike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24,0%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100" u="none" strike="noStrike">
                          <a:effectLst/>
                        </a:rPr>
                        <a:t>Нефтегорский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12,0</a:t>
                      </a:r>
                      <a:r>
                        <a:rPr kumimoji="0" lang="ru-RU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14,0</a:t>
                      </a:r>
                      <a:r>
                        <a:rPr kumimoji="0" lang="ru-RU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100" b="0" i="0" u="none" strike="noStrike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24,0%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100" u="none" strike="noStrike">
                          <a:effectLst/>
                        </a:rPr>
                        <a:t>Пестравский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8,0</a:t>
                      </a:r>
                      <a:r>
                        <a:rPr kumimoji="0" lang="ru-RU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11,0</a:t>
                      </a:r>
                      <a:r>
                        <a:rPr kumimoji="0" lang="ru-RU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100" b="0" i="0" u="none" strike="noStrike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24,0%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100" u="none" strike="noStrike" dirty="0" err="1">
                          <a:effectLst/>
                        </a:rPr>
                        <a:t>Похвистневский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11,5</a:t>
                      </a:r>
                      <a:r>
                        <a:rPr kumimoji="0" lang="ru-RU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14,0</a:t>
                      </a:r>
                      <a:r>
                        <a:rPr kumimoji="0" lang="ru-RU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100" b="0" i="0" u="none" strike="noStrike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24,0%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100" u="none" strike="noStrike">
                          <a:effectLst/>
                        </a:rPr>
                        <a:t>Приволжский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12,0</a:t>
                      </a:r>
                      <a:r>
                        <a:rPr kumimoji="0" lang="ru-RU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13,7</a:t>
                      </a:r>
                      <a:r>
                        <a:rPr kumimoji="0" lang="ru-RU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100" b="0" i="0" u="none" strike="noStrike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24,0%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100" u="none" strike="noStrike">
                          <a:effectLst/>
                        </a:rPr>
                        <a:t>Сергиевский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8,0</a:t>
                      </a:r>
                      <a:r>
                        <a:rPr kumimoji="0" lang="ru-RU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11,0</a:t>
                      </a:r>
                      <a:r>
                        <a:rPr kumimoji="0" lang="ru-RU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100" b="0" i="0" u="none" strike="noStrike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24,0%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100" u="none" strike="noStrike">
                          <a:effectLst/>
                        </a:rPr>
                        <a:t>Ставропольский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12,0</a:t>
                      </a:r>
                      <a:r>
                        <a:rPr kumimoji="0" lang="ru-RU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14,0</a:t>
                      </a:r>
                      <a:r>
                        <a:rPr kumimoji="0" lang="ru-RU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100" b="0" i="0" u="none" strike="noStrike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24,0%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100" u="none" strike="noStrike">
                          <a:effectLst/>
                        </a:rPr>
                        <a:t>Сызранский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8,0</a:t>
                      </a:r>
                      <a:r>
                        <a:rPr kumimoji="0" lang="ru-RU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11,0</a:t>
                      </a:r>
                      <a:r>
                        <a:rPr kumimoji="0" lang="ru-RU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100" b="0" i="0" u="none" strike="noStrike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24,0%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100" u="none" strike="noStrike">
                          <a:effectLst/>
                        </a:rPr>
                        <a:t>Хворостянский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12,0</a:t>
                      </a:r>
                      <a:r>
                        <a:rPr kumimoji="0" lang="ru-RU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14,0</a:t>
                      </a:r>
                      <a:r>
                        <a:rPr kumimoji="0" lang="ru-RU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100" b="0" i="0" u="none" strike="noStrike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24,0%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100" u="none" strike="noStrike">
                          <a:effectLst/>
                        </a:rPr>
                        <a:t>Челно-Вершинский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9,0</a:t>
                      </a:r>
                      <a:r>
                        <a:rPr kumimoji="0" lang="ru-RU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12,0</a:t>
                      </a:r>
                      <a:r>
                        <a:rPr kumimoji="0" lang="ru-RU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100" b="0" i="0" u="none" strike="noStrike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24,0%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100" u="none" strike="noStrike">
                          <a:effectLst/>
                        </a:rPr>
                        <a:t>Шенталинский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9,0</a:t>
                      </a:r>
                      <a:r>
                        <a:rPr kumimoji="0" lang="ru-RU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12,0</a:t>
                      </a:r>
                      <a:r>
                        <a:rPr kumimoji="0" lang="ru-RU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100" b="0" i="0" u="none" strike="noStrike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24,0%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100" u="none" strike="noStrike" dirty="0" err="1">
                          <a:effectLst/>
                        </a:rPr>
                        <a:t>Шигонский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9,0</a:t>
                      </a:r>
                      <a:r>
                        <a:rPr kumimoji="0" lang="ru-RU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12,0</a:t>
                      </a:r>
                      <a:r>
                        <a:rPr kumimoji="0" lang="ru-RU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24,0%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</a:tr>
            </a:tbl>
          </a:graphicData>
        </a:graphic>
      </p:graphicFrame>
      <p:sp>
        <p:nvSpPr>
          <p:cNvPr id="9" name="Прямоугольник 1">
            <a:extLst>
              <a:ext uri="{FF2B5EF4-FFF2-40B4-BE49-F238E27FC236}">
                <a16:creationId xmlns="" xmlns:a16="http://schemas.microsoft.com/office/drawing/2014/main" id="{4AB62333-E8EB-4CFB-8E1E-D40A1E58C0C8}"/>
              </a:ext>
            </a:extLst>
          </p:cNvPr>
          <p:cNvSpPr>
            <a:spLocks noChangeArrowheads="1"/>
          </p:cNvSpPr>
          <p:nvPr/>
        </p:nvSpPr>
        <p:spPr bwMode="auto">
          <a:xfrm>
            <a:off x="773454" y="37073"/>
            <a:ext cx="8342383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altLang="ru-RU" sz="2000" dirty="0" smtClean="0">
                <a:solidFill>
                  <a:prstClr val="white"/>
                </a:solidFill>
                <a:latin typeface="Arial" panose="020B0604020202020204" pitchFamily="34" charset="0"/>
                <a:ea typeface="MS Mincho" pitchFamily="49" charset="-128"/>
              </a:rPr>
              <a:t>Проект «Спорт-норма жизни»</a:t>
            </a:r>
            <a:endParaRPr lang="ru-RU" altLang="ru-RU" sz="2000" dirty="0">
              <a:solidFill>
                <a:prstClr val="white"/>
              </a:solidFill>
              <a:latin typeface="Arial" panose="020B0604020202020204" pitchFamily="34" charset="0"/>
              <a:ea typeface="MS Mincho" pitchFamily="49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3922045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Номер слайда 2">
            <a:extLst>
              <a:ext uri="{FF2B5EF4-FFF2-40B4-BE49-F238E27FC236}">
                <a16:creationId xmlns="" xmlns:a16="http://schemas.microsoft.com/office/drawing/2014/main" id="{272F0A15-0AFF-4A8B-9214-36F66F479F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29600" y="6492875"/>
            <a:ext cx="514400" cy="365125"/>
          </a:xfrm>
        </p:spPr>
        <p:txBody>
          <a:bodyPr/>
          <a:lstStyle/>
          <a:p>
            <a:fld id="{33D78B8A-58FF-4BB4-B6B6-A98D4AC5AC54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19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406480" y="980728"/>
            <a:ext cx="8373616" cy="576064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9525" cap="flat" cmpd="sng" algn="ctr">
            <a:solidFill>
              <a:srgbClr val="623B2A"/>
            </a:solidFill>
            <a:prstDash val="soli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 fontScale="92500"/>
          </a:bodyPr>
          <a:lstStyle/>
          <a:p>
            <a:pPr indent="450000" algn="ctr">
              <a:spcBef>
                <a:spcPct val="0"/>
              </a:spcBef>
              <a:defRPr/>
            </a:pPr>
            <a:r>
              <a:rPr lang="ru-RU" sz="2400" b="1" dirty="0" smtClean="0">
                <a:solidFill>
                  <a:prstClr val="white"/>
                </a:solidFill>
                <a:cs typeface="Arial" pitchFamily="34" charset="0"/>
              </a:rPr>
              <a:t>  Описание механизма участия</a:t>
            </a:r>
            <a:r>
              <a:rPr lang="en-US" sz="2400" b="1" dirty="0" smtClean="0">
                <a:solidFill>
                  <a:prstClr val="white"/>
                </a:solidFill>
                <a:cs typeface="Arial" pitchFamily="34" charset="0"/>
              </a:rPr>
              <a:t>/</a:t>
            </a:r>
            <a:r>
              <a:rPr lang="ru-RU" sz="2400" b="1" dirty="0" smtClean="0">
                <a:solidFill>
                  <a:prstClr val="white"/>
                </a:solidFill>
                <a:cs typeface="Arial" pitchFamily="34" charset="0"/>
              </a:rPr>
              <a:t>условий участия ОМС</a:t>
            </a:r>
            <a:endParaRPr lang="ru-RU" sz="2400" b="1" dirty="0">
              <a:solidFill>
                <a:prstClr val="white"/>
              </a:solidFill>
              <a:cs typeface="Arial" pitchFamily="34" charset="0"/>
            </a:endParaRPr>
          </a:p>
        </p:txBody>
      </p:sp>
      <p:graphicFrame>
        <p:nvGraphicFramePr>
          <p:cNvPr id="12" name="Содержимое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xmlns="" val="2354993077"/>
              </p:ext>
            </p:extLst>
          </p:nvPr>
        </p:nvGraphicFramePr>
        <p:xfrm>
          <a:off x="236804" y="1700808"/>
          <a:ext cx="8712968" cy="417646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8" name="Прямоугольник 1">
            <a:extLst>
              <a:ext uri="{FF2B5EF4-FFF2-40B4-BE49-F238E27FC236}">
                <a16:creationId xmlns:a16="http://schemas.microsoft.com/office/drawing/2014/main" xmlns="" id="{4AB62333-E8EB-4CFB-8E1E-D40A1E58C0C8}"/>
              </a:ext>
            </a:extLst>
          </p:cNvPr>
          <p:cNvSpPr>
            <a:spLocks noChangeArrowheads="1"/>
          </p:cNvSpPr>
          <p:nvPr/>
        </p:nvSpPr>
        <p:spPr bwMode="auto">
          <a:xfrm>
            <a:off x="773453" y="249003"/>
            <a:ext cx="8342383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altLang="ru-RU" sz="2000" dirty="0" smtClean="0">
                <a:solidFill>
                  <a:prstClr val="white"/>
                </a:solidFill>
                <a:latin typeface="Arial" panose="020B0604020202020204" pitchFamily="34" charset="0"/>
                <a:ea typeface="MS Mincho" pitchFamily="49" charset="-128"/>
              </a:rPr>
              <a:t>Проект «Спорт - норма жизни»</a:t>
            </a:r>
            <a:endParaRPr lang="ru-RU" altLang="ru-RU" sz="2000" dirty="0">
              <a:solidFill>
                <a:prstClr val="white"/>
              </a:solidFill>
              <a:latin typeface="Arial" panose="020B0604020202020204" pitchFamily="34" charset="0"/>
              <a:ea typeface="MS Mincho" pitchFamily="49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4746627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2">
            <a:extLst>
              <a:ext uri="{FF2B5EF4-FFF2-40B4-BE49-F238E27FC236}">
                <a16:creationId xmlns:a16="http://schemas.microsoft.com/office/drawing/2014/main" xmlns="" id="{272F0A15-0AFF-4A8B-9214-36F66F479F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01437" y="6492875"/>
            <a:ext cx="514400" cy="365125"/>
          </a:xfrm>
        </p:spPr>
        <p:txBody>
          <a:bodyPr/>
          <a:lstStyle/>
          <a:p>
            <a:fld id="{33D78B8A-58FF-4BB4-B6B6-A98D4AC5AC54}" type="slidenum">
              <a:rPr lang="ru-RU" smtClean="0"/>
              <a:pPr/>
              <a:t>2</a:t>
            </a:fld>
            <a:endParaRPr lang="ru-RU" dirty="0"/>
          </a:p>
        </p:txBody>
      </p:sp>
      <p:sp>
        <p:nvSpPr>
          <p:cNvPr id="22" name="Прямоугольник 1">
            <a:extLst>
              <a:ext uri="{FF2B5EF4-FFF2-40B4-BE49-F238E27FC236}">
                <a16:creationId xmlns:a16="http://schemas.microsoft.com/office/drawing/2014/main" xmlns="" id="{4AB62333-E8EB-4CFB-8E1E-D40A1E58C0C8}"/>
              </a:ext>
            </a:extLst>
          </p:cNvPr>
          <p:cNvSpPr>
            <a:spLocks noChangeArrowheads="1"/>
          </p:cNvSpPr>
          <p:nvPr/>
        </p:nvSpPr>
        <p:spPr bwMode="auto">
          <a:xfrm>
            <a:off x="773454" y="37073"/>
            <a:ext cx="8342383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altLang="ru-RU" sz="2000" dirty="0" smtClean="0">
                <a:solidFill>
                  <a:schemeClr val="bg1"/>
                </a:solidFill>
                <a:latin typeface="Arial" panose="020B0604020202020204" pitchFamily="34" charset="0"/>
                <a:ea typeface="MS Mincho" pitchFamily="49" charset="-128"/>
              </a:rPr>
              <a:t>Национальный проект «Демография»</a:t>
            </a:r>
            <a:endParaRPr lang="ru-RU" altLang="ru-RU" sz="2000" dirty="0">
              <a:solidFill>
                <a:schemeClr val="bg1"/>
              </a:solidFill>
              <a:latin typeface="Arial" panose="020B0604020202020204" pitchFamily="34" charset="0"/>
              <a:ea typeface="MS Mincho" pitchFamily="49" charset="-128"/>
            </a:endParaRPr>
          </a:p>
        </p:txBody>
      </p:sp>
      <p:sp>
        <p:nvSpPr>
          <p:cNvPr id="21" name="Прямоугольник 20">
            <a:extLst>
              <a:ext uri="{FF2B5EF4-FFF2-40B4-BE49-F238E27FC236}">
                <a16:creationId xmlns:a16="http://schemas.microsoft.com/office/drawing/2014/main" xmlns="" id="{5CBA6747-59C9-42D0-9D74-834125E26F82}"/>
              </a:ext>
            </a:extLst>
          </p:cNvPr>
          <p:cNvSpPr/>
          <p:nvPr/>
        </p:nvSpPr>
        <p:spPr>
          <a:xfrm>
            <a:off x="84879" y="1083513"/>
            <a:ext cx="5127861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400" b="1" kern="0" dirty="0" smtClean="0">
                <a:solidFill>
                  <a:prstClr val="black"/>
                </a:solidFill>
              </a:rPr>
              <a:t>1. «</a:t>
            </a:r>
            <a:r>
              <a:rPr lang="ru-RU" sz="1400" b="1" i="1" kern="0" dirty="0" smtClean="0">
                <a:solidFill>
                  <a:prstClr val="black"/>
                </a:solidFill>
              </a:rPr>
              <a:t>Финансовая поддержка семей с детьми» </a:t>
            </a:r>
            <a:endParaRPr lang="ru-RU" sz="1400" b="1" i="1" kern="0" dirty="0">
              <a:solidFill>
                <a:prstClr val="black"/>
              </a:solidFill>
            </a:endParaRPr>
          </a:p>
        </p:txBody>
      </p:sp>
      <p:sp>
        <p:nvSpPr>
          <p:cNvPr id="25" name="Прямоугольник 24">
            <a:extLst>
              <a:ext uri="{FF2B5EF4-FFF2-40B4-BE49-F238E27FC236}">
                <a16:creationId xmlns:a16="http://schemas.microsoft.com/office/drawing/2014/main" xmlns="" id="{5CBA6747-59C9-42D0-9D74-834125E26F82}"/>
              </a:ext>
            </a:extLst>
          </p:cNvPr>
          <p:cNvSpPr/>
          <p:nvPr/>
        </p:nvSpPr>
        <p:spPr>
          <a:xfrm>
            <a:off x="5158978" y="863326"/>
            <a:ext cx="3877518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400" b="1" kern="0" dirty="0" smtClean="0">
                <a:solidFill>
                  <a:prstClr val="black"/>
                </a:solidFill>
              </a:rPr>
              <a:t>3. «</a:t>
            </a:r>
            <a:r>
              <a:rPr lang="ru-RU" sz="1400" b="1" i="1" kern="0" dirty="0" smtClean="0">
                <a:solidFill>
                  <a:prstClr val="black"/>
                </a:solidFill>
              </a:rPr>
              <a:t>Старшее поколение»  </a:t>
            </a:r>
            <a:endParaRPr lang="ru-RU" sz="1400" b="1" i="1" kern="0" dirty="0">
              <a:solidFill>
                <a:prstClr val="black"/>
              </a:solidFill>
            </a:endParaRPr>
          </a:p>
        </p:txBody>
      </p:sp>
      <p:sp>
        <p:nvSpPr>
          <p:cNvPr id="26" name="Прямоугольник 25">
            <a:extLst>
              <a:ext uri="{FF2B5EF4-FFF2-40B4-BE49-F238E27FC236}">
                <a16:creationId xmlns:a16="http://schemas.microsoft.com/office/drawing/2014/main" xmlns="" id="{5CBA6747-59C9-42D0-9D74-834125E26F82}"/>
              </a:ext>
            </a:extLst>
          </p:cNvPr>
          <p:cNvSpPr/>
          <p:nvPr/>
        </p:nvSpPr>
        <p:spPr>
          <a:xfrm>
            <a:off x="5158978" y="1089983"/>
            <a:ext cx="3877518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400" b="1" kern="0" dirty="0" smtClean="0">
                <a:solidFill>
                  <a:prstClr val="black"/>
                </a:solidFill>
              </a:rPr>
              <a:t>4. </a:t>
            </a:r>
            <a:r>
              <a:rPr lang="ru-RU" sz="1400" b="1" i="1" dirty="0"/>
              <a:t>«Формирование системы мотивации граждан к здоровому образу жизни, включая здоровое питание и отказ от вредных привычек</a:t>
            </a:r>
            <a:r>
              <a:rPr lang="ru-RU" sz="1400" b="1" i="1" dirty="0" smtClean="0"/>
              <a:t>»</a:t>
            </a:r>
            <a:endParaRPr lang="ru-RU" sz="1400" b="1" dirty="0"/>
          </a:p>
        </p:txBody>
      </p:sp>
      <p:sp>
        <p:nvSpPr>
          <p:cNvPr id="27" name="Прямоугольник 26">
            <a:extLst>
              <a:ext uri="{FF2B5EF4-FFF2-40B4-BE49-F238E27FC236}">
                <a16:creationId xmlns:a16="http://schemas.microsoft.com/office/drawing/2014/main" xmlns="" id="{5CBA6747-59C9-42D0-9D74-834125E26F82}"/>
              </a:ext>
            </a:extLst>
          </p:cNvPr>
          <p:cNvSpPr/>
          <p:nvPr/>
        </p:nvSpPr>
        <p:spPr>
          <a:xfrm>
            <a:off x="5158978" y="2025848"/>
            <a:ext cx="4127079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400" b="1" kern="0" dirty="0" smtClean="0">
                <a:solidFill>
                  <a:prstClr val="black"/>
                </a:solidFill>
              </a:rPr>
              <a:t>5. «</a:t>
            </a:r>
            <a:r>
              <a:rPr lang="ru-RU" sz="1400" b="1" i="1" dirty="0"/>
              <a:t>Спорт – норма жизни»</a:t>
            </a:r>
          </a:p>
        </p:txBody>
      </p:sp>
      <p:sp>
        <p:nvSpPr>
          <p:cNvPr id="29" name="Прямоугольник 28">
            <a:extLst>
              <a:ext uri="{FF2B5EF4-FFF2-40B4-BE49-F238E27FC236}">
                <a16:creationId xmlns:a16="http://schemas.microsoft.com/office/drawing/2014/main" xmlns="" id="{BB16EB14-9D62-4F07-8C97-A22564793177}"/>
              </a:ext>
            </a:extLst>
          </p:cNvPr>
          <p:cNvSpPr/>
          <p:nvPr/>
        </p:nvSpPr>
        <p:spPr>
          <a:xfrm>
            <a:off x="164508" y="744959"/>
            <a:ext cx="4551508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 smtClean="0">
                <a:solidFill>
                  <a:srgbClr val="00B050"/>
                </a:solidFill>
              </a:rPr>
              <a:t>5 РС ФП, входящих в состав: </a:t>
            </a:r>
            <a:endParaRPr lang="ru-RU" sz="1600" b="1" dirty="0">
              <a:solidFill>
                <a:srgbClr val="00B050"/>
              </a:solidFill>
            </a:endParaRPr>
          </a:p>
        </p:txBody>
      </p:sp>
      <p:sp>
        <p:nvSpPr>
          <p:cNvPr id="30" name="Прямоугольник 29">
            <a:extLst>
              <a:ext uri="{FF2B5EF4-FFF2-40B4-BE49-F238E27FC236}">
                <a16:creationId xmlns:a16="http://schemas.microsoft.com/office/drawing/2014/main" xmlns="" id="{BB16EB14-9D62-4F07-8C97-A22564793177}"/>
              </a:ext>
            </a:extLst>
          </p:cNvPr>
          <p:cNvSpPr/>
          <p:nvPr/>
        </p:nvSpPr>
        <p:spPr>
          <a:xfrm>
            <a:off x="1432248" y="2080741"/>
            <a:ext cx="3312368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 smtClean="0">
                <a:solidFill>
                  <a:srgbClr val="00B050"/>
                </a:solidFill>
              </a:rPr>
              <a:t>Целевые показатели</a:t>
            </a:r>
            <a:endParaRPr lang="ru-RU" sz="1600" b="1" dirty="0">
              <a:solidFill>
                <a:srgbClr val="00B050"/>
              </a:solidFill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3281434776"/>
              </p:ext>
            </p:extLst>
          </p:nvPr>
        </p:nvGraphicFramePr>
        <p:xfrm>
          <a:off x="218799" y="2419294"/>
          <a:ext cx="8470717" cy="3309417"/>
        </p:xfrm>
        <a:graphic>
          <a:graphicData uri="http://schemas.openxmlformats.org/drawingml/2006/table">
            <a:tbl>
              <a:tblPr firstRow="1" firstCol="1" bandRow="1"/>
              <a:tblGrid>
                <a:gridCol w="3782369"/>
                <a:gridCol w="642840"/>
                <a:gridCol w="638797"/>
                <a:gridCol w="640551"/>
                <a:gridCol w="632265"/>
                <a:gridCol w="553232"/>
                <a:gridCol w="553232"/>
                <a:gridCol w="506477"/>
                <a:gridCol w="520954"/>
              </a:tblGrid>
              <a:tr h="206950">
                <a:tc rowSpan="2"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целевой </a:t>
                      </a:r>
                      <a:r>
                        <a:rPr lang="ru-RU" sz="1050" b="1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показатель</a:t>
                      </a:r>
                      <a:endParaRPr lang="ru-RU" sz="1050" b="1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5200" marR="52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Базовое </a:t>
                      </a:r>
                      <a:r>
                        <a:rPr lang="ru-RU" sz="1050" b="1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значение 2017</a:t>
                      </a:r>
                      <a:r>
                        <a:rPr lang="ru-RU" sz="1050" b="1" baseline="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 г.</a:t>
                      </a:r>
                      <a:endParaRPr lang="ru-RU" sz="1050" b="1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5200" marR="520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 gridSpan="7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Период, год</a:t>
                      </a:r>
                      <a:endParaRPr lang="ru-RU" sz="1050" b="1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5200" marR="52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2231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200" marR="52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65100"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2019</a:t>
                      </a:r>
                      <a:endParaRPr lang="ru-RU" sz="1050" b="1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5200" marR="52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65100"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5200" marR="52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52400"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2020</a:t>
                      </a:r>
                      <a:endParaRPr lang="ru-RU" sz="1050" b="1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5200" marR="52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52400"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2021</a:t>
                      </a:r>
                      <a:endParaRPr lang="ru-RU" sz="1050" b="1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5200" marR="52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8100"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2022</a:t>
                      </a:r>
                      <a:endParaRPr lang="ru-RU" sz="1050" b="1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5200" marR="52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39700"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2023</a:t>
                      </a:r>
                      <a:endParaRPr lang="ru-RU" sz="1050" b="1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5200" marR="52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39700"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2024</a:t>
                      </a:r>
                      <a:endParaRPr lang="ru-RU" sz="1050" b="1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5200" marR="52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</a:tr>
              <a:tr h="771243">
                <a:tc>
                  <a:txBody>
                    <a:bodyPr/>
                    <a:lstStyle/>
                    <a:p>
                      <a:pPr algn="just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Times New Roman"/>
                          <a:ea typeface="Arial Unicode MS"/>
                          <a:cs typeface="Times New Roman"/>
                        </a:rPr>
                        <a:t>Снижение </a:t>
                      </a:r>
                      <a:r>
                        <a:rPr lang="ru-RU" sz="1400" dirty="0">
                          <a:effectLst/>
                          <a:latin typeface="Times New Roman"/>
                          <a:ea typeface="Arial Unicode MS"/>
                          <a:cs typeface="Times New Roman"/>
                        </a:rPr>
                        <a:t>смертности населения старше трудоспособного возраста (на 1000 человек населения соответствующего возраста</a:t>
                      </a:r>
                      <a:endParaRPr lang="ru-RU" sz="14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17780" marR="177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  <a:alpha val="36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Times New Roman"/>
                          <a:ea typeface="Times New Roman"/>
                        </a:rPr>
                        <a:t>38,1</a:t>
                      </a:r>
                      <a:endParaRPr lang="ru-RU" sz="1400" kern="1200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466" marR="2466" marT="246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  <a:alpha val="36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37,7</a:t>
                      </a:r>
                    </a:p>
                  </a:txBody>
                  <a:tcPr marL="17780" marR="177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  <a:alpha val="36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37,1</a:t>
                      </a:r>
                    </a:p>
                  </a:txBody>
                  <a:tcPr marL="17780" marR="177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  <a:alpha val="36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36,4</a:t>
                      </a:r>
                    </a:p>
                  </a:txBody>
                  <a:tcPr marL="17780" marR="177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  <a:alpha val="36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35,8</a:t>
                      </a:r>
                    </a:p>
                  </a:txBody>
                  <a:tcPr marL="17780" marR="177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  <a:alpha val="36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35,1</a:t>
                      </a:r>
                    </a:p>
                  </a:txBody>
                  <a:tcPr marL="17780" marR="177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  <a:alpha val="36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34,5</a:t>
                      </a:r>
                    </a:p>
                  </a:txBody>
                  <a:tcPr marL="17780" marR="177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  <a:alpha val="36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33,8</a:t>
                      </a:r>
                    </a:p>
                  </a:txBody>
                  <a:tcPr marL="17780" marR="177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  <a:alpha val="36000"/>
                      </a:schemeClr>
                    </a:solidFill>
                  </a:tcPr>
                </a:tc>
              </a:tr>
              <a:tr h="551867">
                <a:tc>
                  <a:txBody>
                    <a:bodyPr/>
                    <a:lstStyle/>
                    <a:p>
                      <a:pPr algn="l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Times New Roman"/>
                          <a:ea typeface="Arial Unicode MS"/>
                          <a:cs typeface="Times New Roman"/>
                        </a:rPr>
                        <a:t>Увеличение </a:t>
                      </a:r>
                      <a:r>
                        <a:rPr lang="ru-RU" sz="1400" dirty="0">
                          <a:effectLst/>
                          <a:latin typeface="Times New Roman"/>
                          <a:ea typeface="Arial Unicode MS"/>
                          <a:cs typeface="Times New Roman"/>
                        </a:rPr>
                        <a:t>суммарного коэффициента </a:t>
                      </a:r>
                      <a:r>
                        <a:rPr lang="ru-RU" sz="1400" dirty="0" smtClean="0">
                          <a:effectLst/>
                          <a:latin typeface="Times New Roman"/>
                          <a:ea typeface="Arial Unicode MS"/>
                          <a:cs typeface="Times New Roman"/>
                        </a:rPr>
                        <a:t>рождаемости</a:t>
                      </a:r>
                      <a:endParaRPr lang="ru-RU" sz="14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17780" marR="177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  <a:alpha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120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1,528</a:t>
                      </a:r>
                      <a:endParaRPr lang="ru-RU" sz="1400" kern="1200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200" marR="52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  <a:alpha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00" kern="1200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  <a:alpha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1200" dirty="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1,538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  <a:alpha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1200" dirty="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1,563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  <a:alpha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1200" dirty="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1,580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  <a:alpha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1200" dirty="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1,604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  <a:alpha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kern="1200" dirty="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1,621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  <a:alpha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kern="1200" dirty="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1,644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  <a:alpha val="35000"/>
                      </a:schemeClr>
                    </a:solidFill>
                  </a:tcPr>
                </a:tc>
              </a:tr>
              <a:tr h="771243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ts val="18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effectLst/>
                          <a:latin typeface="Times New Roman"/>
                          <a:ea typeface="Arial Unicode MS"/>
                          <a:cs typeface="Times New Roman"/>
                        </a:rPr>
                        <a:t>Увеличение доли граждан, ведущих здоровый образ жизни</a:t>
                      </a:r>
                      <a:endParaRPr lang="ru-RU" sz="1400" dirty="0" smtClean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l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endParaRPr lang="ru-RU" sz="14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17780" marR="177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  <a:alpha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Times New Roman"/>
                          <a:ea typeface="Times New Roman"/>
                        </a:rPr>
                        <a:t>50,1 </a:t>
                      </a:r>
                      <a:endParaRPr lang="ru-RU" sz="1400" kern="1200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200" marR="52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  <a:alpha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ru-RU" sz="1400" kern="1200" dirty="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52 </a:t>
                      </a:r>
                    </a:p>
                  </a:txBody>
                  <a:tcPr marL="17780" marR="177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  <a:alpha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ru-RU" sz="1400" kern="1200" dirty="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53,2 </a:t>
                      </a:r>
                    </a:p>
                  </a:txBody>
                  <a:tcPr marL="17780" marR="177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  <a:alpha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ru-RU" sz="1400" kern="1200" dirty="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54,5 </a:t>
                      </a:r>
                    </a:p>
                  </a:txBody>
                  <a:tcPr marL="17780" marR="177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  <a:alpha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ru-RU" sz="1400" kern="1200" dirty="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55,8 </a:t>
                      </a:r>
                    </a:p>
                  </a:txBody>
                  <a:tcPr marL="17780" marR="177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  <a:alpha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ru-RU" sz="1400" kern="1200" dirty="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57,3 </a:t>
                      </a:r>
                    </a:p>
                  </a:txBody>
                  <a:tcPr marL="17780" marR="177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  <a:alpha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ru-RU" sz="1400" kern="1200" dirty="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58,8 </a:t>
                      </a:r>
                    </a:p>
                  </a:txBody>
                  <a:tcPr marL="17780" marR="177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  <a:alpha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ru-RU" sz="1400" kern="1200" dirty="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60 </a:t>
                      </a:r>
                    </a:p>
                  </a:txBody>
                  <a:tcPr marL="17780" marR="177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  <a:alpha val="35000"/>
                      </a:schemeClr>
                    </a:solidFill>
                  </a:tcPr>
                </a:tc>
              </a:tr>
              <a:tr h="546328">
                <a:tc>
                  <a:txBody>
                    <a:bodyPr/>
                    <a:lstStyle/>
                    <a:p>
                      <a:pPr algn="l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Times New Roman"/>
                          <a:ea typeface="Times New Roman"/>
                        </a:rPr>
                        <a:t>Доля граждан Самарской области, систематически занимающихся физической культурой и спортом,%</a:t>
                      </a:r>
                      <a:endParaRPr lang="ru-RU" sz="14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17780" marR="177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  <a:alpha val="52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120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34,0</a:t>
                      </a:r>
                      <a:endParaRPr lang="ru-RU" sz="1400" kern="1200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200" marR="52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  <a:alpha val="52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36,0 </a:t>
                      </a:r>
                      <a:endParaRPr lang="ru-RU" sz="14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17780" marR="177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  <a:alpha val="52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39,0 </a:t>
                      </a:r>
                      <a:endParaRPr lang="ru-RU" sz="14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17780" marR="177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  <a:alpha val="52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42,0 </a:t>
                      </a:r>
                      <a:endParaRPr lang="ru-RU" sz="14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17780" marR="177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  <a:alpha val="52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45,0 </a:t>
                      </a:r>
                      <a:endParaRPr lang="ru-RU" sz="14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17780" marR="177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  <a:alpha val="52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48,0 </a:t>
                      </a:r>
                      <a:endParaRPr lang="ru-RU" sz="14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17780" marR="177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  <a:alpha val="52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51,0 </a:t>
                      </a:r>
                      <a:endParaRPr lang="ru-RU" sz="14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17780" marR="177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  <a:alpha val="52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55,0 </a:t>
                      </a:r>
                      <a:endParaRPr lang="ru-RU" sz="14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17780" marR="177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  <a:alpha val="52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5" name="Прямоугольник 4"/>
          <p:cNvSpPr/>
          <p:nvPr/>
        </p:nvSpPr>
        <p:spPr>
          <a:xfrm>
            <a:off x="84879" y="1379518"/>
            <a:ext cx="3881105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i="1" kern="0" dirty="0" smtClean="0">
                <a:solidFill>
                  <a:prstClr val="black"/>
                </a:solidFill>
              </a:rPr>
              <a:t>2. «Содействие </a:t>
            </a:r>
            <a:r>
              <a:rPr lang="ru-RU" sz="1400" b="1" i="1" kern="0" dirty="0">
                <a:solidFill>
                  <a:prstClr val="black"/>
                </a:solidFill>
              </a:rPr>
              <a:t>занятости женщин – создание условий </a:t>
            </a:r>
            <a:r>
              <a:rPr lang="ru-RU" sz="1400" b="1" i="1" kern="0" dirty="0" smtClean="0">
                <a:solidFill>
                  <a:prstClr val="black"/>
                </a:solidFill>
              </a:rPr>
              <a:t>дошкольного образования </a:t>
            </a:r>
            <a:r>
              <a:rPr lang="ru-RU" sz="1400" b="1" i="1" kern="0" dirty="0">
                <a:solidFill>
                  <a:prstClr val="black"/>
                </a:solidFill>
              </a:rPr>
              <a:t>для детей в возрасте до трех лет» </a:t>
            </a:r>
          </a:p>
        </p:txBody>
      </p:sp>
      <p:graphicFrame>
        <p:nvGraphicFramePr>
          <p:cNvPr id="16" name="Group 5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xmlns="" val="3190975536"/>
              </p:ext>
            </p:extLst>
          </p:nvPr>
        </p:nvGraphicFramePr>
        <p:xfrm>
          <a:off x="6051" y="5805264"/>
          <a:ext cx="9109786" cy="1025066"/>
        </p:xfrm>
        <a:graphic>
          <a:graphicData uri="http://schemas.openxmlformats.org/drawingml/2006/table">
            <a:tbl>
              <a:tblPr/>
              <a:tblGrid>
                <a:gridCol w="9109786"/>
              </a:tblGrid>
              <a:tr h="1025066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ts val="18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/>
                      </a:pPr>
                      <a:r>
                        <a:rPr kumimoji="0" lang="ru-RU" alt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  <a:sym typeface="Arial" charset="0"/>
                        </a:rPr>
                        <a:t>Объем финансирования нацпроекта составляет 35,6 млрд рублей</a:t>
                      </a:r>
                      <a:r>
                        <a:rPr kumimoji="0" lang="ru-RU" alt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  <a:sym typeface="Arial" charset="0"/>
                        </a:rPr>
                        <a:t>, в том числе: 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ts val="18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/>
                      </a:pPr>
                      <a:r>
                        <a:rPr kumimoji="0" lang="ru-RU" alt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  <a:sym typeface="Arial" charset="0"/>
                        </a:rPr>
                        <a:t>11,6 млрд. рублей – средства федерального бюджета; 22,6 млрд. рублей – средства регионального бюджета;  1,3 млрд. рублей – внебюджетные источники; 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ts val="18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/>
                      </a:pPr>
                      <a:r>
                        <a:rPr kumimoji="0" lang="ru-RU" alt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  <a:sym typeface="Arial" charset="0"/>
                        </a:rPr>
                        <a:t>0,1 млрд. рублей – средства местного бюджета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F81BD">
                        <a:lumMod val="60000"/>
                        <a:lumOff val="40000"/>
                      </a:srgbClr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6421646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Номер слайда 2">
            <a:extLst>
              <a:ext uri="{FF2B5EF4-FFF2-40B4-BE49-F238E27FC236}">
                <a16:creationId xmlns:a16="http://schemas.microsoft.com/office/drawing/2014/main" xmlns="" id="{272F0A15-0AFF-4A8B-9214-36F66F479F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29600" y="6492875"/>
            <a:ext cx="514400" cy="365125"/>
          </a:xfrm>
        </p:spPr>
        <p:txBody>
          <a:bodyPr/>
          <a:lstStyle/>
          <a:p>
            <a:fld id="{33D78B8A-58FF-4BB4-B6B6-A98D4AC5AC54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20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406480" y="980728"/>
            <a:ext cx="8373616" cy="576064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9525" cap="flat" cmpd="sng" algn="ctr">
            <a:solidFill>
              <a:srgbClr val="623B2A"/>
            </a:solidFill>
            <a:prstDash val="soli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 fontScale="77500" lnSpcReduction="20000"/>
          </a:bodyPr>
          <a:lstStyle/>
          <a:p>
            <a:pPr indent="450000" algn="ctr">
              <a:spcBef>
                <a:spcPct val="0"/>
              </a:spcBef>
              <a:defRPr/>
            </a:pPr>
            <a:r>
              <a:rPr lang="ru-RU" sz="2400" b="1" dirty="0" smtClean="0">
                <a:solidFill>
                  <a:prstClr val="white"/>
                </a:solidFill>
                <a:cs typeface="Arial" pitchFamily="34" charset="0"/>
              </a:rPr>
              <a:t>  Обеспеченность спортивными сооружениями, % к нормативу </a:t>
            </a:r>
            <a:endParaRPr lang="ru-RU" sz="2400" b="1" dirty="0">
              <a:solidFill>
                <a:prstClr val="white"/>
              </a:solidFill>
              <a:cs typeface="Arial" pitchFamily="34" charset="0"/>
            </a:endParaRPr>
          </a:p>
        </p:txBody>
      </p:sp>
      <p:sp>
        <p:nvSpPr>
          <p:cNvPr id="7" name="Прямоугольник 1">
            <a:extLst>
              <a:ext uri="{FF2B5EF4-FFF2-40B4-BE49-F238E27FC236}">
                <a16:creationId xmlns="" xmlns:a16="http://schemas.microsoft.com/office/drawing/2014/main" id="{4AB62333-E8EB-4CFB-8E1E-D40A1E58C0C8}"/>
              </a:ext>
            </a:extLst>
          </p:cNvPr>
          <p:cNvSpPr>
            <a:spLocks noChangeArrowheads="1"/>
          </p:cNvSpPr>
          <p:nvPr/>
        </p:nvSpPr>
        <p:spPr bwMode="auto">
          <a:xfrm>
            <a:off x="773454" y="37073"/>
            <a:ext cx="8342383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altLang="ru-RU" sz="2000" dirty="0" smtClean="0">
                <a:solidFill>
                  <a:prstClr val="white"/>
                </a:solidFill>
                <a:latin typeface="Arial" panose="020B0604020202020204" pitchFamily="34" charset="0"/>
                <a:ea typeface="MS Mincho" pitchFamily="49" charset="-128"/>
              </a:rPr>
              <a:t>Проект «Спорт-норма жизни»</a:t>
            </a:r>
            <a:endParaRPr lang="ru-RU" altLang="ru-RU" sz="2000" dirty="0">
              <a:solidFill>
                <a:prstClr val="white"/>
              </a:solidFill>
              <a:latin typeface="Arial" panose="020B0604020202020204" pitchFamily="34" charset="0"/>
              <a:ea typeface="MS Mincho" pitchFamily="49" charset="-128"/>
            </a:endParaRPr>
          </a:p>
        </p:txBody>
      </p:sp>
      <p:graphicFrame>
        <p:nvGraphicFramePr>
          <p:cNvPr id="8" name="Диаграмма 7"/>
          <p:cNvGraphicFramePr/>
          <p:nvPr>
            <p:extLst>
              <p:ext uri="{D42A27DB-BD31-4B8C-83A1-F6EECF244321}">
                <p14:modId xmlns:p14="http://schemas.microsoft.com/office/powerpoint/2010/main" xmlns="" val="1042155687"/>
              </p:ext>
            </p:extLst>
          </p:nvPr>
        </p:nvGraphicFramePr>
        <p:xfrm>
          <a:off x="299871" y="1772816"/>
          <a:ext cx="8592609" cy="321520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xmlns="" val="9098998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2">
            <a:extLst>
              <a:ext uri="{FF2B5EF4-FFF2-40B4-BE49-F238E27FC236}">
                <a16:creationId xmlns="" xmlns:a16="http://schemas.microsoft.com/office/drawing/2014/main" id="{272F0A15-0AFF-4A8B-9214-36F66F479F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52023" y="6495163"/>
            <a:ext cx="514400" cy="365125"/>
          </a:xfrm>
        </p:spPr>
        <p:txBody>
          <a:bodyPr/>
          <a:lstStyle/>
          <a:p>
            <a:fld id="{33D78B8A-58FF-4BB4-B6B6-A98D4AC5AC54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21</a:t>
            </a:fld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7" name="Rectangle 1"/>
          <p:cNvSpPr>
            <a:spLocks noChangeArrowheads="1"/>
          </p:cNvSpPr>
          <p:nvPr/>
        </p:nvSpPr>
        <p:spPr bwMode="auto">
          <a:xfrm>
            <a:off x="457200" y="777875"/>
            <a:ext cx="867364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altLang="ru-RU">
              <a:solidFill>
                <a:prstClr val="black"/>
              </a:solidFill>
              <a:cs typeface="Arial" pitchFamily="34" charset="0"/>
            </a:endParaRPr>
          </a:p>
        </p:txBody>
      </p:sp>
      <p:cxnSp>
        <p:nvCxnSpPr>
          <p:cNvPr id="19" name="Прямая соединительная линия 18"/>
          <p:cNvCxnSpPr>
            <a:cxnSpLocks/>
          </p:cNvCxnSpPr>
          <p:nvPr/>
        </p:nvCxnSpPr>
        <p:spPr>
          <a:xfrm>
            <a:off x="323528" y="1628800"/>
            <a:ext cx="0" cy="4725109"/>
          </a:xfrm>
          <a:prstGeom prst="line">
            <a:avLst/>
          </a:prstGeom>
          <a:ln w="63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Рисунок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6703" t="45471" r="58160" b="51157"/>
          <a:stretch/>
        </p:blipFill>
        <p:spPr bwMode="auto">
          <a:xfrm>
            <a:off x="4229821" y="1046440"/>
            <a:ext cx="4911837" cy="1450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xmlns="" id="{FB836B92-AC4D-4957-9BD6-1F5478B2DA01}"/>
              </a:ext>
            </a:extLst>
          </p:cNvPr>
          <p:cNvSpPr/>
          <p:nvPr/>
        </p:nvSpPr>
        <p:spPr>
          <a:xfrm>
            <a:off x="457200" y="707886"/>
            <a:ext cx="8556552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sz="1600" b="1" dirty="0" smtClean="0">
                <a:solidFill>
                  <a:prstClr val="black"/>
                </a:solidFill>
              </a:rPr>
              <a:t>РС ФП «Спорт – норма жизни»</a:t>
            </a:r>
            <a:endParaRPr lang="ru-RU" sz="1600" b="1" dirty="0">
              <a:solidFill>
                <a:prstClr val="black"/>
              </a:solidFill>
            </a:endParaRPr>
          </a:p>
        </p:txBody>
      </p:sp>
      <p:sp>
        <p:nvSpPr>
          <p:cNvPr id="15" name="Прямоугольник 1">
            <a:extLst>
              <a:ext uri="{FF2B5EF4-FFF2-40B4-BE49-F238E27FC236}">
                <a16:creationId xmlns="" xmlns:a16="http://schemas.microsoft.com/office/drawing/2014/main" id="{4AB62333-E8EB-4CFB-8E1E-D40A1E58C0C8}"/>
              </a:ext>
            </a:extLst>
          </p:cNvPr>
          <p:cNvSpPr>
            <a:spLocks noChangeArrowheads="1"/>
          </p:cNvSpPr>
          <p:nvPr/>
        </p:nvSpPr>
        <p:spPr bwMode="auto">
          <a:xfrm>
            <a:off x="773454" y="37073"/>
            <a:ext cx="8342383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altLang="ru-RU" sz="2000" dirty="0" smtClean="0">
                <a:solidFill>
                  <a:prstClr val="white"/>
                </a:solidFill>
                <a:latin typeface="Arial" panose="020B0604020202020204" pitchFamily="34" charset="0"/>
                <a:ea typeface="MS Mincho" pitchFamily="49" charset="-128"/>
              </a:rPr>
              <a:t>Проект «Спорт-норма жизни»</a:t>
            </a:r>
            <a:endParaRPr lang="ru-RU" altLang="ru-RU" sz="2000" dirty="0">
              <a:solidFill>
                <a:prstClr val="white"/>
              </a:solidFill>
              <a:latin typeface="Arial" panose="020B0604020202020204" pitchFamily="34" charset="0"/>
              <a:ea typeface="MS Mincho" pitchFamily="49" charset="-128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404693" y="1492896"/>
            <a:ext cx="8615930" cy="504753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Clr>
                <a:srgbClr val="0070C0"/>
              </a:buClr>
              <a:buFont typeface="Wingdings" panose="05000000000000000000" pitchFamily="2" charset="2"/>
              <a:buChar char="Ø"/>
            </a:pPr>
            <a:r>
              <a:rPr lang="ru-RU" sz="1400" b="1" dirty="0" smtClean="0">
                <a:solidFill>
                  <a:prstClr val="black"/>
                </a:solidFill>
              </a:rPr>
              <a:t>1</a:t>
            </a:r>
          </a:p>
          <a:p>
            <a:pPr>
              <a:buClr>
                <a:srgbClr val="0070C0"/>
              </a:buClr>
            </a:pPr>
            <a:endParaRPr lang="ru-RU" sz="1400" b="1" dirty="0" smtClean="0">
              <a:solidFill>
                <a:prstClr val="black"/>
              </a:solidFill>
            </a:endParaRPr>
          </a:p>
          <a:p>
            <a:pPr marL="285750" indent="-285750">
              <a:buClr>
                <a:srgbClr val="0070C0"/>
              </a:buClr>
              <a:buFont typeface="Wingdings" panose="05000000000000000000" pitchFamily="2" charset="2"/>
              <a:buChar char="Ø"/>
            </a:pPr>
            <a:r>
              <a:rPr lang="ru-RU" sz="1400" b="1" dirty="0" smtClean="0">
                <a:solidFill>
                  <a:prstClr val="black"/>
                </a:solidFill>
              </a:rPr>
              <a:t>2</a:t>
            </a:r>
          </a:p>
          <a:p>
            <a:pPr>
              <a:buClr>
                <a:srgbClr val="0070C0"/>
              </a:buClr>
            </a:pPr>
            <a:endParaRPr lang="ru-RU" sz="1400" b="1" dirty="0" smtClean="0">
              <a:solidFill>
                <a:prstClr val="black"/>
              </a:solidFill>
            </a:endParaRPr>
          </a:p>
          <a:p>
            <a:pPr marL="285750" indent="-285750">
              <a:buClr>
                <a:srgbClr val="0070C0"/>
              </a:buClr>
              <a:buFont typeface="Wingdings" panose="05000000000000000000" pitchFamily="2" charset="2"/>
              <a:buChar char="Ø"/>
            </a:pPr>
            <a:r>
              <a:rPr lang="ru-RU" sz="1400" b="1" dirty="0" smtClean="0">
                <a:solidFill>
                  <a:prstClr val="black"/>
                </a:solidFill>
              </a:rPr>
              <a:t>3</a:t>
            </a:r>
          </a:p>
          <a:p>
            <a:pPr>
              <a:buClr>
                <a:srgbClr val="0070C0"/>
              </a:buClr>
            </a:pPr>
            <a:endParaRPr lang="ru-RU" sz="1400" b="1" dirty="0" smtClean="0">
              <a:solidFill>
                <a:prstClr val="black"/>
              </a:solidFill>
            </a:endParaRPr>
          </a:p>
          <a:p>
            <a:pPr>
              <a:buClr>
                <a:srgbClr val="0070C0"/>
              </a:buClr>
            </a:pPr>
            <a:endParaRPr lang="ru-RU" sz="1400" b="1" dirty="0" smtClean="0">
              <a:solidFill>
                <a:prstClr val="black"/>
              </a:solidFill>
            </a:endParaRPr>
          </a:p>
          <a:p>
            <a:pPr marL="285750" indent="-285750">
              <a:buClr>
                <a:srgbClr val="0070C0"/>
              </a:buClr>
              <a:buFont typeface="Wingdings" panose="05000000000000000000" pitchFamily="2" charset="2"/>
              <a:buChar char="Ø"/>
            </a:pPr>
            <a:r>
              <a:rPr lang="ru-RU" sz="1400" b="1" dirty="0" smtClean="0">
                <a:solidFill>
                  <a:prstClr val="black"/>
                </a:solidFill>
              </a:rPr>
              <a:t>4</a:t>
            </a:r>
          </a:p>
          <a:p>
            <a:pPr marL="285750" indent="-285750">
              <a:buClr>
                <a:srgbClr val="0070C0"/>
              </a:buClr>
              <a:buFont typeface="Wingdings" panose="05000000000000000000" pitchFamily="2" charset="2"/>
              <a:buChar char="Ø"/>
            </a:pPr>
            <a:endParaRPr lang="ru-RU" sz="1400" b="1" dirty="0" smtClean="0">
              <a:solidFill>
                <a:prstClr val="black"/>
              </a:solidFill>
            </a:endParaRPr>
          </a:p>
          <a:p>
            <a:pPr>
              <a:buClr>
                <a:srgbClr val="0070C0"/>
              </a:buClr>
            </a:pPr>
            <a:endParaRPr lang="ru-RU" sz="1400" b="1" dirty="0" smtClean="0">
              <a:solidFill>
                <a:prstClr val="black"/>
              </a:solidFill>
            </a:endParaRPr>
          </a:p>
          <a:p>
            <a:pPr marL="285750" indent="-285750">
              <a:buClr>
                <a:srgbClr val="0070C0"/>
              </a:buClr>
              <a:buFont typeface="Wingdings" panose="05000000000000000000" pitchFamily="2" charset="2"/>
              <a:buChar char="Ø"/>
            </a:pPr>
            <a:r>
              <a:rPr lang="ru-RU" sz="1400" b="1" dirty="0" smtClean="0">
                <a:solidFill>
                  <a:prstClr val="black"/>
                </a:solidFill>
              </a:rPr>
              <a:t>5</a:t>
            </a:r>
          </a:p>
          <a:p>
            <a:pPr marL="285750" indent="-285750">
              <a:buClr>
                <a:srgbClr val="0070C0"/>
              </a:buClr>
              <a:buFont typeface="Wingdings" panose="05000000000000000000" pitchFamily="2" charset="2"/>
              <a:buChar char="Ø"/>
            </a:pPr>
            <a:endParaRPr lang="ru-RU" sz="1400" b="1" dirty="0" smtClean="0">
              <a:solidFill>
                <a:prstClr val="black"/>
              </a:solidFill>
            </a:endParaRPr>
          </a:p>
          <a:p>
            <a:pPr>
              <a:buClr>
                <a:srgbClr val="0070C0"/>
              </a:buClr>
            </a:pPr>
            <a:endParaRPr lang="ru-RU" sz="1400" b="1" dirty="0" smtClean="0">
              <a:solidFill>
                <a:prstClr val="black"/>
              </a:solidFill>
            </a:endParaRPr>
          </a:p>
          <a:p>
            <a:pPr marL="285750" indent="-285750">
              <a:buClr>
                <a:srgbClr val="0070C0"/>
              </a:buClr>
              <a:buFont typeface="Wingdings" panose="05000000000000000000" pitchFamily="2" charset="2"/>
              <a:buChar char="Ø"/>
            </a:pPr>
            <a:r>
              <a:rPr lang="ru-RU" sz="1400" b="1" dirty="0" smtClean="0">
                <a:solidFill>
                  <a:prstClr val="black"/>
                </a:solidFill>
              </a:rPr>
              <a:t>6</a:t>
            </a:r>
          </a:p>
          <a:p>
            <a:pPr marL="285750" indent="-285750">
              <a:buClr>
                <a:srgbClr val="0070C0"/>
              </a:buClr>
              <a:buFont typeface="Wingdings" panose="05000000000000000000" pitchFamily="2" charset="2"/>
              <a:buChar char="Ø"/>
            </a:pPr>
            <a:endParaRPr lang="ru-RU" sz="1400" b="1" dirty="0" smtClean="0">
              <a:solidFill>
                <a:prstClr val="black"/>
              </a:solidFill>
            </a:endParaRPr>
          </a:p>
          <a:p>
            <a:pPr marL="285750" indent="-285750">
              <a:buClr>
                <a:srgbClr val="0070C0"/>
              </a:buClr>
              <a:buFont typeface="Wingdings" panose="05000000000000000000" pitchFamily="2" charset="2"/>
              <a:buChar char="Ø"/>
            </a:pPr>
            <a:endParaRPr lang="ru-RU" sz="1400" b="1" dirty="0" smtClean="0">
              <a:solidFill>
                <a:prstClr val="black"/>
              </a:solidFill>
            </a:endParaRPr>
          </a:p>
          <a:p>
            <a:pPr marL="285750" indent="-285750">
              <a:buClr>
                <a:srgbClr val="0070C0"/>
              </a:buClr>
              <a:buFont typeface="Wingdings" panose="05000000000000000000" pitchFamily="2" charset="2"/>
              <a:buChar char="Ø"/>
            </a:pPr>
            <a:r>
              <a:rPr lang="ru-RU" sz="1400" b="1" dirty="0" smtClean="0">
                <a:solidFill>
                  <a:prstClr val="black"/>
                </a:solidFill>
              </a:rPr>
              <a:t>7</a:t>
            </a:r>
            <a:r>
              <a:rPr lang="ru-RU" sz="1400" b="1" dirty="0" smtClean="0">
                <a:solidFill>
                  <a:srgbClr val="1F497D">
                    <a:lumMod val="60000"/>
                    <a:lumOff val="40000"/>
                  </a:srgbClr>
                </a:solidFill>
              </a:rPr>
              <a:t>   </a:t>
            </a:r>
            <a:r>
              <a:rPr lang="ru-RU" sz="1400" b="1" dirty="0" smtClean="0">
                <a:solidFill>
                  <a:srgbClr val="1F497D">
                    <a:lumMod val="60000"/>
                    <a:lumOff val="4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Поддержка кадрового обеспечения в сфере физической культуры и спорта муниципальных     образований (единовременные выплаты молодым специалистам)</a:t>
            </a:r>
          </a:p>
          <a:p>
            <a:pPr marL="285750" indent="-285750">
              <a:buClr>
                <a:srgbClr val="0070C0"/>
              </a:buClr>
              <a:buFont typeface="Wingdings" panose="05000000000000000000" pitchFamily="2" charset="2"/>
              <a:buChar char="Ø"/>
            </a:pPr>
            <a:endParaRPr lang="ru-RU" sz="1400" b="1" dirty="0" smtClean="0">
              <a:solidFill>
                <a:srgbClr val="1F497D">
                  <a:lumMod val="60000"/>
                  <a:lumOff val="40000"/>
                </a:srgb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Clr>
                <a:srgbClr val="0070C0"/>
              </a:buClr>
              <a:buFont typeface="Wingdings" panose="05000000000000000000" pitchFamily="2" charset="2"/>
              <a:buChar char="Ø"/>
            </a:pPr>
            <a:r>
              <a:rPr lang="ru-RU" sz="14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</a:t>
            </a:r>
            <a:r>
              <a:rPr lang="ru-RU" sz="1400" b="1" dirty="0" smtClean="0">
                <a:solidFill>
                  <a:srgbClr val="1F497D">
                    <a:lumMod val="60000"/>
                    <a:lumOff val="4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Повышение квалификации специалистов в сфере физической культуры и спорта</a:t>
            </a:r>
          </a:p>
          <a:p>
            <a:pPr>
              <a:buClr>
                <a:srgbClr val="0070C0"/>
              </a:buClr>
            </a:pPr>
            <a:endParaRPr lang="ru-RU" sz="1400" b="1" dirty="0">
              <a:solidFill>
                <a:srgbClr val="1F497D">
                  <a:lumMod val="60000"/>
                  <a:lumOff val="40000"/>
                </a:srgbClr>
              </a:solidFill>
            </a:endParaRPr>
          </a:p>
          <a:p>
            <a:pPr>
              <a:buClr>
                <a:srgbClr val="0070C0"/>
              </a:buClr>
            </a:pPr>
            <a:r>
              <a:rPr lang="ru-RU" sz="1400" b="1" dirty="0" smtClean="0">
                <a:solidFill>
                  <a:srgbClr val="1F497D">
                    <a:lumMod val="40000"/>
                    <a:lumOff val="60000"/>
                  </a:srgbClr>
                </a:solidFill>
              </a:rPr>
              <a:t>  </a:t>
            </a:r>
            <a:endParaRPr lang="ru-RU" sz="1400" dirty="0" smtClean="0">
              <a:solidFill>
                <a:srgbClr val="1F497D">
                  <a:lumMod val="40000"/>
                  <a:lumOff val="60000"/>
                </a:srgbClr>
              </a:solidFill>
            </a:endParaRPr>
          </a:p>
          <a:p>
            <a:endParaRPr lang="ru-RU" sz="1400" dirty="0">
              <a:solidFill>
                <a:prstClr val="black"/>
              </a:solidFill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323528" y="1170331"/>
            <a:ext cx="2096664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b="1" dirty="0" smtClean="0">
                <a:solidFill>
                  <a:srgbClr val="00B050"/>
                </a:solidFill>
                <a:cs typeface="Arial" panose="020B0604020202020204" pitchFamily="34" charset="0"/>
              </a:rPr>
              <a:t>Поддержка ОМСУ: </a:t>
            </a:r>
            <a:endParaRPr lang="ru-RU" sz="1600" b="1" dirty="0">
              <a:solidFill>
                <a:srgbClr val="00B050"/>
              </a:solidFill>
              <a:cs typeface="Arial" panose="020B0604020202020204" pitchFamily="34" charset="0"/>
            </a:endParaRPr>
          </a:p>
        </p:txBody>
      </p:sp>
      <p:pic>
        <p:nvPicPr>
          <p:cNvPr id="1033" name="Picture 9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37863" y="2379167"/>
            <a:ext cx="5953125" cy="593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4" name="Picture 10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13890" y="2987604"/>
            <a:ext cx="5953125" cy="593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35879" y="1569747"/>
            <a:ext cx="5953125" cy="3603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13892" y="1943843"/>
            <a:ext cx="5953125" cy="3603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13889" y="3659566"/>
            <a:ext cx="5953125" cy="663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57319" y="4323141"/>
            <a:ext cx="5953125" cy="663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9215500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2">
            <a:extLst>
              <a:ext uri="{FF2B5EF4-FFF2-40B4-BE49-F238E27FC236}">
                <a16:creationId xmlns="" xmlns:a16="http://schemas.microsoft.com/office/drawing/2014/main" id="{272F0A15-0AFF-4A8B-9214-36F66F479F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29600" y="6492875"/>
            <a:ext cx="514400" cy="365125"/>
          </a:xfrm>
        </p:spPr>
        <p:txBody>
          <a:bodyPr/>
          <a:lstStyle/>
          <a:p>
            <a:fld id="{33D78B8A-58FF-4BB4-B6B6-A98D4AC5AC54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22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80844" y="753785"/>
            <a:ext cx="896448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 smtClean="0">
                <a:solidFill>
                  <a:srgbClr val="003990"/>
                </a:solidFill>
              </a:rPr>
              <a:t>КОНТАКТЫ:</a:t>
            </a:r>
            <a:endParaRPr lang="ru-RU" sz="1400" b="1" dirty="0">
              <a:solidFill>
                <a:srgbClr val="003990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80622" y="1061562"/>
            <a:ext cx="4458574" cy="2000548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lang="ru-RU" sz="1200" b="1" dirty="0" smtClean="0">
                <a:solidFill>
                  <a:srgbClr val="00B050"/>
                </a:solidFill>
                <a:cs typeface="Arial" panose="020B0604020202020204" pitchFamily="34" charset="0"/>
              </a:rPr>
              <a:t>Руководитель РП </a:t>
            </a:r>
            <a:r>
              <a:rPr lang="ru-RU" sz="1200" b="1" kern="0" dirty="0" smtClean="0">
                <a:solidFill>
                  <a:srgbClr val="00B050"/>
                </a:solidFill>
              </a:rPr>
              <a:t>«Финансовая </a:t>
            </a:r>
            <a:r>
              <a:rPr lang="ru-RU" sz="1200" b="1" kern="0" dirty="0">
                <a:solidFill>
                  <a:srgbClr val="00B050"/>
                </a:solidFill>
              </a:rPr>
              <a:t>поддержка семей с детьми»</a:t>
            </a:r>
            <a:r>
              <a:rPr lang="ru-RU" sz="1200" b="1" kern="0" dirty="0">
                <a:solidFill>
                  <a:srgbClr val="FF0000"/>
                </a:solidFill>
              </a:rPr>
              <a:t> </a:t>
            </a:r>
            <a:r>
              <a:rPr lang="ru-RU" sz="1200" b="1" kern="0" dirty="0" smtClean="0">
                <a:solidFill>
                  <a:srgbClr val="FF0000"/>
                </a:solidFill>
              </a:rPr>
              <a:t>- Андриянова Галина Геннадьевна – заместитель министра – руководитель департамента  организации социальной защиты населения министерства социально - демографической и семейной политики Самарской области</a:t>
            </a:r>
            <a:endParaRPr lang="ru-RU" sz="1200" b="1" kern="0" dirty="0">
              <a:solidFill>
                <a:srgbClr val="FF0000"/>
              </a:solidFill>
            </a:endParaRPr>
          </a:p>
          <a:p>
            <a:endParaRPr lang="ru-RU" sz="400" b="1" dirty="0" smtClean="0">
              <a:solidFill>
                <a:srgbClr val="FF0000"/>
              </a:solidFill>
              <a:cs typeface="Arial" panose="020B0604020202020204" pitchFamily="34" charset="0"/>
            </a:endParaRPr>
          </a:p>
          <a:p>
            <a:pPr algn="just">
              <a:buClr>
                <a:srgbClr val="4F81BD">
                  <a:lumMod val="75000"/>
                </a:srgbClr>
              </a:buClr>
              <a:buSzPct val="150000"/>
            </a:pPr>
            <a:r>
              <a:rPr lang="ru-RU" sz="1200" b="1" dirty="0" smtClean="0">
                <a:solidFill>
                  <a:srgbClr val="FF0000"/>
                </a:solidFill>
              </a:rPr>
              <a:t>тел.: 8(846)373-69-55</a:t>
            </a:r>
          </a:p>
          <a:p>
            <a:pPr algn="just">
              <a:buClr>
                <a:srgbClr val="4F81BD">
                  <a:lumMod val="75000"/>
                </a:srgbClr>
              </a:buClr>
              <a:buSzPct val="150000"/>
            </a:pPr>
            <a:r>
              <a:rPr lang="ru-RU" sz="1200" b="1" dirty="0" smtClean="0">
                <a:solidFill>
                  <a:srgbClr val="FF0000"/>
                </a:solidFill>
              </a:rPr>
              <a:t>Михайлова Людмила Викторовна – руководитель управления организации социальных выплат</a:t>
            </a:r>
          </a:p>
          <a:p>
            <a:pPr algn="just">
              <a:buClr>
                <a:srgbClr val="4F81BD">
                  <a:lumMod val="75000"/>
                </a:srgbClr>
              </a:buClr>
              <a:buSzPct val="150000"/>
            </a:pPr>
            <a:r>
              <a:rPr lang="ru-RU" sz="1200" b="1" dirty="0" smtClean="0">
                <a:solidFill>
                  <a:srgbClr val="FF0000"/>
                </a:solidFill>
              </a:rPr>
              <a:t>Тел.: 8(846)334-32-42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0543" y="3266364"/>
            <a:ext cx="4029203" cy="2123658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lang="ru-RU" sz="1200" b="1" dirty="0">
                <a:solidFill>
                  <a:srgbClr val="00B050"/>
                </a:solidFill>
                <a:cs typeface="Arial" panose="020B0604020202020204" pitchFamily="34" charset="0"/>
              </a:rPr>
              <a:t>Руководитель </a:t>
            </a:r>
            <a:r>
              <a:rPr lang="ru-RU" sz="1200" b="1" dirty="0" smtClean="0">
                <a:solidFill>
                  <a:srgbClr val="00B050"/>
                </a:solidFill>
                <a:cs typeface="Arial" panose="020B0604020202020204" pitchFamily="34" charset="0"/>
              </a:rPr>
              <a:t>РП </a:t>
            </a:r>
            <a:r>
              <a:rPr lang="ru-RU" sz="1200" b="1" kern="0" dirty="0">
                <a:solidFill>
                  <a:srgbClr val="00B050"/>
                </a:solidFill>
              </a:rPr>
              <a:t>«Старшее поколение</a:t>
            </a:r>
            <a:r>
              <a:rPr lang="ru-RU" sz="1200" b="1" kern="0" dirty="0" smtClean="0">
                <a:solidFill>
                  <a:srgbClr val="00B050"/>
                </a:solidFill>
              </a:rPr>
              <a:t>» </a:t>
            </a:r>
            <a:r>
              <a:rPr lang="ru-RU" sz="1200" b="1" kern="0" dirty="0" smtClean="0">
                <a:solidFill>
                  <a:srgbClr val="FF0000"/>
                </a:solidFill>
              </a:rPr>
              <a:t>- Воробьева Регина Алексеевна</a:t>
            </a:r>
            <a:r>
              <a:rPr lang="ru-RU" sz="1200" b="1" dirty="0" smtClean="0">
                <a:solidFill>
                  <a:srgbClr val="FF0000"/>
                </a:solidFill>
                <a:cs typeface="Arial" panose="020B0604020202020204" pitchFamily="34" charset="0"/>
              </a:rPr>
              <a:t> – </a:t>
            </a:r>
            <a:r>
              <a:rPr lang="ru-RU" sz="1200" b="1" kern="0" dirty="0" smtClean="0">
                <a:solidFill>
                  <a:srgbClr val="FF0000"/>
                </a:solidFill>
              </a:rPr>
              <a:t>заместитель </a:t>
            </a:r>
            <a:r>
              <a:rPr lang="ru-RU" sz="1200" b="1" kern="0" dirty="0">
                <a:solidFill>
                  <a:srgbClr val="FF0000"/>
                </a:solidFill>
              </a:rPr>
              <a:t>министра – руководитель департамента </a:t>
            </a:r>
            <a:r>
              <a:rPr lang="ru-RU" sz="1200" b="1" kern="0" dirty="0" smtClean="0">
                <a:solidFill>
                  <a:srgbClr val="FF0000"/>
                </a:solidFill>
              </a:rPr>
              <a:t>организации социального обслуживания, опеки и попечительства министерства социально-демографической и семейной политики</a:t>
            </a:r>
          </a:p>
          <a:p>
            <a:pPr algn="just">
              <a:buClr>
                <a:srgbClr val="4F81BD">
                  <a:lumMod val="75000"/>
                </a:srgbClr>
              </a:buClr>
              <a:buSzPct val="150000"/>
            </a:pPr>
            <a:r>
              <a:rPr lang="ru-RU" sz="1200" b="1" dirty="0" smtClean="0">
                <a:solidFill>
                  <a:srgbClr val="FF0000"/>
                </a:solidFill>
              </a:rPr>
              <a:t>тел.: 8(846)334-45-72</a:t>
            </a:r>
          </a:p>
          <a:p>
            <a:pPr algn="just">
              <a:buClr>
                <a:srgbClr val="4F81BD">
                  <a:lumMod val="75000"/>
                </a:srgbClr>
              </a:buClr>
              <a:buSzPct val="150000"/>
            </a:pPr>
            <a:r>
              <a:rPr lang="ru-RU" sz="1200" b="1" dirty="0" smtClean="0">
                <a:solidFill>
                  <a:srgbClr val="FF0000"/>
                </a:solidFill>
              </a:rPr>
              <a:t>Петрова Светлана Ивановна – руководитель управления организации социального обслуживания</a:t>
            </a:r>
          </a:p>
          <a:p>
            <a:pPr algn="just">
              <a:buClr>
                <a:srgbClr val="4F81BD">
                  <a:lumMod val="75000"/>
                </a:srgbClr>
              </a:buClr>
              <a:buSzPct val="150000"/>
            </a:pPr>
            <a:r>
              <a:rPr lang="ru-RU" sz="1200" b="1" dirty="0">
                <a:solidFill>
                  <a:srgbClr val="FF0000"/>
                </a:solidFill>
              </a:rPr>
              <a:t>тел.: </a:t>
            </a:r>
            <a:r>
              <a:rPr lang="ru-RU" sz="1200" b="1" dirty="0" smtClean="0">
                <a:solidFill>
                  <a:srgbClr val="FF0000"/>
                </a:solidFill>
              </a:rPr>
              <a:t>8(846)270-91-16</a:t>
            </a:r>
            <a:endParaRPr lang="ru-RU" sz="1200" b="1" dirty="0">
              <a:solidFill>
                <a:srgbClr val="FF0000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4536735" y="1061562"/>
            <a:ext cx="4530066" cy="193899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lang="ru-RU" sz="1200" b="1" dirty="0" smtClean="0">
                <a:solidFill>
                  <a:srgbClr val="00B050"/>
                </a:solidFill>
                <a:cs typeface="Arial" panose="020B0604020202020204" pitchFamily="34" charset="0"/>
              </a:rPr>
              <a:t>Руководитель РП </a:t>
            </a:r>
            <a:r>
              <a:rPr lang="ru-RU" sz="1200" b="1" kern="0" dirty="0">
                <a:solidFill>
                  <a:srgbClr val="00B050"/>
                </a:solidFill>
              </a:rPr>
              <a:t>«Содействие занятости женщин – создание условий дошкольного образования для детей в возрасте до трех лет»</a:t>
            </a:r>
            <a:r>
              <a:rPr lang="ru-RU" sz="1200" b="1" dirty="0" smtClean="0">
                <a:solidFill>
                  <a:srgbClr val="00B050"/>
                </a:solidFill>
                <a:cs typeface="Arial" panose="020B0604020202020204" pitchFamily="34" charset="0"/>
              </a:rPr>
              <a:t> </a:t>
            </a:r>
            <a:r>
              <a:rPr lang="ru-RU" sz="1200" b="1" dirty="0" smtClean="0">
                <a:solidFill>
                  <a:srgbClr val="FF0000"/>
                </a:solidFill>
                <a:cs typeface="Arial" panose="020B0604020202020204" pitchFamily="34" charset="0"/>
              </a:rPr>
              <a:t>- Пикалов Андрей Вячеславович -</a:t>
            </a:r>
            <a:r>
              <a:rPr lang="ru-RU" sz="1200" b="1" dirty="0" smtClean="0">
                <a:solidFill>
                  <a:srgbClr val="00B050"/>
                </a:solidFill>
                <a:cs typeface="Arial" panose="020B0604020202020204" pitchFamily="34" charset="0"/>
              </a:rPr>
              <a:t> </a:t>
            </a:r>
            <a:r>
              <a:rPr lang="ru-RU" sz="1200" b="1" kern="0" dirty="0">
                <a:solidFill>
                  <a:srgbClr val="FF0000"/>
                </a:solidFill>
              </a:rPr>
              <a:t>заместитель министра – руководитель департамента </a:t>
            </a:r>
            <a:r>
              <a:rPr lang="ru-RU" sz="1200" b="1" kern="0" dirty="0" smtClean="0">
                <a:solidFill>
                  <a:srgbClr val="FF0000"/>
                </a:solidFill>
              </a:rPr>
              <a:t>ресурсного обеспечения образования, организационной и информационной деятельности министерства образования и науки Самарской области</a:t>
            </a:r>
            <a:endParaRPr lang="ru-RU" sz="1200" b="1" dirty="0" smtClean="0">
              <a:solidFill>
                <a:srgbClr val="00B050"/>
              </a:solidFill>
              <a:cs typeface="Arial" panose="020B0604020202020204" pitchFamily="34" charset="0"/>
            </a:endParaRPr>
          </a:p>
          <a:p>
            <a:pPr algn="just">
              <a:buClr>
                <a:srgbClr val="4F81BD">
                  <a:lumMod val="75000"/>
                </a:srgbClr>
              </a:buClr>
              <a:buSzPct val="150000"/>
            </a:pPr>
            <a:r>
              <a:rPr lang="ru-RU" sz="1200" b="1" dirty="0" smtClean="0">
                <a:solidFill>
                  <a:srgbClr val="FF0000"/>
                </a:solidFill>
              </a:rPr>
              <a:t>Косарева Екатерина Юрьевна – консультант управления реализации общеобразовательных программ</a:t>
            </a:r>
          </a:p>
          <a:p>
            <a:pPr algn="just">
              <a:buClr>
                <a:srgbClr val="4F81BD">
                  <a:lumMod val="75000"/>
                </a:srgbClr>
              </a:buClr>
              <a:buSzPct val="150000"/>
            </a:pPr>
            <a:r>
              <a:rPr lang="ru-RU" sz="1200" b="1" dirty="0">
                <a:solidFill>
                  <a:srgbClr val="FF0000"/>
                </a:solidFill>
              </a:rPr>
              <a:t>Тел</a:t>
            </a:r>
            <a:r>
              <a:rPr lang="ru-RU" sz="1200" b="1" dirty="0" smtClean="0">
                <a:solidFill>
                  <a:srgbClr val="FF0000"/>
                </a:solidFill>
              </a:rPr>
              <a:t>.: 8(846)333-64-14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4560606" y="3234098"/>
            <a:ext cx="4482325" cy="230832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lang="ru-RU" sz="1200" b="1" dirty="0">
                <a:solidFill>
                  <a:srgbClr val="00B050"/>
                </a:solidFill>
                <a:cs typeface="Arial" panose="020B0604020202020204" pitchFamily="34" charset="0"/>
              </a:rPr>
              <a:t>Руководитель </a:t>
            </a:r>
            <a:r>
              <a:rPr lang="ru-RU" sz="1200" b="1" dirty="0" smtClean="0">
                <a:solidFill>
                  <a:srgbClr val="00B050"/>
                </a:solidFill>
                <a:cs typeface="Arial" panose="020B0604020202020204" pitchFamily="34" charset="0"/>
              </a:rPr>
              <a:t>РП «</a:t>
            </a:r>
            <a:r>
              <a:rPr lang="ru-RU" sz="1200" b="1" dirty="0" smtClean="0">
                <a:solidFill>
                  <a:srgbClr val="00B050"/>
                </a:solidFill>
              </a:rPr>
              <a:t>Формирование </a:t>
            </a:r>
            <a:r>
              <a:rPr lang="ru-RU" sz="1200" b="1" dirty="0">
                <a:solidFill>
                  <a:srgbClr val="00B050"/>
                </a:solidFill>
              </a:rPr>
              <a:t>системы мотивации граждан к здоровому образу жизни, включая здоровое питание и отказ от вредных привычек</a:t>
            </a:r>
            <a:r>
              <a:rPr lang="ru-RU" sz="1200" b="1" dirty="0" smtClean="0">
                <a:solidFill>
                  <a:srgbClr val="00B050"/>
                </a:solidFill>
              </a:rPr>
              <a:t>» </a:t>
            </a:r>
            <a:r>
              <a:rPr lang="ru-RU" sz="1200" b="1" dirty="0" smtClean="0">
                <a:solidFill>
                  <a:srgbClr val="FF0000"/>
                </a:solidFill>
              </a:rPr>
              <a:t>- Сочинская Татьяна Ивановна </a:t>
            </a:r>
            <a:r>
              <a:rPr lang="ru-RU" sz="1200" b="1" dirty="0">
                <a:solidFill>
                  <a:srgbClr val="FF0000"/>
                </a:solidFill>
                <a:cs typeface="Arial" panose="020B0604020202020204" pitchFamily="34" charset="0"/>
              </a:rPr>
              <a:t>– </a:t>
            </a:r>
            <a:r>
              <a:rPr lang="ru-RU" sz="1200" b="1" kern="0" dirty="0">
                <a:solidFill>
                  <a:srgbClr val="FF0000"/>
                </a:solidFill>
              </a:rPr>
              <a:t>заместитель министра – руководитель департамента </a:t>
            </a:r>
            <a:r>
              <a:rPr lang="ru-RU" sz="1200" b="1" kern="0" dirty="0" smtClean="0">
                <a:solidFill>
                  <a:srgbClr val="FF0000"/>
                </a:solidFill>
              </a:rPr>
              <a:t>организации медицинской помощи населению министерства здравоохранения Самарской области</a:t>
            </a:r>
          </a:p>
          <a:p>
            <a:pPr algn="just">
              <a:buClr>
                <a:srgbClr val="4F81BD">
                  <a:lumMod val="75000"/>
                </a:srgbClr>
              </a:buClr>
              <a:buSzPct val="150000"/>
            </a:pPr>
            <a:r>
              <a:rPr lang="ru-RU" sz="1200" b="1" dirty="0" smtClean="0">
                <a:solidFill>
                  <a:srgbClr val="FF0000"/>
                </a:solidFill>
              </a:rPr>
              <a:t>тел.:8(846)332-93-09</a:t>
            </a:r>
          </a:p>
          <a:p>
            <a:pPr algn="just">
              <a:buClr>
                <a:srgbClr val="4F81BD">
                  <a:lumMod val="75000"/>
                </a:srgbClr>
              </a:buClr>
              <a:buSzPct val="150000"/>
            </a:pPr>
            <a:r>
              <a:rPr lang="ru-RU" sz="1200" b="1" dirty="0" smtClean="0">
                <a:solidFill>
                  <a:srgbClr val="FF0000"/>
                </a:solidFill>
              </a:rPr>
              <a:t>Устинова Елена Владимировна – главный консультант управления организации первичной медико-санитарной помощи и профилактики заболеваний </a:t>
            </a:r>
          </a:p>
          <a:p>
            <a:pPr algn="just">
              <a:buClr>
                <a:srgbClr val="4F81BD">
                  <a:lumMod val="75000"/>
                </a:srgbClr>
              </a:buClr>
              <a:buSzPct val="150000"/>
            </a:pPr>
            <a:r>
              <a:rPr lang="ru-RU" sz="1200" b="1" dirty="0" smtClean="0">
                <a:solidFill>
                  <a:srgbClr val="FF0000"/>
                </a:solidFill>
              </a:rPr>
              <a:t>Тел.:8(846)332-15-65</a:t>
            </a:r>
            <a:endParaRPr lang="ru-RU" sz="1200" b="1" dirty="0">
              <a:solidFill>
                <a:srgbClr val="FF0000"/>
              </a:solidFill>
            </a:endParaRPr>
          </a:p>
        </p:txBody>
      </p:sp>
      <p:sp>
        <p:nvSpPr>
          <p:cNvPr id="12" name="Прямоугольник 1">
            <a:extLst>
              <a:ext uri="{FF2B5EF4-FFF2-40B4-BE49-F238E27FC236}">
                <a16:creationId xmlns="" xmlns:a16="http://schemas.microsoft.com/office/drawing/2014/main" id="{4AB62333-E8EB-4CFB-8E1E-D40A1E58C0C8}"/>
              </a:ext>
            </a:extLst>
          </p:cNvPr>
          <p:cNvSpPr>
            <a:spLocks noChangeArrowheads="1"/>
          </p:cNvSpPr>
          <p:nvPr/>
        </p:nvSpPr>
        <p:spPr bwMode="auto">
          <a:xfrm>
            <a:off x="664938" y="116632"/>
            <a:ext cx="8342383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altLang="ru-RU" sz="2000" dirty="0" smtClean="0">
                <a:solidFill>
                  <a:prstClr val="white"/>
                </a:solidFill>
                <a:latin typeface="Arial" panose="020B0604020202020204" pitchFamily="34" charset="0"/>
                <a:ea typeface="MS Mincho" pitchFamily="49" charset="-128"/>
              </a:rPr>
              <a:t>Национальный проект «Демография»</a:t>
            </a:r>
            <a:endParaRPr lang="ru-RU" altLang="ru-RU" sz="2000" dirty="0">
              <a:solidFill>
                <a:prstClr val="white"/>
              </a:solidFill>
              <a:latin typeface="Arial" panose="020B0604020202020204" pitchFamily="34" charset="0"/>
              <a:ea typeface="MS Mincho" pitchFamily="49" charset="-128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02953" y="5585026"/>
            <a:ext cx="8904368" cy="1015663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lang="ru-RU" sz="1200" b="1" dirty="0">
                <a:solidFill>
                  <a:srgbClr val="00B050"/>
                </a:solidFill>
                <a:cs typeface="Arial" panose="020B0604020202020204" pitchFamily="34" charset="0"/>
              </a:rPr>
              <a:t>Руководитель </a:t>
            </a:r>
            <a:r>
              <a:rPr lang="ru-RU" sz="1200" b="1" dirty="0" smtClean="0">
                <a:solidFill>
                  <a:srgbClr val="00B050"/>
                </a:solidFill>
                <a:cs typeface="Arial" panose="020B0604020202020204" pitchFamily="34" charset="0"/>
              </a:rPr>
              <a:t>РП </a:t>
            </a:r>
            <a:r>
              <a:rPr lang="ru-RU" sz="1200" b="1" kern="0" dirty="0" smtClean="0">
                <a:solidFill>
                  <a:srgbClr val="00B050"/>
                </a:solidFill>
              </a:rPr>
              <a:t>«</a:t>
            </a:r>
            <a:r>
              <a:rPr lang="ru-RU" sz="1200" b="1" i="1" dirty="0" smtClean="0">
                <a:solidFill>
                  <a:srgbClr val="00B050"/>
                </a:solidFill>
              </a:rPr>
              <a:t>Спорт </a:t>
            </a:r>
            <a:r>
              <a:rPr lang="ru-RU" sz="1200" b="1" i="1" dirty="0">
                <a:solidFill>
                  <a:srgbClr val="00B050"/>
                </a:solidFill>
              </a:rPr>
              <a:t>– норма жизни</a:t>
            </a:r>
            <a:r>
              <a:rPr lang="ru-RU" sz="1200" b="1" i="1" dirty="0" smtClean="0">
                <a:solidFill>
                  <a:srgbClr val="00B050"/>
                </a:solidFill>
              </a:rPr>
              <a:t>» </a:t>
            </a:r>
            <a:r>
              <a:rPr lang="ru-RU" sz="1200" b="1" kern="0" dirty="0" smtClean="0">
                <a:solidFill>
                  <a:srgbClr val="FF0000"/>
                </a:solidFill>
              </a:rPr>
              <a:t>- Харин Андрей Николаевич</a:t>
            </a:r>
            <a:r>
              <a:rPr lang="ru-RU" sz="1200" b="1" dirty="0" smtClean="0">
                <a:solidFill>
                  <a:srgbClr val="FF0000"/>
                </a:solidFill>
                <a:cs typeface="Arial" panose="020B0604020202020204" pitchFamily="34" charset="0"/>
              </a:rPr>
              <a:t> – первый </a:t>
            </a:r>
            <a:r>
              <a:rPr lang="ru-RU" sz="1200" b="1" kern="0" dirty="0" smtClean="0">
                <a:solidFill>
                  <a:srgbClr val="FF0000"/>
                </a:solidFill>
              </a:rPr>
              <a:t>заместитель министра спорта Самарской области</a:t>
            </a:r>
          </a:p>
          <a:p>
            <a:pPr algn="just">
              <a:buClr>
                <a:srgbClr val="4F81BD">
                  <a:lumMod val="75000"/>
                </a:srgbClr>
              </a:buClr>
              <a:buSzPct val="150000"/>
            </a:pPr>
            <a:r>
              <a:rPr lang="ru-RU" sz="1200" b="1" dirty="0" smtClean="0">
                <a:solidFill>
                  <a:srgbClr val="FF0000"/>
                </a:solidFill>
              </a:rPr>
              <a:t>тел.: 8(846)242-10-54</a:t>
            </a:r>
          </a:p>
          <a:p>
            <a:pPr algn="just">
              <a:buClr>
                <a:srgbClr val="4F81BD">
                  <a:lumMod val="75000"/>
                </a:srgbClr>
              </a:buClr>
              <a:buSzPct val="150000"/>
            </a:pPr>
            <a:r>
              <a:rPr lang="ru-RU" sz="1200" b="1" dirty="0" err="1" smtClean="0">
                <a:solidFill>
                  <a:srgbClr val="FF0000"/>
                </a:solidFill>
              </a:rPr>
              <a:t>Чесалин</a:t>
            </a:r>
            <a:r>
              <a:rPr lang="ru-RU" sz="1200" b="1" dirty="0" smtClean="0">
                <a:solidFill>
                  <a:srgbClr val="FF0000"/>
                </a:solidFill>
              </a:rPr>
              <a:t> Дмитрий Валерьевич – руководитель управления развития физической культуры и массового спорта</a:t>
            </a:r>
          </a:p>
          <a:p>
            <a:pPr algn="just">
              <a:buClr>
                <a:srgbClr val="4F81BD">
                  <a:lumMod val="75000"/>
                </a:srgbClr>
              </a:buClr>
              <a:buSzPct val="150000"/>
            </a:pPr>
            <a:r>
              <a:rPr lang="ru-RU" sz="1200" b="1" dirty="0" smtClean="0">
                <a:solidFill>
                  <a:srgbClr val="FF0000"/>
                </a:solidFill>
              </a:rPr>
              <a:t>тел</a:t>
            </a:r>
            <a:r>
              <a:rPr lang="ru-RU" sz="1200" b="1" dirty="0">
                <a:solidFill>
                  <a:srgbClr val="FF0000"/>
                </a:solidFill>
              </a:rPr>
              <a:t>.: </a:t>
            </a:r>
            <a:r>
              <a:rPr lang="ru-RU" sz="1200" b="1" dirty="0" smtClean="0">
                <a:solidFill>
                  <a:srgbClr val="FF0000"/>
                </a:solidFill>
              </a:rPr>
              <a:t>8(846)242-10-85</a:t>
            </a:r>
            <a:endParaRPr lang="ru-RU" sz="12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3252752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2">
            <a:extLst>
              <a:ext uri="{FF2B5EF4-FFF2-40B4-BE49-F238E27FC236}">
                <a16:creationId xmlns:a16="http://schemas.microsoft.com/office/drawing/2014/main" xmlns="" id="{272F0A15-0AFF-4A8B-9214-36F66F479F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29600" y="6492875"/>
            <a:ext cx="514400" cy="365125"/>
          </a:xfrm>
        </p:spPr>
        <p:txBody>
          <a:bodyPr/>
          <a:lstStyle/>
          <a:p>
            <a:fld id="{33D78B8A-58FF-4BB4-B6B6-A98D4AC5AC54}" type="slidenum">
              <a:rPr lang="ru-RU" smtClean="0"/>
              <a:pPr/>
              <a:t>23</a:t>
            </a:fld>
            <a:endParaRPr lang="ru-RU"/>
          </a:p>
        </p:txBody>
      </p:sp>
      <p:sp>
        <p:nvSpPr>
          <p:cNvPr id="22" name="Прямоугольник 1">
            <a:extLst>
              <a:ext uri="{FF2B5EF4-FFF2-40B4-BE49-F238E27FC236}">
                <a16:creationId xmlns:a16="http://schemas.microsoft.com/office/drawing/2014/main" xmlns="" id="{4AB62333-E8EB-4CFB-8E1E-D40A1E58C0C8}"/>
              </a:ext>
            </a:extLst>
          </p:cNvPr>
          <p:cNvSpPr>
            <a:spLocks noChangeArrowheads="1"/>
          </p:cNvSpPr>
          <p:nvPr/>
        </p:nvSpPr>
        <p:spPr bwMode="auto">
          <a:xfrm>
            <a:off x="561888" y="0"/>
            <a:ext cx="8568952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altLang="ru-RU" sz="2000" dirty="0" smtClean="0">
                <a:solidFill>
                  <a:schemeClr val="bg1"/>
                </a:solidFill>
                <a:latin typeface="Arial" panose="020B0604020202020204" pitchFamily="34" charset="0"/>
                <a:ea typeface="MS Mincho" pitchFamily="49" charset="-128"/>
              </a:rPr>
              <a:t>Национальный проект «Демография»</a:t>
            </a:r>
            <a:endParaRPr lang="ru-RU" altLang="ru-RU" sz="2000" dirty="0">
              <a:solidFill>
                <a:schemeClr val="bg1"/>
              </a:solidFill>
              <a:latin typeface="Arial" panose="020B0604020202020204" pitchFamily="34" charset="0"/>
              <a:ea typeface="MS Mincho" pitchFamily="49" charset="-128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0" y="2886035"/>
            <a:ext cx="896448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800" b="1" dirty="0" smtClean="0">
                <a:solidFill>
                  <a:srgbClr val="003990"/>
                </a:solidFill>
              </a:rPr>
              <a:t>СПАСИБО ЗА ВНИМАНИЕ!</a:t>
            </a:r>
            <a:endParaRPr lang="ru-RU" sz="4800" b="1" dirty="0">
              <a:solidFill>
                <a:srgbClr val="00399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3766685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2">
            <a:extLst>
              <a:ext uri="{FF2B5EF4-FFF2-40B4-BE49-F238E27FC236}">
                <a16:creationId xmlns:a16="http://schemas.microsoft.com/office/drawing/2014/main" xmlns="" id="{272F0A15-0AFF-4A8B-9214-36F66F479F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01437" y="6492875"/>
            <a:ext cx="514400" cy="365125"/>
          </a:xfrm>
        </p:spPr>
        <p:txBody>
          <a:bodyPr/>
          <a:lstStyle/>
          <a:p>
            <a:fld id="{33D78B8A-58FF-4BB4-B6B6-A98D4AC5AC54}" type="slidenum">
              <a:rPr lang="ru-RU" smtClean="0"/>
              <a:pPr/>
              <a:t>3</a:t>
            </a:fld>
            <a:endParaRPr lang="ru-RU" dirty="0"/>
          </a:p>
        </p:txBody>
      </p:sp>
      <p:sp>
        <p:nvSpPr>
          <p:cNvPr id="21" name="Прямоугольник 20">
            <a:extLst>
              <a:ext uri="{FF2B5EF4-FFF2-40B4-BE49-F238E27FC236}">
                <a16:creationId xmlns:a16="http://schemas.microsoft.com/office/drawing/2014/main" xmlns="" id="{5CBA6747-59C9-42D0-9D74-834125E26F82}"/>
              </a:ext>
            </a:extLst>
          </p:cNvPr>
          <p:cNvSpPr/>
          <p:nvPr/>
        </p:nvSpPr>
        <p:spPr>
          <a:xfrm>
            <a:off x="-2679" y="2170364"/>
            <a:ext cx="2664296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100" b="1" u="sng" kern="0" dirty="0" smtClean="0">
                <a:solidFill>
                  <a:prstClr val="black"/>
                </a:solidFill>
              </a:rPr>
              <a:t>РП «Финансовая поддержка семей с детьми »</a:t>
            </a:r>
            <a:endParaRPr lang="ru-RU" sz="1100" b="1" u="sng" kern="0" dirty="0">
              <a:solidFill>
                <a:prstClr val="black"/>
              </a:solidFill>
            </a:endParaRPr>
          </a:p>
        </p:txBody>
      </p:sp>
      <p:sp>
        <p:nvSpPr>
          <p:cNvPr id="24" name="Прямоугольник 23">
            <a:extLst>
              <a:ext uri="{FF2B5EF4-FFF2-40B4-BE49-F238E27FC236}">
                <a16:creationId xmlns:a16="http://schemas.microsoft.com/office/drawing/2014/main" xmlns="" id="{5CBA6747-59C9-42D0-9D74-834125E26F82}"/>
              </a:ext>
            </a:extLst>
          </p:cNvPr>
          <p:cNvSpPr/>
          <p:nvPr/>
        </p:nvSpPr>
        <p:spPr>
          <a:xfrm>
            <a:off x="2888247" y="1835847"/>
            <a:ext cx="2691865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100" b="1" u="sng" kern="0" dirty="0" smtClean="0">
                <a:solidFill>
                  <a:prstClr val="black"/>
                </a:solidFill>
              </a:rPr>
              <a:t>РП </a:t>
            </a:r>
            <a:r>
              <a:rPr lang="ru-RU" sz="1100" b="1" u="sng" kern="0" dirty="0">
                <a:solidFill>
                  <a:prstClr val="black"/>
                </a:solidFill>
              </a:rPr>
              <a:t>«Содействие занятости женщин - создание условий дошкольного образования для детей в возрасте до трех лет</a:t>
            </a:r>
            <a:r>
              <a:rPr lang="ru-RU" sz="1100" b="1" u="sng" kern="0" dirty="0" smtClean="0">
                <a:solidFill>
                  <a:prstClr val="black"/>
                </a:solidFill>
              </a:rPr>
              <a:t>»</a:t>
            </a:r>
            <a:endParaRPr lang="ru-RU" sz="1100" b="1" u="sng" kern="0" dirty="0">
              <a:solidFill>
                <a:prstClr val="black"/>
              </a:solidFill>
            </a:endParaRPr>
          </a:p>
        </p:txBody>
      </p:sp>
      <p:sp>
        <p:nvSpPr>
          <p:cNvPr id="25" name="Прямоугольник 24">
            <a:extLst>
              <a:ext uri="{FF2B5EF4-FFF2-40B4-BE49-F238E27FC236}">
                <a16:creationId xmlns:a16="http://schemas.microsoft.com/office/drawing/2014/main" xmlns="" id="{5CBA6747-59C9-42D0-9D74-834125E26F82}"/>
              </a:ext>
            </a:extLst>
          </p:cNvPr>
          <p:cNvSpPr/>
          <p:nvPr/>
        </p:nvSpPr>
        <p:spPr>
          <a:xfrm>
            <a:off x="5806516" y="1841527"/>
            <a:ext cx="3252320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100" b="1" u="sng" kern="0" dirty="0" smtClean="0">
                <a:solidFill>
                  <a:prstClr val="black"/>
                </a:solidFill>
              </a:rPr>
              <a:t>РП «Старшее поколение »</a:t>
            </a:r>
          </a:p>
          <a:p>
            <a:pPr lvl="0"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ru-RU" sz="1100" b="1" kern="0" dirty="0">
              <a:solidFill>
                <a:prstClr val="black"/>
              </a:solidFill>
            </a:endParaRPr>
          </a:p>
        </p:txBody>
      </p:sp>
      <p:sp>
        <p:nvSpPr>
          <p:cNvPr id="30" name="Прямоугольник 29">
            <a:extLst>
              <a:ext uri="{FF2B5EF4-FFF2-40B4-BE49-F238E27FC236}">
                <a16:creationId xmlns:a16="http://schemas.microsoft.com/office/drawing/2014/main" xmlns="" id="{BB16EB14-9D62-4F07-8C97-A22564793177}"/>
              </a:ext>
            </a:extLst>
          </p:cNvPr>
          <p:cNvSpPr/>
          <p:nvPr/>
        </p:nvSpPr>
        <p:spPr>
          <a:xfrm>
            <a:off x="59900" y="692696"/>
            <a:ext cx="9024728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altLang="ru-RU" sz="1600" b="1" u="sng" dirty="0" smtClean="0">
                <a:solidFill>
                  <a:srgbClr val="FF0000"/>
                </a:solidFill>
                <a:latin typeface="Arial" panose="020B0604020202020204" pitchFamily="34" charset="0"/>
                <a:ea typeface="MS Mincho" pitchFamily="49" charset="-128"/>
              </a:rPr>
              <a:t>Показатели высшего уровня </a:t>
            </a:r>
          </a:p>
        </p:txBody>
      </p:sp>
      <p:sp>
        <p:nvSpPr>
          <p:cNvPr id="27" name="Прямоугольник 26"/>
          <p:cNvSpPr/>
          <p:nvPr/>
        </p:nvSpPr>
        <p:spPr>
          <a:xfrm>
            <a:off x="166282" y="2756481"/>
            <a:ext cx="2628310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indent="-171450" algn="just">
              <a:buClr>
                <a:schemeClr val="accent1"/>
              </a:buClr>
              <a:buFont typeface="Wingdings" panose="05000000000000000000" pitchFamily="2" charset="2"/>
              <a:buChar char="Ø"/>
            </a:pPr>
            <a:endParaRPr lang="ru-RU" sz="1100" dirty="0">
              <a:solidFill>
                <a:srgbClr val="0070C0"/>
              </a:solidFill>
            </a:endParaRPr>
          </a:p>
        </p:txBody>
      </p:sp>
      <p:sp>
        <p:nvSpPr>
          <p:cNvPr id="28" name="Прямоугольник 27"/>
          <p:cNvSpPr/>
          <p:nvPr/>
        </p:nvSpPr>
        <p:spPr>
          <a:xfrm>
            <a:off x="5797756" y="2218217"/>
            <a:ext cx="3044764" cy="38164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indent="-171450" algn="just">
              <a:buClr>
                <a:schemeClr val="accent1"/>
              </a:buClr>
              <a:buFont typeface="Wingdings" pitchFamily="2" charset="2"/>
              <a:buChar char="Ø"/>
            </a:pPr>
            <a:r>
              <a:rPr lang="ru-RU" sz="1100" dirty="0"/>
              <a:t>Уровень госпитализации на геронтологические койки лиц старше 60 лет на 10 тыс. населения соответствующего возраста; </a:t>
            </a:r>
          </a:p>
          <a:p>
            <a:pPr marL="171450" indent="-171450" algn="just">
              <a:buClr>
                <a:schemeClr val="accent1"/>
              </a:buClr>
              <a:buFont typeface="Wingdings" pitchFamily="2" charset="2"/>
              <a:buChar char="Ø"/>
            </a:pPr>
            <a:r>
              <a:rPr lang="ru-RU" sz="1100" dirty="0"/>
              <a:t>Охват граждан старше трудоспособного возраста профилактическими осмотрами, включая диспансеризацию, %; </a:t>
            </a:r>
          </a:p>
          <a:p>
            <a:pPr marL="171450" indent="-171450" algn="just">
              <a:buClr>
                <a:schemeClr val="accent1"/>
              </a:buClr>
              <a:buFont typeface="Wingdings" pitchFamily="2" charset="2"/>
              <a:buChar char="Ø"/>
            </a:pPr>
            <a:r>
              <a:rPr lang="ru-RU" sz="1100" dirty="0"/>
              <a:t>Доля лиц старше трудоспособного возраста, у которых выявлены заболевания и патологические состояния, находящихся под диспансерным наблюдением,  %</a:t>
            </a:r>
          </a:p>
          <a:p>
            <a:pPr marL="171450" indent="-171450" algn="just">
              <a:buClr>
                <a:schemeClr val="accent1"/>
              </a:buClr>
              <a:buFont typeface="Wingdings" pitchFamily="2" charset="2"/>
              <a:buChar char="Ø"/>
            </a:pPr>
            <a:r>
              <a:rPr lang="ru-RU" sz="1100" dirty="0"/>
              <a:t>Численность граждан </a:t>
            </a:r>
            <a:r>
              <a:rPr lang="ru-RU" sz="1100" dirty="0" err="1"/>
              <a:t>предпенсионного</a:t>
            </a:r>
            <a:r>
              <a:rPr lang="ru-RU" sz="1100" dirty="0"/>
              <a:t> возраста, прошедших профессиональное обучение и дополнительное профессиональное образование, человек</a:t>
            </a:r>
          </a:p>
          <a:p>
            <a:pPr algn="ctr">
              <a:buClr>
                <a:schemeClr val="accent1"/>
              </a:buClr>
            </a:pPr>
            <a:endParaRPr lang="ru-RU" sz="1100" dirty="0" smtClean="0">
              <a:solidFill>
                <a:srgbClr val="000000"/>
              </a:solidFill>
              <a:latin typeface="Times New Roman"/>
              <a:ea typeface="Calibri"/>
            </a:endParaRPr>
          </a:p>
          <a:p>
            <a:pPr algn="just">
              <a:buClr>
                <a:schemeClr val="accent1"/>
              </a:buClr>
            </a:pPr>
            <a:endParaRPr lang="ru-RU" sz="1100" dirty="0" smtClean="0">
              <a:solidFill>
                <a:srgbClr val="000000"/>
              </a:solidFill>
              <a:latin typeface="Times New Roman"/>
              <a:ea typeface="Calibri"/>
            </a:endParaRPr>
          </a:p>
          <a:p>
            <a:pPr algn="just">
              <a:buClr>
                <a:schemeClr val="accent1"/>
              </a:buClr>
            </a:pPr>
            <a:endParaRPr lang="ru-RU" sz="1100" dirty="0" smtClean="0">
              <a:solidFill>
                <a:srgbClr val="0070C0"/>
              </a:solidFill>
            </a:endParaRPr>
          </a:p>
          <a:p>
            <a:pPr marL="171450" indent="-171450" algn="just">
              <a:buClr>
                <a:schemeClr val="accent1"/>
              </a:buClr>
              <a:buFont typeface="Wingdings" panose="05000000000000000000" pitchFamily="2" charset="2"/>
              <a:buChar char="Ø"/>
            </a:pPr>
            <a:endParaRPr lang="ru-RU" sz="1100" dirty="0">
              <a:solidFill>
                <a:srgbClr val="0070C0"/>
              </a:solidFill>
            </a:endParaRPr>
          </a:p>
        </p:txBody>
      </p:sp>
      <p:sp>
        <p:nvSpPr>
          <p:cNvPr id="31" name="Прямоугольник 30"/>
          <p:cNvSpPr/>
          <p:nvPr/>
        </p:nvSpPr>
        <p:spPr>
          <a:xfrm>
            <a:off x="59900" y="1033847"/>
            <a:ext cx="302742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indent="-171450" algn="ctr">
              <a:buClr>
                <a:schemeClr val="accent1"/>
              </a:buClr>
              <a:buFont typeface="Wingdings" panose="05000000000000000000" pitchFamily="2" charset="2"/>
              <a:buChar char="Ø"/>
            </a:pPr>
            <a:r>
              <a:rPr lang="ru-RU" sz="1200" b="1" dirty="0" smtClean="0">
                <a:solidFill>
                  <a:srgbClr val="00B050"/>
                </a:solidFill>
                <a:ea typeface="Calibri"/>
                <a:cs typeface="Times New Roman"/>
              </a:rPr>
              <a:t>Суммарный коэффициент рождаемости до 1,644 к 2024 году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1938511" y="1540889"/>
            <a:ext cx="459133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altLang="ru-RU" b="1" dirty="0">
                <a:solidFill>
                  <a:srgbClr val="FF0000"/>
                </a:solidFill>
                <a:latin typeface="Arial" panose="020B0604020202020204" pitchFamily="34" charset="0"/>
                <a:ea typeface="MS Mincho" pitchFamily="49" charset="-128"/>
              </a:rPr>
              <a:t>Показатели </a:t>
            </a:r>
            <a:r>
              <a:rPr lang="ru-RU" altLang="ru-RU" b="1" dirty="0" smtClean="0">
                <a:solidFill>
                  <a:srgbClr val="FF0000"/>
                </a:solidFill>
                <a:latin typeface="Arial" panose="020B0604020202020204" pitchFamily="34" charset="0"/>
                <a:ea typeface="MS Mincho" pitchFamily="49" charset="-128"/>
              </a:rPr>
              <a:t>РС ФП: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36" name="Прямоугольник 35"/>
          <p:cNvSpPr/>
          <p:nvPr/>
        </p:nvSpPr>
        <p:spPr>
          <a:xfrm>
            <a:off x="5868143" y="1067493"/>
            <a:ext cx="327585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indent="-171450" algn="ctr">
              <a:buClr>
                <a:schemeClr val="accent1"/>
              </a:buClr>
              <a:buFont typeface="Wingdings" panose="05000000000000000000" pitchFamily="2" charset="2"/>
              <a:buChar char="Ø"/>
            </a:pPr>
            <a:r>
              <a:rPr lang="ru-RU" sz="1200" b="1" dirty="0" smtClean="0">
                <a:solidFill>
                  <a:srgbClr val="00B050"/>
                </a:solidFill>
              </a:rPr>
              <a:t>Увеличение доли граждан, ведущих здоровый образ жизни до 60%</a:t>
            </a:r>
            <a:endParaRPr lang="ru-RU" sz="1200" b="1" dirty="0">
              <a:solidFill>
                <a:srgbClr val="00B050"/>
              </a:solidFill>
            </a:endParaRPr>
          </a:p>
        </p:txBody>
      </p:sp>
      <p:sp>
        <p:nvSpPr>
          <p:cNvPr id="37" name="Прямоугольник 1">
            <a:extLst>
              <a:ext uri="{FF2B5EF4-FFF2-40B4-BE49-F238E27FC236}">
                <a16:creationId xmlns="" xmlns:a16="http://schemas.microsoft.com/office/drawing/2014/main" id="{4AB62333-E8EB-4CFB-8E1E-D40A1E58C0C8}"/>
              </a:ext>
            </a:extLst>
          </p:cNvPr>
          <p:cNvSpPr>
            <a:spLocks noChangeArrowheads="1"/>
          </p:cNvSpPr>
          <p:nvPr/>
        </p:nvSpPr>
        <p:spPr bwMode="auto">
          <a:xfrm>
            <a:off x="773454" y="37073"/>
            <a:ext cx="8342383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altLang="ru-RU" sz="2000" dirty="0" smtClean="0">
                <a:solidFill>
                  <a:schemeClr val="bg1"/>
                </a:solidFill>
                <a:latin typeface="Arial" panose="020B0604020202020204" pitchFamily="34" charset="0"/>
                <a:ea typeface="MS Mincho" pitchFamily="49" charset="-128"/>
              </a:rPr>
              <a:t>Национальный проект «Демография»</a:t>
            </a:r>
            <a:endParaRPr lang="ru-RU" altLang="ru-RU" sz="2000" dirty="0">
              <a:solidFill>
                <a:schemeClr val="bg1"/>
              </a:solidFill>
              <a:latin typeface="Arial" panose="020B0604020202020204" pitchFamily="34" charset="0"/>
              <a:ea typeface="MS Mincho" pitchFamily="49" charset="-128"/>
            </a:endParaRPr>
          </a:p>
        </p:txBody>
      </p:sp>
      <p:sp>
        <p:nvSpPr>
          <p:cNvPr id="40" name="Прямоугольник 39"/>
          <p:cNvSpPr/>
          <p:nvPr/>
        </p:nvSpPr>
        <p:spPr>
          <a:xfrm>
            <a:off x="2985873" y="1033847"/>
            <a:ext cx="302742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indent="-171450" algn="ctr">
              <a:buClr>
                <a:schemeClr val="accent1"/>
              </a:buClr>
              <a:buFont typeface="Wingdings" panose="05000000000000000000" pitchFamily="2" charset="2"/>
              <a:buChar char="Ø"/>
            </a:pPr>
            <a:r>
              <a:rPr lang="ru-RU" sz="1200" b="1" dirty="0" smtClean="0">
                <a:solidFill>
                  <a:srgbClr val="00B050"/>
                </a:solidFill>
                <a:ea typeface="Calibri"/>
                <a:cs typeface="Times New Roman"/>
              </a:rPr>
              <a:t>Увеличение ожидаемой продолжительности здоровой жизни до 67 лет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0" y="2889611"/>
            <a:ext cx="2601230" cy="18481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spcAft>
                <a:spcPts val="0"/>
              </a:spcAft>
              <a:buFont typeface="Wingdings" pitchFamily="2" charset="2"/>
              <a:buChar char="Ø"/>
            </a:pPr>
            <a:r>
              <a:rPr lang="ru-RU" sz="1400" dirty="0">
                <a:latin typeface="Times New Roman"/>
                <a:ea typeface="Calibri"/>
                <a:cs typeface="Times New Roman"/>
              </a:rPr>
              <a:t>Суммарный коэффициент рождаемости вторых детей;</a:t>
            </a:r>
          </a:p>
          <a:p>
            <a:pPr marL="285750" indent="-285750">
              <a:spcAft>
                <a:spcPts val="0"/>
              </a:spcAft>
              <a:buFont typeface="Wingdings" pitchFamily="2" charset="2"/>
              <a:buChar char="Ø"/>
            </a:pPr>
            <a:r>
              <a:rPr lang="ru-RU" sz="1400" dirty="0" smtClean="0">
                <a:latin typeface="Times New Roman"/>
                <a:ea typeface="Calibri"/>
                <a:cs typeface="Times New Roman"/>
              </a:rPr>
              <a:t>Суммарный коэффициент </a:t>
            </a:r>
            <a:r>
              <a:rPr lang="ru-RU" sz="1400" dirty="0">
                <a:latin typeface="Times New Roman"/>
                <a:ea typeface="Calibri"/>
                <a:cs typeface="Times New Roman"/>
              </a:rPr>
              <a:t>рождаемости третьих и последующих </a:t>
            </a:r>
            <a:r>
              <a:rPr lang="ru-RU" sz="1400" dirty="0" smtClean="0">
                <a:latin typeface="Times New Roman"/>
                <a:ea typeface="Calibri"/>
                <a:cs typeface="Times New Roman"/>
              </a:rPr>
              <a:t>детей;</a:t>
            </a:r>
          </a:p>
          <a:p>
            <a:pPr marL="285750" indent="-285750">
              <a:spcAft>
                <a:spcPts val="0"/>
              </a:spcAft>
              <a:buFont typeface="Wingdings" pitchFamily="2" charset="2"/>
              <a:buChar char="Ø"/>
            </a:pPr>
            <a:r>
              <a:rPr lang="ru-RU" sz="1400" dirty="0" smtClean="0">
                <a:latin typeface="Times New Roman"/>
                <a:ea typeface="Calibri"/>
                <a:cs typeface="Times New Roman"/>
              </a:rPr>
              <a:t>Возрастные </a:t>
            </a:r>
            <a:r>
              <a:rPr lang="ru-RU" sz="1400" dirty="0">
                <a:latin typeface="Times New Roman"/>
                <a:ea typeface="Calibri"/>
                <a:cs typeface="Times New Roman"/>
              </a:rPr>
              <a:t>коэффициенты рождаемости</a:t>
            </a:r>
          </a:p>
          <a:p>
            <a:pPr>
              <a:lnSpc>
                <a:spcPct val="115000"/>
              </a:lnSpc>
              <a:spcAft>
                <a:spcPts val="0"/>
              </a:spcAft>
            </a:pPr>
            <a:endParaRPr lang="ru-RU" sz="1400" dirty="0">
              <a:effectLst/>
              <a:latin typeface="Calibri"/>
              <a:ea typeface="Calibri"/>
              <a:cs typeface="Times New Roman"/>
            </a:endParaRPr>
          </a:p>
        </p:txBody>
      </p:sp>
      <p:sp>
        <p:nvSpPr>
          <p:cNvPr id="41" name="Прямоугольник 40"/>
          <p:cNvSpPr/>
          <p:nvPr/>
        </p:nvSpPr>
        <p:spPr>
          <a:xfrm>
            <a:off x="2703952" y="2601251"/>
            <a:ext cx="3060454" cy="41395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lvl="0" indent="-171450">
              <a:buFont typeface="Wingdings" pitchFamily="2" charset="2"/>
              <a:buChar char="Ø"/>
            </a:pPr>
            <a:r>
              <a:rPr lang="ru-RU" sz="11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Уровень занятости женщин, имеющих детей дошкольного возраста,</a:t>
            </a:r>
          </a:p>
          <a:p>
            <a:pPr marL="171450" lvl="0" indent="-171450">
              <a:buFont typeface="Wingdings" pitchFamily="2" charset="2"/>
              <a:buChar char="Ø"/>
            </a:pPr>
            <a:r>
              <a:rPr lang="ru-RU" sz="11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Численность женщин, находящихся в отпуске по уходу за ребенком в возрасте до трех лет, прошедших профессиональное обучение и дополнительное профессиональное образование</a:t>
            </a:r>
          </a:p>
          <a:p>
            <a:pPr marL="171450" indent="-171450">
              <a:buClr>
                <a:schemeClr val="accent1"/>
              </a:buClr>
              <a:buFont typeface="Wingdings" panose="05000000000000000000" pitchFamily="2" charset="2"/>
              <a:buChar char="Ø"/>
            </a:pPr>
            <a:r>
              <a:rPr lang="ru-RU" sz="1100" dirty="0" smtClean="0">
                <a:solidFill>
                  <a:srgbClr val="0070C0"/>
                </a:solidFill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 </a:t>
            </a:r>
            <a:r>
              <a:rPr lang="ru-RU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Численность воспитанников </a:t>
            </a:r>
            <a:br>
              <a:rPr lang="ru-RU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возрасте до трех лет, посещающих государственные </a:t>
            </a:r>
            <a:r>
              <a:rPr lang="ru-RU" sz="1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и </a:t>
            </a:r>
            <a:r>
              <a:rPr lang="ru-RU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муниципальные организации, осуществляющие образовательную деятельность по образовательным программам дошкольного образования, присмотр и </a:t>
            </a:r>
            <a:r>
              <a:rPr lang="ru-RU" sz="1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уход</a:t>
            </a:r>
            <a:endParaRPr lang="ru-RU" sz="1100" dirty="0" smtClean="0">
              <a:solidFill>
                <a:srgbClr val="0070C0"/>
              </a:solidFill>
              <a:latin typeface="Times New Roman" panose="02020603050405020304" pitchFamily="18" charset="0"/>
              <a:ea typeface="Arial Unicode MS"/>
              <a:cs typeface="Times New Roman" panose="02020603050405020304" pitchFamily="18" charset="0"/>
            </a:endParaRPr>
          </a:p>
          <a:p>
            <a:pPr marL="171450" indent="-171450">
              <a:buClr>
                <a:schemeClr val="accent1"/>
              </a:buClr>
              <a:buFont typeface="Wingdings" panose="05000000000000000000" pitchFamily="2" charset="2"/>
              <a:buChar char="Ø"/>
            </a:pPr>
            <a:r>
              <a:rPr lang="ru-RU" sz="1100" dirty="0" smtClean="0">
                <a:solidFill>
                  <a:srgbClr val="0070C0"/>
                </a:solidFill>
                <a:ea typeface="Arial Unicode MS"/>
                <a:cs typeface="Times New Roman"/>
              </a:rPr>
              <a:t>4 </a:t>
            </a:r>
            <a:r>
              <a:rPr lang="ru-RU" sz="1100" dirty="0">
                <a:solidFill>
                  <a:srgbClr val="0070C0"/>
                </a:solidFill>
                <a:latin typeface="Times New Roman" panose="02020603050405020304" pitchFamily="18" charset="0"/>
                <a:ea typeface="Arial Unicode MS"/>
                <a:cs typeface="Times New Roman"/>
              </a:rPr>
              <a:t>5.</a:t>
            </a:r>
            <a:r>
              <a:rPr lang="ru-RU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Численность воспитанников  в возрасте до трех лет, посещающих частные организации, осуществляющие образовательную деятельность по образовательным программам дошкольного образования, присмотр и уход</a:t>
            </a:r>
          </a:p>
          <a:p>
            <a:pPr marL="171450" indent="-171450">
              <a:buClr>
                <a:schemeClr val="accent1"/>
              </a:buClr>
              <a:buFont typeface="Wingdings" panose="05000000000000000000" pitchFamily="2" charset="2"/>
              <a:buChar char="Ø"/>
            </a:pPr>
            <a:r>
              <a:rPr lang="ru-RU" sz="1100" dirty="0" smtClean="0">
                <a:solidFill>
                  <a:srgbClr val="0070C0"/>
                </a:solidFill>
                <a:latin typeface="Times New Roman" panose="02020603050405020304" pitchFamily="18" charset="0"/>
                <a:ea typeface="Arial Unicode MS"/>
                <a:cs typeface="Times New Roman"/>
              </a:rPr>
              <a:t>5  </a:t>
            </a:r>
            <a:r>
              <a:rPr lang="ru-RU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Доступность дошкольного образования для детей в возрасте от полутора до трех лет </a:t>
            </a:r>
            <a:endParaRPr lang="ru-RU" sz="1100" dirty="0" smtClean="0">
              <a:solidFill>
                <a:srgbClr val="0070C0"/>
              </a:solidFill>
              <a:latin typeface="Times New Roman" panose="02020603050405020304" pitchFamily="18" charset="0"/>
              <a:ea typeface="Arial Unicode MS"/>
              <a:cs typeface="Times New Roman" panose="02020603050405020304" pitchFamily="18" charset="0"/>
            </a:endParaRPr>
          </a:p>
          <a:p>
            <a:pPr>
              <a:buClr>
                <a:schemeClr val="accent1"/>
              </a:buClr>
            </a:pPr>
            <a:endParaRPr lang="ru-RU" sz="1000" dirty="0">
              <a:solidFill>
                <a:srgbClr val="0070C0"/>
              </a:solidFill>
              <a:latin typeface="Times New Roman" panose="02020603050405020304" pitchFamily="18" charset="0"/>
              <a:ea typeface="Arial Unicode MS"/>
              <a:cs typeface="Times New Roman" panose="02020603050405020304" pitchFamily="18" charset="0"/>
            </a:endParaRPr>
          </a:p>
          <a:p>
            <a:pPr marL="171450" indent="-171450" algn="just">
              <a:buClr>
                <a:schemeClr val="accent1"/>
              </a:buClr>
              <a:buFont typeface="Wingdings" panose="05000000000000000000" pitchFamily="2" charset="2"/>
              <a:buChar char="Ø"/>
            </a:pPr>
            <a:endParaRPr lang="ru-RU" sz="110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5112050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D78B8A-58FF-4BB4-B6B6-A98D4AC5AC54}" type="slidenum">
              <a:rPr lang="ru-RU" smtClean="0"/>
              <a:pPr/>
              <a:t>4</a:t>
            </a:fld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quarter" idx="13"/>
          </p:nvPr>
        </p:nvSpPr>
        <p:spPr>
          <a:xfrm>
            <a:off x="-252536" y="1573130"/>
            <a:ext cx="842486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indent="0" algn="ctr">
              <a:buNone/>
            </a:pPr>
            <a:r>
              <a:rPr lang="ru-RU" altLang="ru-RU" sz="2000" b="1" dirty="0">
                <a:solidFill>
                  <a:srgbClr val="FF0000"/>
                </a:solidFill>
                <a:latin typeface="Arial" panose="020B0604020202020204" pitchFamily="34" charset="0"/>
                <a:ea typeface="MS Mincho" pitchFamily="49" charset="-128"/>
              </a:rPr>
              <a:t>Показатели </a:t>
            </a:r>
            <a:r>
              <a:rPr lang="ru-RU" altLang="ru-RU" sz="2000" b="1" dirty="0" smtClean="0">
                <a:solidFill>
                  <a:srgbClr val="FF0000"/>
                </a:solidFill>
                <a:latin typeface="Arial" panose="020B0604020202020204" pitchFamily="34" charset="0"/>
                <a:ea typeface="MS Mincho" pitchFamily="49" charset="-128"/>
              </a:rPr>
              <a:t>РС ФП:</a:t>
            </a:r>
            <a:endParaRPr lang="ru-RU" sz="2000" b="1" dirty="0">
              <a:solidFill>
                <a:srgbClr val="FF0000"/>
              </a:solidFill>
            </a:endParaRP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xmlns="" id="{5CBA6747-59C9-42D0-9D74-834125E26F82}"/>
              </a:ext>
            </a:extLst>
          </p:cNvPr>
          <p:cNvSpPr/>
          <p:nvPr/>
        </p:nvSpPr>
        <p:spPr>
          <a:xfrm>
            <a:off x="565310" y="2060849"/>
            <a:ext cx="2942199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200" b="1" u="sng" kern="0" dirty="0" smtClean="0">
                <a:solidFill>
                  <a:prstClr val="black"/>
                </a:solidFill>
              </a:rPr>
              <a:t>РП </a:t>
            </a:r>
            <a:r>
              <a:rPr lang="ru-RU" sz="1200" b="1" u="sng" dirty="0" smtClean="0"/>
              <a:t>«</a:t>
            </a:r>
            <a:r>
              <a:rPr lang="ru-RU" sz="1200" b="1" u="sng" dirty="0"/>
              <a:t>Формирование системы мотивации граждан к здоровому образу жизни, включая здоровое питание и отказ от вредных привычек</a:t>
            </a:r>
            <a:r>
              <a:rPr lang="ru-RU" sz="1200" b="1" u="sng" dirty="0" smtClean="0"/>
              <a:t>»</a:t>
            </a:r>
            <a:endParaRPr lang="ru-RU" sz="1200" b="1" u="sng" dirty="0"/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xmlns="" id="{5CBA6747-59C9-42D0-9D74-834125E26F82}"/>
              </a:ext>
            </a:extLst>
          </p:cNvPr>
          <p:cNvSpPr/>
          <p:nvPr/>
        </p:nvSpPr>
        <p:spPr>
          <a:xfrm>
            <a:off x="4847083" y="1649705"/>
            <a:ext cx="3209654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200" b="1" u="sng" kern="0" dirty="0" smtClean="0">
                <a:solidFill>
                  <a:prstClr val="black"/>
                </a:solidFill>
              </a:rPr>
              <a:t>РП «Спорт - норма жизни»</a:t>
            </a:r>
            <a:endParaRPr lang="ru-RU" sz="1200" b="1" u="sng" kern="0" dirty="0">
              <a:solidFill>
                <a:prstClr val="black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4067944" y="2060849"/>
            <a:ext cx="4767932" cy="42934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indent="-171450" algn="just">
              <a:buClr>
                <a:schemeClr val="accent1"/>
              </a:buClr>
              <a:buFont typeface="Wingdings" panose="05000000000000000000" pitchFamily="2" charset="2"/>
              <a:buChar char="Ø"/>
            </a:pPr>
            <a:r>
              <a:rPr lang="ru-RU" sz="1100" dirty="0" smtClean="0">
                <a:solidFill>
                  <a:srgbClr val="0070C0"/>
                </a:solidFill>
              </a:rPr>
              <a:t>1</a:t>
            </a:r>
            <a:r>
              <a:rPr lang="ru-RU" sz="900" dirty="0" smtClean="0">
                <a:solidFill>
                  <a:srgbClr val="0070C0"/>
                </a:solidFill>
              </a:rPr>
              <a:t>. </a:t>
            </a:r>
            <a:r>
              <a:rPr lang="ru-RU" sz="1200" dirty="0" smtClean="0"/>
              <a:t>Доля </a:t>
            </a:r>
            <a:r>
              <a:rPr lang="ru-RU" sz="1200" dirty="0"/>
              <a:t>детей и молодежи Самарской области (возраст от 3 до 29 лет), систематически занимающихся физической культурой и спортом, в общей численности детей и молодежи Самарской области (возраст от 3 до 29 лет</a:t>
            </a:r>
            <a:r>
              <a:rPr lang="ru-RU" sz="1200" dirty="0" smtClean="0"/>
              <a:t>), (%).</a:t>
            </a:r>
            <a:endParaRPr lang="ru-RU" sz="1200" dirty="0">
              <a:solidFill>
                <a:srgbClr val="0070C0"/>
              </a:solidFill>
            </a:endParaRPr>
          </a:p>
          <a:p>
            <a:pPr marL="171450" indent="-171450" algn="just">
              <a:buClr>
                <a:schemeClr val="accent1"/>
              </a:buClr>
              <a:buFont typeface="Wingdings" panose="05000000000000000000" pitchFamily="2" charset="2"/>
              <a:buChar char="Ø"/>
            </a:pPr>
            <a:r>
              <a:rPr lang="ru-RU" sz="1200" dirty="0" smtClean="0">
                <a:solidFill>
                  <a:srgbClr val="0070C0"/>
                </a:solidFill>
              </a:rPr>
              <a:t>2.</a:t>
            </a:r>
            <a:r>
              <a:rPr lang="ru-RU" sz="1200" dirty="0" smtClean="0"/>
              <a:t>Доля </a:t>
            </a:r>
            <a:r>
              <a:rPr lang="ru-RU" sz="1200" dirty="0"/>
              <a:t>населения Самарской области среднего возраста (женщины от 30 до 54 лет, мужчины от 30 до 59 лет), систематически занимающихся физической культурой и спортом, в общей численности населения Самарской области среднего возраста (женщины от 30 до 54 лет, мужчины от 30 до 59 лет</a:t>
            </a:r>
            <a:r>
              <a:rPr lang="ru-RU" sz="1200" dirty="0" smtClean="0"/>
              <a:t>), (%)</a:t>
            </a:r>
            <a:endParaRPr lang="ru-RU" sz="1200" dirty="0" smtClean="0">
              <a:solidFill>
                <a:srgbClr val="0070C0"/>
              </a:solidFill>
            </a:endParaRPr>
          </a:p>
          <a:p>
            <a:pPr marL="171450" indent="-171450" algn="just">
              <a:buClr>
                <a:schemeClr val="accent1"/>
              </a:buClr>
              <a:buFont typeface="Wingdings" panose="05000000000000000000" pitchFamily="2" charset="2"/>
              <a:buChar char="Ø"/>
            </a:pPr>
            <a:r>
              <a:rPr lang="ru-RU" sz="1200" dirty="0" smtClean="0">
                <a:solidFill>
                  <a:srgbClr val="0070C0"/>
                </a:solidFill>
              </a:rPr>
              <a:t>3.</a:t>
            </a:r>
            <a:r>
              <a:rPr lang="ru-RU" sz="1200" dirty="0" smtClean="0"/>
              <a:t>Доля </a:t>
            </a:r>
            <a:r>
              <a:rPr lang="ru-RU" sz="1200" dirty="0"/>
              <a:t>населения Самарской области старшего возраста (женщины от 55 до 79 лет, мужчины от 60 до 79 лет), систематически занимающихся физической культурой и спортом в общей численности населения Самарской области старшего возраста (женщины от 55 до 79 лет, мужчины от 60 до 79 лет</a:t>
            </a:r>
            <a:r>
              <a:rPr lang="ru-RU" sz="1200" dirty="0" smtClean="0"/>
              <a:t>),  (%)</a:t>
            </a:r>
            <a:endParaRPr lang="ru-RU" sz="1200" dirty="0" smtClean="0">
              <a:solidFill>
                <a:srgbClr val="0070C0"/>
              </a:solidFill>
            </a:endParaRPr>
          </a:p>
          <a:p>
            <a:pPr marL="171450" indent="-171450" algn="just">
              <a:buClr>
                <a:schemeClr val="accent1"/>
              </a:buClr>
              <a:buFont typeface="Wingdings" panose="05000000000000000000" pitchFamily="2" charset="2"/>
              <a:buChar char="Ø"/>
            </a:pPr>
            <a:r>
              <a:rPr lang="ru-RU" sz="1200" dirty="0" smtClean="0">
                <a:solidFill>
                  <a:srgbClr val="0070C0"/>
                </a:solidFill>
              </a:rPr>
              <a:t>4.</a:t>
            </a:r>
            <a:r>
              <a:rPr lang="ru-RU" sz="1200" dirty="0" smtClean="0"/>
              <a:t>Уровень </a:t>
            </a:r>
            <a:r>
              <a:rPr lang="ru-RU" sz="1200" dirty="0"/>
              <a:t>обеспеченности населения Самарской области спортивными сооружениями исходя из единовременной пропускной способности объектов спорта (%)</a:t>
            </a:r>
          </a:p>
          <a:p>
            <a:pPr marL="171450" indent="-171450" algn="just">
              <a:buClr>
                <a:schemeClr val="accent1"/>
              </a:buClr>
              <a:buFont typeface="Wingdings" panose="05000000000000000000" pitchFamily="2" charset="2"/>
              <a:buChar char="Ø"/>
            </a:pPr>
            <a:r>
              <a:rPr lang="ru-RU" sz="1200" dirty="0" smtClean="0">
                <a:solidFill>
                  <a:srgbClr val="0070C0"/>
                </a:solidFill>
              </a:rPr>
              <a:t>5. </a:t>
            </a:r>
            <a:r>
              <a:rPr lang="ru-RU" sz="1200" dirty="0"/>
              <a:t>Доля занимающихся по программам спортивной подготовки в организациях ведомственной принадлежности физической культуры и спорта (%)</a:t>
            </a:r>
          </a:p>
          <a:p>
            <a:pPr marL="171450" indent="-171450" algn="just">
              <a:buClr>
                <a:schemeClr val="accent1"/>
              </a:buClr>
              <a:buFont typeface="Wingdings" panose="05000000000000000000" pitchFamily="2" charset="2"/>
              <a:buChar char="Ø"/>
            </a:pPr>
            <a:endParaRPr lang="ru-RU" sz="900" dirty="0">
              <a:solidFill>
                <a:srgbClr val="0070C0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311596" y="3212976"/>
            <a:ext cx="3449629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indent="-171450" algn="just">
              <a:buClr>
                <a:schemeClr val="accent1"/>
              </a:buClr>
              <a:buFont typeface="Wingdings" panose="05000000000000000000" pitchFamily="2" charset="2"/>
              <a:buChar char="Ø"/>
            </a:pPr>
            <a:r>
              <a:rPr lang="ru-RU" dirty="0" smtClean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Смертность </a:t>
            </a:r>
            <a:r>
              <a:rPr lang="ru-RU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женщин в возрасте 16-54 </a:t>
            </a:r>
            <a:r>
              <a:rPr lang="ru-RU" dirty="0" smtClean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лет</a:t>
            </a:r>
            <a:endParaRPr lang="ru-RU" dirty="0" smtClean="0">
              <a:solidFill>
                <a:srgbClr val="0070C0"/>
              </a:solidFill>
            </a:endParaRPr>
          </a:p>
          <a:p>
            <a:pPr marL="171450" indent="-171450" algn="just">
              <a:buClr>
                <a:schemeClr val="accent1"/>
              </a:buClr>
              <a:buFont typeface="Wingdings" panose="05000000000000000000" pitchFamily="2" charset="2"/>
              <a:buChar char="Ø"/>
            </a:pPr>
            <a:endParaRPr lang="ru-RU" dirty="0">
              <a:solidFill>
                <a:srgbClr val="0070C0"/>
              </a:solidFill>
            </a:endParaRPr>
          </a:p>
          <a:p>
            <a:pPr marL="171450" indent="-171450" algn="just">
              <a:buClr>
                <a:schemeClr val="accent1"/>
              </a:buClr>
              <a:buFont typeface="Wingdings" panose="05000000000000000000" pitchFamily="2" charset="2"/>
              <a:buChar char="Ø"/>
            </a:pPr>
            <a:r>
              <a:rPr lang="ru-RU" dirty="0" smtClean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Смертность </a:t>
            </a:r>
            <a:r>
              <a:rPr lang="ru-RU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мужчин в возрасте 16-59 </a:t>
            </a:r>
            <a:r>
              <a:rPr lang="ru-RU" dirty="0" smtClean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лет</a:t>
            </a:r>
            <a:endParaRPr lang="ru-RU" dirty="0" smtClean="0">
              <a:solidFill>
                <a:srgbClr val="0070C0"/>
              </a:solidFill>
            </a:endParaRPr>
          </a:p>
          <a:p>
            <a:pPr marL="171450" indent="-171450" algn="just">
              <a:buClr>
                <a:schemeClr val="accent1"/>
              </a:buClr>
              <a:buFont typeface="Wingdings" panose="05000000000000000000" pitchFamily="2" charset="2"/>
              <a:buChar char="Ø"/>
            </a:pPr>
            <a:endParaRPr lang="ru-RU" dirty="0" smtClean="0">
              <a:solidFill>
                <a:srgbClr val="0070C0"/>
              </a:solidFill>
            </a:endParaRPr>
          </a:p>
          <a:p>
            <a:pPr marL="171450" indent="-171450" algn="just">
              <a:buClr>
                <a:schemeClr val="accent1"/>
              </a:buClr>
              <a:buFont typeface="Wingdings" panose="05000000000000000000" pitchFamily="2" charset="2"/>
              <a:buChar char="Ø"/>
            </a:pPr>
            <a:r>
              <a:rPr lang="ru-RU" dirty="0" smtClean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Розничные </a:t>
            </a:r>
            <a:r>
              <a:rPr lang="ru-RU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продажи алкогольной продукции на душу населения (в литрах этанола</a:t>
            </a:r>
            <a:r>
              <a:rPr lang="ru-RU" dirty="0" smtClean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)</a:t>
            </a:r>
            <a:endParaRPr lang="ru-RU" dirty="0">
              <a:solidFill>
                <a:srgbClr val="000000"/>
              </a:solidFill>
              <a:latin typeface="Times New Roman"/>
              <a:ea typeface="Times New Roman"/>
              <a:cs typeface="Times New Roman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5652120" y="1115808"/>
            <a:ext cx="327585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indent="-171450" algn="ctr">
              <a:buClr>
                <a:schemeClr val="accent1"/>
              </a:buClr>
              <a:buFont typeface="Wingdings" panose="05000000000000000000" pitchFamily="2" charset="2"/>
              <a:buChar char="Ø"/>
            </a:pPr>
            <a:r>
              <a:rPr lang="ru-RU" sz="1200" b="1" dirty="0" smtClean="0">
                <a:solidFill>
                  <a:srgbClr val="00B050"/>
                </a:solidFill>
              </a:rPr>
              <a:t>Увеличение доли граждан, ведущих здоровый образ жизни до 60%</a:t>
            </a:r>
            <a:endParaRPr lang="ru-RU" sz="1200" b="1" dirty="0">
              <a:solidFill>
                <a:srgbClr val="00B050"/>
              </a:solidFill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480081" y="1023476"/>
            <a:ext cx="302742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indent="-171450" algn="ctr">
              <a:buClr>
                <a:schemeClr val="accent1"/>
              </a:buClr>
              <a:buFont typeface="Wingdings" panose="05000000000000000000" pitchFamily="2" charset="2"/>
              <a:buChar char="Ø"/>
            </a:pPr>
            <a:r>
              <a:rPr lang="ru-RU" sz="1200" b="1" dirty="0" smtClean="0">
                <a:solidFill>
                  <a:srgbClr val="00B050"/>
                </a:solidFill>
                <a:ea typeface="Calibri"/>
                <a:cs typeface="Times New Roman"/>
              </a:rPr>
              <a:t>Увеличение ожидаемой продолжительности здоровой жизни до 67 лет</a:t>
            </a:r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xmlns="" id="{BB16EB14-9D62-4F07-8C97-A22564793177}"/>
              </a:ext>
            </a:extLst>
          </p:cNvPr>
          <p:cNvSpPr/>
          <p:nvPr/>
        </p:nvSpPr>
        <p:spPr>
          <a:xfrm>
            <a:off x="59900" y="692696"/>
            <a:ext cx="9024728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altLang="ru-RU" sz="1600" b="1" u="sng" dirty="0" smtClean="0">
                <a:solidFill>
                  <a:srgbClr val="FF0000"/>
                </a:solidFill>
                <a:latin typeface="Arial" panose="020B0604020202020204" pitchFamily="34" charset="0"/>
                <a:ea typeface="MS Mincho" pitchFamily="49" charset="-128"/>
              </a:rPr>
              <a:t>Показатели высшего уровня </a:t>
            </a:r>
          </a:p>
        </p:txBody>
      </p:sp>
      <p:sp>
        <p:nvSpPr>
          <p:cNvPr id="14" name="Прямоугольник 1">
            <a:extLst>
              <a:ext uri="{FF2B5EF4-FFF2-40B4-BE49-F238E27FC236}">
                <a16:creationId xmlns="" xmlns:a16="http://schemas.microsoft.com/office/drawing/2014/main" id="{4AB62333-E8EB-4CFB-8E1E-D40A1E58C0C8}"/>
              </a:ext>
            </a:extLst>
          </p:cNvPr>
          <p:cNvSpPr>
            <a:spLocks noChangeArrowheads="1"/>
          </p:cNvSpPr>
          <p:nvPr/>
        </p:nvSpPr>
        <p:spPr bwMode="auto">
          <a:xfrm>
            <a:off x="773454" y="37073"/>
            <a:ext cx="8342383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altLang="ru-RU" sz="2000" dirty="0" smtClean="0">
                <a:solidFill>
                  <a:schemeClr val="bg1"/>
                </a:solidFill>
                <a:latin typeface="Arial" panose="020B0604020202020204" pitchFamily="34" charset="0"/>
                <a:ea typeface="MS Mincho" pitchFamily="49" charset="-128"/>
              </a:rPr>
              <a:t>Национальный проект «Демография»</a:t>
            </a:r>
            <a:endParaRPr lang="ru-RU" altLang="ru-RU" sz="2000" dirty="0">
              <a:solidFill>
                <a:schemeClr val="bg1"/>
              </a:solidFill>
              <a:latin typeface="Arial" panose="020B0604020202020204" pitchFamily="34" charset="0"/>
              <a:ea typeface="MS Mincho" pitchFamily="49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13203044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угольник 16"/>
          <p:cNvSpPr/>
          <p:nvPr/>
        </p:nvSpPr>
        <p:spPr>
          <a:xfrm>
            <a:off x="-66707" y="260648"/>
            <a:ext cx="9144000" cy="38576"/>
          </a:xfrm>
          <a:prstGeom prst="rect">
            <a:avLst/>
          </a:prstGeom>
          <a:gradFill>
            <a:gsLst>
              <a:gs pos="0">
                <a:srgbClr val="002060"/>
              </a:gs>
              <a:gs pos="50000">
                <a:schemeClr val="accent1">
                  <a:tint val="44500"/>
                  <a:satMod val="160000"/>
                  <a:alpha val="50000"/>
                </a:schemeClr>
              </a:gs>
              <a:gs pos="100000">
                <a:schemeClr val="bg1">
                  <a:alpha val="0"/>
                </a:schemeClr>
              </a:gs>
            </a:gsLst>
            <a:lin ang="0" scaled="0"/>
          </a:gradFill>
          <a:ln>
            <a:solidFill>
              <a:schemeClr val="accent1">
                <a:shade val="50000"/>
                <a:alpha val="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5306" tIns="32653" rIns="65306" bIns="32653"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ru-RU">
              <a:solidFill>
                <a:prstClr val="white"/>
              </a:solidFill>
              <a:sym typeface="Arial" charset="0"/>
            </a:endParaRPr>
          </a:p>
        </p:txBody>
      </p:sp>
      <p:sp>
        <p:nvSpPr>
          <p:cNvPr id="26" name="Прямоугольник 25"/>
          <p:cNvSpPr/>
          <p:nvPr/>
        </p:nvSpPr>
        <p:spPr>
          <a:xfrm>
            <a:off x="2366694" y="-70108"/>
            <a:ext cx="537365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sz="2000" b="1" cap="small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charset="0"/>
              </a:rPr>
              <a:t>Роль муниципалитетов в проекте</a:t>
            </a:r>
            <a:endParaRPr lang="ru-RU" sz="2000" dirty="0">
              <a:solidFill>
                <a:srgbClr val="000000"/>
              </a:solidFill>
              <a:latin typeface="Arial" charset="0"/>
              <a:cs typeface="Helvetica" pitchFamily="34" charset="0"/>
              <a:sym typeface="Arial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423022" y="299224"/>
            <a:ext cx="8136904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sz="1600" b="1" cap="small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charset="0"/>
              </a:rPr>
              <a:t>РЕГИОНАЛЬНЫЙ ПРОЕКТ «ФИНАНСОВАЯ </a:t>
            </a:r>
            <a:r>
              <a:rPr lang="ru-RU" sz="1600" b="1" cap="small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charset="0"/>
              </a:rPr>
              <a:t>ПОДДЕРЖКА СЕМЕЙ С ДЕТЬМИ»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827584" y="588525"/>
            <a:ext cx="691276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ru-RU" b="1" dirty="0">
                <a:solidFill>
                  <a:srgbClr val="FF0000"/>
                </a:solidFill>
                <a:latin typeface="Times New Roman"/>
                <a:ea typeface="Calibri"/>
              </a:rPr>
              <a:t>Популяризация семейных ценностей и многодетной семьи</a:t>
            </a:r>
            <a:endParaRPr lang="ru-RU" dirty="0">
              <a:solidFill>
                <a:srgbClr val="FF0000"/>
              </a:solidFill>
              <a:effectLst/>
              <a:latin typeface="Times New Roman"/>
              <a:ea typeface="Calibri"/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105147" y="957856"/>
            <a:ext cx="8608910" cy="1569660"/>
          </a:xfrm>
          <a:prstGeom prst="rect">
            <a:avLst/>
          </a:prstGeom>
          <a:ln>
            <a:solidFill>
              <a:schemeClr val="bg1"/>
            </a:solidFill>
          </a:ln>
        </p:spPr>
        <p:txBody>
          <a:bodyPr wrap="square">
            <a:spAutoFit/>
          </a:bodyPr>
          <a:lstStyle/>
          <a:p>
            <a:pPr marL="285750" indent="-285750" algn="ctr">
              <a:buFont typeface="Wingdings" pitchFamily="2" charset="2"/>
              <a:buChar char="Ø"/>
            </a:pPr>
            <a:r>
              <a:rPr lang="ru-RU" sz="1600" dirty="0">
                <a:latin typeface="Times New Roman"/>
                <a:ea typeface="Calibri"/>
              </a:rPr>
              <a:t>Наличие раздела на официальном сайте администрации муниципального образования, посвященного пропаганде семейных ценностей, мерам социальной поддержки, процедурам </a:t>
            </a:r>
            <a:r>
              <a:rPr lang="ru-RU" sz="1600" dirty="0" smtClean="0">
                <a:latin typeface="Times New Roman"/>
                <a:ea typeface="Calibri"/>
              </a:rPr>
              <a:t>ЭКО, </a:t>
            </a:r>
            <a:r>
              <a:rPr lang="ru-RU" sz="1600" dirty="0">
                <a:latin typeface="Times New Roman"/>
                <a:ea typeface="Calibri"/>
              </a:rPr>
              <a:t>обучению и воспитанию детей  и т.д</a:t>
            </a:r>
            <a:r>
              <a:rPr lang="ru-RU" sz="1600" dirty="0" smtClean="0">
                <a:latin typeface="Times New Roman"/>
                <a:ea typeface="Calibri"/>
              </a:rPr>
              <a:t>.; </a:t>
            </a:r>
            <a:endParaRPr lang="ru-RU" sz="1600" dirty="0">
              <a:latin typeface="Times New Roman"/>
              <a:ea typeface="Calibri"/>
            </a:endParaRPr>
          </a:p>
          <a:p>
            <a:pPr marL="285750" indent="-285750" algn="ctr">
              <a:spcAft>
                <a:spcPts val="0"/>
              </a:spcAft>
              <a:buFont typeface="Wingdings" pitchFamily="2" charset="2"/>
              <a:buChar char="Ø"/>
            </a:pPr>
            <a:r>
              <a:rPr lang="ru-RU" sz="1600" dirty="0" smtClean="0">
                <a:effectLst/>
                <a:latin typeface="Times New Roman"/>
                <a:ea typeface="Calibri"/>
              </a:rPr>
              <a:t>Организация встреч населения </a:t>
            </a:r>
            <a:r>
              <a:rPr lang="ru-RU" sz="1600" dirty="0">
                <a:latin typeface="Times New Roman"/>
                <a:ea typeface="Times New Roman"/>
              </a:rPr>
              <a:t>с участием специалистов органов социальной защиты населения в целях разъяснения порядка предоставления мер социальной поддержки, направленных на стимулирование </a:t>
            </a:r>
            <a:r>
              <a:rPr lang="ru-RU" sz="1600" dirty="0" smtClean="0">
                <a:latin typeface="Times New Roman"/>
                <a:ea typeface="Times New Roman"/>
              </a:rPr>
              <a:t>рождаемости, выпуск информационных материалов</a:t>
            </a:r>
            <a:endParaRPr lang="ru-RU" sz="1600" dirty="0">
              <a:effectLst/>
              <a:latin typeface="Times New Roman"/>
              <a:ea typeface="Calibri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23022" y="2527516"/>
            <a:ext cx="813690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ru-RU" b="1" dirty="0">
                <a:solidFill>
                  <a:srgbClr val="FF0000"/>
                </a:solidFill>
                <a:latin typeface="Times New Roman"/>
                <a:ea typeface="Calibri"/>
              </a:rPr>
              <a:t>Внедрение финансовых механизмов увеличения рождаемости</a:t>
            </a:r>
            <a:endParaRPr lang="ru-RU" dirty="0">
              <a:solidFill>
                <a:srgbClr val="FF0000"/>
              </a:solidFill>
              <a:effectLst/>
              <a:latin typeface="Times New Roman"/>
              <a:ea typeface="Calibri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105147" y="2973905"/>
            <a:ext cx="8592791" cy="36009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Wingdings" pitchFamily="2" charset="2"/>
              <a:buChar char="Ø"/>
            </a:pPr>
            <a:r>
              <a:rPr lang="ru-RU" sz="1600" dirty="0" smtClean="0">
                <a:latin typeface="Times New Roman"/>
                <a:ea typeface="Calibri"/>
              </a:rPr>
              <a:t>Организация посещения бесплатно детьми </a:t>
            </a:r>
            <a:r>
              <a:rPr lang="ru-RU" sz="1600" dirty="0">
                <a:latin typeface="Times New Roman"/>
                <a:ea typeface="Calibri"/>
              </a:rPr>
              <a:t>из многодетных </a:t>
            </a:r>
            <a:r>
              <a:rPr lang="ru-RU" sz="1600" dirty="0" smtClean="0">
                <a:latin typeface="Times New Roman"/>
                <a:ea typeface="Calibri"/>
              </a:rPr>
              <a:t>семей спортивных, дополнительных </a:t>
            </a:r>
            <a:r>
              <a:rPr lang="ru-RU" sz="1600" dirty="0">
                <a:latin typeface="Times New Roman"/>
                <a:ea typeface="Calibri"/>
              </a:rPr>
              <a:t>образовательные </a:t>
            </a:r>
            <a:r>
              <a:rPr lang="ru-RU" sz="1600" dirty="0" smtClean="0">
                <a:latin typeface="Times New Roman"/>
                <a:ea typeface="Calibri"/>
              </a:rPr>
              <a:t>кружков и секций; </a:t>
            </a:r>
            <a:r>
              <a:rPr lang="ru-RU" sz="1600" dirty="0">
                <a:latin typeface="Times New Roman"/>
                <a:ea typeface="Calibri"/>
              </a:rPr>
              <a:t> </a:t>
            </a:r>
            <a:endParaRPr lang="ru-RU" sz="1600" dirty="0" smtClean="0">
              <a:latin typeface="Times New Roman"/>
              <a:ea typeface="Calibri"/>
            </a:endParaRPr>
          </a:p>
          <a:p>
            <a:pPr marL="285750" indent="-285750" algn="just">
              <a:buFont typeface="Wingdings" pitchFamily="2" charset="2"/>
              <a:buChar char="Ø"/>
            </a:pPr>
            <a:r>
              <a:rPr lang="ru-RU" sz="1600" dirty="0" smtClean="0">
                <a:latin typeface="Times New Roman"/>
                <a:ea typeface="Calibri"/>
              </a:rPr>
              <a:t>Исходя </a:t>
            </a:r>
            <a:r>
              <a:rPr lang="ru-RU" sz="1600" dirty="0">
                <a:latin typeface="Times New Roman"/>
                <a:ea typeface="Calibri"/>
              </a:rPr>
              <a:t>из возможности </a:t>
            </a:r>
            <a:r>
              <a:rPr lang="ru-RU" sz="1600" dirty="0" smtClean="0">
                <a:latin typeface="Times New Roman"/>
                <a:ea typeface="Calibri"/>
              </a:rPr>
              <a:t>муниципалитета введение дополнительных </a:t>
            </a:r>
            <a:r>
              <a:rPr lang="ru-RU" sz="1600" dirty="0">
                <a:latin typeface="Times New Roman"/>
                <a:ea typeface="Calibri"/>
              </a:rPr>
              <a:t>финансовых мер социальной поддержки, направленных на стимулирование рождаемости и многодетность </a:t>
            </a:r>
            <a:r>
              <a:rPr lang="ru-RU" sz="1600" dirty="0" smtClean="0">
                <a:latin typeface="Times New Roman"/>
                <a:ea typeface="Calibri"/>
              </a:rPr>
              <a:t>(, </a:t>
            </a:r>
            <a:r>
              <a:rPr lang="ru-RU" sz="1600" dirty="0">
                <a:latin typeface="Times New Roman"/>
                <a:ea typeface="Calibri"/>
              </a:rPr>
              <a:t>пример: предоставление бесплатного (льготного) питания детям в школах, материальная помощь в связи с трудной жизненной ситуацией, льготы по оплате жилого помещения и коммунальных услуг, талоны на посещение бань и т.д.)</a:t>
            </a:r>
          </a:p>
          <a:p>
            <a:pPr lvl="0" algn="ctr"/>
            <a:r>
              <a:rPr lang="ru-RU" b="1" dirty="0" smtClean="0">
                <a:solidFill>
                  <a:srgbClr val="FF0000"/>
                </a:solidFill>
                <a:latin typeface="Times New Roman"/>
                <a:ea typeface="Calibri"/>
              </a:rPr>
              <a:t>Организация межведомственного </a:t>
            </a:r>
            <a:r>
              <a:rPr lang="ru-RU" b="1" dirty="0">
                <a:solidFill>
                  <a:srgbClr val="FF0000"/>
                </a:solidFill>
                <a:latin typeface="Times New Roman"/>
                <a:ea typeface="Calibri"/>
              </a:rPr>
              <a:t>взаимодействия </a:t>
            </a:r>
            <a:endParaRPr lang="ru-RU" b="1" dirty="0" smtClean="0">
              <a:solidFill>
                <a:srgbClr val="FF0000"/>
              </a:solidFill>
              <a:latin typeface="Times New Roman"/>
              <a:ea typeface="Calibri"/>
            </a:endParaRPr>
          </a:p>
          <a:p>
            <a:pPr lvl="0" algn="ctr"/>
            <a:r>
              <a:rPr lang="ru-RU" b="1" dirty="0" smtClean="0">
                <a:solidFill>
                  <a:srgbClr val="FF0000"/>
                </a:solidFill>
                <a:latin typeface="Times New Roman"/>
                <a:ea typeface="Calibri"/>
              </a:rPr>
              <a:t>в </a:t>
            </a:r>
            <a:r>
              <a:rPr lang="ru-RU" b="1" dirty="0">
                <a:solidFill>
                  <a:srgbClr val="FF0000"/>
                </a:solidFill>
                <a:latin typeface="Times New Roman"/>
                <a:ea typeface="Calibri"/>
              </a:rPr>
              <a:t>рамках стимулирования рождаемости </a:t>
            </a:r>
            <a:endParaRPr lang="ru-RU" dirty="0">
              <a:solidFill>
                <a:srgbClr val="FF0000"/>
              </a:solidFill>
              <a:latin typeface="Times New Roman"/>
              <a:ea typeface="Calibri"/>
            </a:endParaRPr>
          </a:p>
          <a:p>
            <a:pPr marL="285750" lvl="0" indent="-285750" algn="just">
              <a:buFont typeface="Wingdings" pitchFamily="2" charset="2"/>
              <a:buChar char="Ø"/>
            </a:pPr>
            <a:r>
              <a:rPr lang="ru-RU" sz="1600" dirty="0">
                <a:latin typeface="Times New Roman"/>
                <a:ea typeface="Calibri"/>
              </a:rPr>
              <a:t>Организация пунктов проката крупногабаритных детских товаров, </a:t>
            </a:r>
            <a:endParaRPr lang="ru-RU" sz="1600" dirty="0" smtClean="0">
              <a:latin typeface="Times New Roman"/>
              <a:ea typeface="Calibri"/>
            </a:endParaRPr>
          </a:p>
          <a:p>
            <a:pPr marL="285750" lvl="0" indent="-285750" algn="just">
              <a:buFont typeface="Wingdings" pitchFamily="2" charset="2"/>
              <a:buChar char="Ø"/>
            </a:pPr>
            <a:r>
              <a:rPr lang="ru-RU" sz="1600" dirty="0" smtClean="0">
                <a:latin typeface="Times New Roman"/>
                <a:ea typeface="Calibri"/>
              </a:rPr>
              <a:t>Оказание содействия в решении бытовых проблем женщин, обратившихся за </a:t>
            </a:r>
            <a:r>
              <a:rPr lang="ru-RU" sz="1600" dirty="0" err="1" smtClean="0">
                <a:latin typeface="Times New Roman"/>
                <a:ea typeface="Calibri"/>
              </a:rPr>
              <a:t>доабортным</a:t>
            </a:r>
            <a:r>
              <a:rPr lang="ru-RU" sz="1600" dirty="0" smtClean="0">
                <a:latin typeface="Times New Roman"/>
                <a:ea typeface="Calibri"/>
              </a:rPr>
              <a:t> консультированием</a:t>
            </a:r>
          </a:p>
          <a:p>
            <a:pPr marL="285750" lvl="0" indent="-285750" algn="just">
              <a:buFont typeface="Wingdings" pitchFamily="2" charset="2"/>
              <a:buChar char="Ø"/>
            </a:pPr>
            <a:r>
              <a:rPr lang="ru-RU" sz="1600" dirty="0" smtClean="0">
                <a:latin typeface="Times New Roman"/>
                <a:ea typeface="Calibri"/>
              </a:rPr>
              <a:t>Организация работы с молодежью: проведение мероприятий, направленных на развитие межличностных отношений</a:t>
            </a:r>
            <a:endParaRPr lang="ru-RU" sz="1600" dirty="0">
              <a:latin typeface="Times New Roman"/>
              <a:ea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99580418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угольник 16"/>
          <p:cNvSpPr/>
          <p:nvPr/>
        </p:nvSpPr>
        <p:spPr>
          <a:xfrm>
            <a:off x="-66707" y="260648"/>
            <a:ext cx="9144000" cy="38576"/>
          </a:xfrm>
          <a:prstGeom prst="rect">
            <a:avLst/>
          </a:prstGeom>
          <a:gradFill>
            <a:gsLst>
              <a:gs pos="0">
                <a:srgbClr val="002060"/>
              </a:gs>
              <a:gs pos="50000">
                <a:schemeClr val="accent1">
                  <a:tint val="44500"/>
                  <a:satMod val="160000"/>
                  <a:alpha val="50000"/>
                </a:schemeClr>
              </a:gs>
              <a:gs pos="100000">
                <a:schemeClr val="bg1">
                  <a:alpha val="0"/>
                </a:schemeClr>
              </a:gs>
            </a:gsLst>
            <a:lin ang="0" scaled="0"/>
          </a:gradFill>
          <a:ln>
            <a:solidFill>
              <a:schemeClr val="accent1">
                <a:shade val="50000"/>
                <a:alpha val="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5306" tIns="32653" rIns="65306" bIns="32653"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ru-RU">
              <a:solidFill>
                <a:prstClr val="white"/>
              </a:solidFill>
              <a:sym typeface="Arial" charset="0"/>
            </a:endParaRPr>
          </a:p>
        </p:txBody>
      </p:sp>
      <p:sp>
        <p:nvSpPr>
          <p:cNvPr id="26" name="Прямоугольник 25"/>
          <p:cNvSpPr/>
          <p:nvPr/>
        </p:nvSpPr>
        <p:spPr>
          <a:xfrm>
            <a:off x="2366694" y="-70108"/>
            <a:ext cx="537365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sz="2000" b="1" cap="small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charset="0"/>
              </a:rPr>
              <a:t>Роль муниципалитетов в проекте</a:t>
            </a:r>
            <a:endParaRPr lang="ru-RU" sz="2000" dirty="0">
              <a:solidFill>
                <a:srgbClr val="000000"/>
              </a:solidFill>
              <a:latin typeface="Arial" charset="0"/>
              <a:cs typeface="Helvetica" pitchFamily="34" charset="0"/>
              <a:sym typeface="Arial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423022" y="299224"/>
            <a:ext cx="8136904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1600" b="1" cap="small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charset="0"/>
              </a:rPr>
              <a:t>РЕГИОНАЛЬНЫЙ ПРОЕКТ «СТАРШЕЕ ПОКОЛЕНИЕ»</a:t>
            </a:r>
            <a:endParaRPr lang="ru-RU" sz="1600" b="1" cap="small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Arial" charset="0"/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323528" y="1277308"/>
            <a:ext cx="8390528" cy="1477328"/>
          </a:xfrm>
          <a:prstGeom prst="rect">
            <a:avLst/>
          </a:prstGeom>
          <a:ln>
            <a:solidFill>
              <a:schemeClr val="bg1"/>
            </a:solidFill>
          </a:ln>
        </p:spPr>
        <p:txBody>
          <a:bodyPr wrap="square">
            <a:spAutoFit/>
          </a:bodyPr>
          <a:lstStyle/>
          <a:p>
            <a:pPr marL="285750" indent="-285750" algn="ctr">
              <a:buFont typeface="Wingdings" pitchFamily="2" charset="2"/>
              <a:buChar char="Ø"/>
            </a:pPr>
            <a:r>
              <a:rPr lang="ru-RU" dirty="0" smtClean="0">
                <a:latin typeface="Times New Roman"/>
                <a:ea typeface="Calibri"/>
              </a:rPr>
              <a:t>Вовлечение граждан пожилого возраста в </a:t>
            </a:r>
            <a:r>
              <a:rPr lang="ru-RU" dirty="0">
                <a:latin typeface="Times New Roman"/>
                <a:ea typeface="Calibri"/>
              </a:rPr>
              <a:t>добровольческую деятельность и движение «Серебряные волонтеры</a:t>
            </a:r>
            <a:r>
              <a:rPr lang="ru-RU" dirty="0" smtClean="0">
                <a:latin typeface="Times New Roman"/>
                <a:ea typeface="Calibri"/>
              </a:rPr>
              <a:t>»;</a:t>
            </a:r>
          </a:p>
          <a:p>
            <a:pPr marL="285750" indent="-285750" algn="ctr">
              <a:buFont typeface="Wingdings" pitchFamily="2" charset="2"/>
              <a:buChar char="Ø"/>
            </a:pPr>
            <a:r>
              <a:rPr lang="ru-RU" dirty="0" smtClean="0">
                <a:solidFill>
                  <a:prstClr val="black"/>
                </a:solidFill>
                <a:latin typeface="Times New Roman"/>
                <a:ea typeface="Calibri"/>
              </a:rPr>
              <a:t>Привлечение волонтеров к оказанию помощи пожилым людям;</a:t>
            </a:r>
          </a:p>
          <a:p>
            <a:pPr marL="285750" indent="-285750" algn="ctr">
              <a:buFont typeface="Wingdings" pitchFamily="2" charset="2"/>
              <a:buChar char="Ø"/>
            </a:pPr>
            <a:r>
              <a:rPr lang="ru-RU" dirty="0" smtClean="0">
                <a:latin typeface="Times New Roman"/>
                <a:ea typeface="Calibri"/>
              </a:rPr>
              <a:t>Привлечение граждан </a:t>
            </a:r>
            <a:r>
              <a:rPr lang="ru-RU" dirty="0">
                <a:latin typeface="Times New Roman"/>
                <a:ea typeface="Calibri"/>
              </a:rPr>
              <a:t>пожилого </a:t>
            </a:r>
            <a:r>
              <a:rPr lang="ru-RU" dirty="0" smtClean="0">
                <a:latin typeface="Times New Roman"/>
                <a:ea typeface="Calibri"/>
              </a:rPr>
              <a:t>возраста к занятиям </a:t>
            </a:r>
            <a:r>
              <a:rPr lang="ru-RU" dirty="0">
                <a:latin typeface="Times New Roman"/>
                <a:ea typeface="Calibri"/>
              </a:rPr>
              <a:t>физической культурой и </a:t>
            </a:r>
            <a:r>
              <a:rPr lang="ru-RU" dirty="0" smtClean="0">
                <a:latin typeface="Times New Roman"/>
                <a:ea typeface="Calibri"/>
              </a:rPr>
              <a:t>спортом, социокультурным мероприятиям, внедрение социального туризма </a:t>
            </a:r>
            <a:endParaRPr lang="ru-RU" dirty="0">
              <a:solidFill>
                <a:prstClr val="black"/>
              </a:solidFill>
              <a:latin typeface="Times New Roman"/>
              <a:ea typeface="Calibri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323528" y="3247078"/>
            <a:ext cx="8364847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ctr">
              <a:buFont typeface="Wingdings" pitchFamily="2" charset="2"/>
              <a:buChar char="Ø"/>
            </a:pPr>
            <a:r>
              <a:rPr lang="ru-RU" dirty="0">
                <a:latin typeface="Times New Roman"/>
                <a:ea typeface="Calibri"/>
              </a:rPr>
              <a:t>Оказание материальной помощи нуждающимся гражданам пожилого возраста</a:t>
            </a:r>
            <a:endParaRPr lang="ru-RU" b="1" dirty="0" smtClean="0">
              <a:solidFill>
                <a:prstClr val="black"/>
              </a:solidFill>
              <a:latin typeface="Times New Roman"/>
              <a:ea typeface="Calibri"/>
            </a:endParaRPr>
          </a:p>
          <a:p>
            <a:pPr algn="ctr"/>
            <a:endParaRPr lang="ru-RU" b="1" dirty="0" smtClean="0">
              <a:solidFill>
                <a:srgbClr val="FF0000"/>
              </a:solidFill>
              <a:latin typeface="Times New Roman"/>
              <a:ea typeface="Calibri"/>
            </a:endParaRPr>
          </a:p>
          <a:p>
            <a:pPr algn="ctr"/>
            <a:r>
              <a:rPr lang="ru-RU" b="1" dirty="0" smtClean="0">
                <a:solidFill>
                  <a:srgbClr val="FF0000"/>
                </a:solidFill>
                <a:latin typeface="Times New Roman"/>
                <a:ea typeface="Calibri"/>
              </a:rPr>
              <a:t>Информационная </a:t>
            </a:r>
            <a:r>
              <a:rPr lang="ru-RU" b="1" dirty="0">
                <a:solidFill>
                  <a:srgbClr val="FF0000"/>
                </a:solidFill>
                <a:latin typeface="Times New Roman"/>
                <a:ea typeface="Calibri"/>
              </a:rPr>
              <a:t>поддержка граждан пожилого возраста </a:t>
            </a:r>
            <a:endParaRPr lang="ru-RU" b="1" dirty="0" smtClean="0">
              <a:solidFill>
                <a:srgbClr val="FF0000"/>
              </a:solidFill>
              <a:latin typeface="Times New Roman"/>
              <a:ea typeface="Calibri"/>
            </a:endParaRPr>
          </a:p>
          <a:p>
            <a:pPr marL="285750" indent="-285750" algn="just">
              <a:spcAft>
                <a:spcPts val="0"/>
              </a:spcAft>
              <a:buFont typeface="Wingdings" pitchFamily="2" charset="2"/>
              <a:buChar char="Ø"/>
            </a:pPr>
            <a:r>
              <a:rPr lang="ru-RU" dirty="0">
                <a:latin typeface="Times New Roman"/>
                <a:ea typeface="Calibri"/>
              </a:rPr>
              <a:t>Наличие специализированного раздела на информационном стенде и официальном сайте администраций муниципального образования «Приемная семья для пожилых людей» (размещение закона Самарской области от 28.10.2008 №121-ГД «Об организации деятельности приемных семей для граждан пожилого возраста и инвалидов на территории Самарской области») </a:t>
            </a:r>
          </a:p>
          <a:p>
            <a:pPr marL="285750" indent="-285750" algn="just">
              <a:spcAft>
                <a:spcPts val="0"/>
              </a:spcAft>
              <a:buFont typeface="Wingdings" pitchFamily="2" charset="2"/>
              <a:buChar char="Ø"/>
            </a:pPr>
            <a:r>
              <a:rPr lang="ru-RU" dirty="0">
                <a:latin typeface="Times New Roman"/>
                <a:ea typeface="Calibri"/>
              </a:rPr>
              <a:t>Организация встреч с населением муниципального образования с участием специалистов органов социальной защиты населения в целях разъяснения мер социальной поддержки лиц пенсионного возраста и граждан, достигших в период с 1 января 2019 года по 31 декабря 2027 года возраста женщины 55 лет и более, мужчины 60 лет и более</a:t>
            </a:r>
          </a:p>
          <a:p>
            <a:pPr algn="ctr"/>
            <a:endParaRPr lang="ru-RU" b="1" dirty="0">
              <a:solidFill>
                <a:srgbClr val="FF0000"/>
              </a:solidFill>
              <a:latin typeface="Times New Roman"/>
              <a:ea typeface="Calibri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611560" y="630977"/>
            <a:ext cx="756084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rgbClr val="FF0000"/>
                </a:solidFill>
                <a:latin typeface="Times New Roman"/>
                <a:ea typeface="Calibri"/>
              </a:rPr>
              <a:t>Создание условий для активного долголетия и ведения здорового образа жизни пожилыми людьми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721554" y="2766562"/>
            <a:ext cx="741682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ru-RU" b="1" dirty="0">
                <a:solidFill>
                  <a:srgbClr val="FF0000"/>
                </a:solidFill>
                <a:latin typeface="Times New Roman"/>
                <a:ea typeface="Calibri"/>
              </a:rPr>
              <a:t>Внедрение финансовых механизмов поддержки граждан пожилого возраста</a:t>
            </a:r>
          </a:p>
        </p:txBody>
      </p:sp>
    </p:spTree>
    <p:extLst>
      <p:ext uri="{BB962C8B-B14F-4D97-AF65-F5344CB8AC3E}">
        <p14:creationId xmlns:p14="http://schemas.microsoft.com/office/powerpoint/2010/main" xmlns="" val="352868486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>
          <a:xfrm>
            <a:off x="8629600" y="6492875"/>
            <a:ext cx="514400" cy="365125"/>
          </a:xfrm>
        </p:spPr>
        <p:txBody>
          <a:bodyPr/>
          <a:lstStyle/>
          <a:p>
            <a:fld id="{33D78B8A-58FF-4BB4-B6B6-A98D4AC5AC54}" type="slidenum">
              <a:rPr lang="ru-RU" smtClean="0"/>
              <a:pPr/>
              <a:t>7</a:t>
            </a:fld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0" y="652339"/>
            <a:ext cx="914400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0480" algn="ctr"/>
            <a:r>
              <a:rPr lang="ru-RU" sz="1600" b="1" dirty="0" smtClean="0">
                <a:solidFill>
                  <a:srgbClr val="FF0000"/>
                </a:solidFill>
                <a:ea typeface="Calibri"/>
                <a:cs typeface="Times New Roman"/>
              </a:rPr>
              <a:t>ОМСУ должны обеспечить принятие муниципальных программ, включающих мероприятия по реализации Национального проекта «Демография»</a:t>
            </a:r>
            <a:r>
              <a:rPr lang="ru-RU" sz="1600" dirty="0" smtClean="0">
                <a:solidFill>
                  <a:srgbClr val="FF0000"/>
                </a:solidFill>
                <a:ea typeface="Calibri"/>
                <a:cs typeface="Times New Roman"/>
              </a:rPr>
              <a:t>. </a:t>
            </a:r>
          </a:p>
          <a:p>
            <a:pPr marL="30480" algn="ctr"/>
            <a:r>
              <a:rPr lang="ru-RU" sz="1400" dirty="0" smtClean="0">
                <a:ea typeface="Calibri"/>
                <a:cs typeface="Times New Roman"/>
              </a:rPr>
              <a:t>Показатель «Количество муниципальных образований, внедривших программу общественного здоровья  до </a:t>
            </a:r>
            <a:r>
              <a:rPr lang="ru-RU" sz="1400" dirty="0">
                <a:ea typeface="Calibri"/>
                <a:cs typeface="Times New Roman"/>
              </a:rPr>
              <a:t>2024 </a:t>
            </a:r>
            <a:r>
              <a:rPr lang="ru-RU" sz="1400" dirty="0" smtClean="0">
                <a:ea typeface="Calibri"/>
                <a:cs typeface="Times New Roman"/>
              </a:rPr>
              <a:t>года (</a:t>
            </a:r>
            <a:r>
              <a:rPr lang="ru-RU" sz="1400" dirty="0">
                <a:ea typeface="Calibri"/>
                <a:cs typeface="Times New Roman"/>
              </a:rPr>
              <a:t>нарастающим итогом</a:t>
            </a:r>
            <a:r>
              <a:rPr lang="ru-RU" sz="1400" dirty="0" smtClean="0">
                <a:ea typeface="Calibri"/>
                <a:cs typeface="Times New Roman"/>
              </a:rPr>
              <a:t>)</a:t>
            </a:r>
            <a:endParaRPr lang="ru-RU" sz="1400" b="1" dirty="0">
              <a:ea typeface="Calibri"/>
              <a:cs typeface="Times New Roman"/>
            </a:endParaRPr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757417024"/>
              </p:ext>
            </p:extLst>
          </p:nvPr>
        </p:nvGraphicFramePr>
        <p:xfrm>
          <a:off x="395536" y="1628800"/>
          <a:ext cx="4392488" cy="4888768"/>
        </p:xfrm>
        <a:graphic>
          <a:graphicData uri="http://schemas.openxmlformats.org/drawingml/2006/table">
            <a:tbl>
              <a:tblPr>
                <a:tableStyleId>{00A15C55-8517-42AA-B614-E9B94910E393}</a:tableStyleId>
              </a:tblPr>
              <a:tblGrid>
                <a:gridCol w="1547204"/>
                <a:gridCol w="901068"/>
                <a:gridCol w="1008112"/>
                <a:gridCol w="936104"/>
              </a:tblGrid>
              <a:tr h="34802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1" u="none" strike="noStrike" dirty="0">
                          <a:effectLst/>
                        </a:rPr>
                        <a:t>Наименование муниципального </a:t>
                      </a:r>
                      <a:r>
                        <a:rPr lang="ru-RU" sz="1100" b="1" u="none" strike="noStrike" dirty="0" smtClean="0">
                          <a:effectLst/>
                        </a:rPr>
                        <a:t>образования</a:t>
                      </a:r>
                      <a:br>
                        <a:rPr lang="ru-RU" sz="1100" b="1" u="none" strike="noStrike" dirty="0" smtClean="0">
                          <a:effectLst/>
                        </a:rPr>
                      </a:b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7092" marR="7092" marT="7092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1" u="none" strike="noStrike" dirty="0">
                          <a:effectLst/>
                        </a:rPr>
                        <a:t>до 2019 года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7092" marR="7092" marT="7092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1" u="none" strike="noStrike" dirty="0">
                          <a:effectLst/>
                        </a:rPr>
                        <a:t>до 2020 года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7092" marR="7092" marT="7092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1" u="none" strike="noStrike" dirty="0">
                          <a:effectLst/>
                        </a:rPr>
                        <a:t>до 2024 года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7092" marR="7092" marT="7092" marB="0" anchor="ctr"/>
                </a:tc>
              </a:tr>
              <a:tr h="258452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1" u="none" strike="noStrike" dirty="0">
                          <a:solidFill>
                            <a:srgbClr val="FF0000"/>
                          </a:solidFill>
                          <a:effectLst/>
                        </a:rPr>
                        <a:t>Самарская область</a:t>
                      </a:r>
                      <a:endParaRPr lang="ru-RU" sz="1200" b="1" i="0" u="none" strike="noStrike" dirty="0">
                        <a:solidFill>
                          <a:srgbClr val="FF0000"/>
                        </a:solidFill>
                        <a:effectLst/>
                        <a:latin typeface="Arial"/>
                      </a:endParaRPr>
                    </a:p>
                  </a:txBody>
                  <a:tcPr marL="7092" marR="7092" marT="7092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endParaRPr lang="ru-RU" sz="1200" b="1" i="0" u="none" strike="noStrike" dirty="0">
                        <a:solidFill>
                          <a:srgbClr val="FF0000"/>
                        </a:solidFill>
                        <a:effectLst/>
                        <a:latin typeface="Arial"/>
                      </a:endParaRPr>
                    </a:p>
                  </a:txBody>
                  <a:tcPr marL="7092" marR="7092" marT="7092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endParaRPr lang="ru-RU" sz="1200" b="1" i="0" u="none" strike="noStrike" dirty="0">
                        <a:solidFill>
                          <a:srgbClr val="FF0000"/>
                        </a:solidFill>
                        <a:effectLst/>
                        <a:latin typeface="Arial"/>
                      </a:endParaRPr>
                    </a:p>
                  </a:txBody>
                  <a:tcPr marL="7092" marR="7092" marT="7092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endParaRPr lang="ru-RU" sz="1200" b="1" i="0" u="none" strike="noStrike" dirty="0">
                        <a:solidFill>
                          <a:srgbClr val="FF0000"/>
                        </a:solidFill>
                        <a:effectLst/>
                        <a:latin typeface="Arial"/>
                      </a:endParaRPr>
                    </a:p>
                  </a:txBody>
                  <a:tcPr marL="7092" marR="7092" marT="7092" marB="0" anchor="ctr"/>
                </a:tc>
              </a:tr>
              <a:tr h="254024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100" u="none" strike="noStrike" dirty="0">
                          <a:effectLst/>
                        </a:rPr>
                        <a:t>Самара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7092" marR="7092" marT="7092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+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</a:tr>
              <a:tr h="288032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100" u="none" strike="noStrike" dirty="0">
                          <a:effectLst/>
                        </a:rPr>
                        <a:t>Тольятти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7092" marR="7092" marT="7092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+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</a:tr>
              <a:tr h="276588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100" u="none" strike="noStrike" dirty="0">
                          <a:effectLst/>
                        </a:rPr>
                        <a:t>Сызрань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7092" marR="7092" marT="709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+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+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+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</a:tr>
              <a:tr h="299476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100" u="none" strike="noStrike" dirty="0">
                          <a:effectLst/>
                        </a:rPr>
                        <a:t>Новокуйбышевск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7092" marR="7092" marT="709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+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+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+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</a:tr>
              <a:tr h="288032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100" u="none" strike="noStrike" dirty="0">
                          <a:effectLst/>
                        </a:rPr>
                        <a:t>Жигулевск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7092" marR="7092" marT="709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+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+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+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</a:tr>
              <a:tr h="216024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100" u="none" strike="noStrike">
                          <a:effectLst/>
                        </a:rPr>
                        <a:t>Кинель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7092" marR="7092" marT="7092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+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+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</a:tr>
              <a:tr h="216024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100" u="none" strike="noStrike">
                          <a:effectLst/>
                        </a:rPr>
                        <a:t>Октябрьск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7092" marR="7092" marT="709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+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+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+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</a:tr>
              <a:tr h="216024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100" u="none" strike="noStrike">
                          <a:effectLst/>
                        </a:rPr>
                        <a:t>Отрадный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7092" marR="7092" marT="709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+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+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+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</a:tr>
              <a:tr h="288032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100" u="none" strike="noStrike" dirty="0">
                          <a:effectLst/>
                        </a:rPr>
                        <a:t>Похвистнево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7092" marR="7092" marT="709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+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+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+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</a:tr>
              <a:tr h="227468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100" u="none" strike="noStrike">
                          <a:effectLst/>
                        </a:rPr>
                        <a:t>Чапаевск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7092" marR="7092" marT="709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+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+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+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</a:tr>
              <a:tr h="276588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100" u="none" strike="noStrike" dirty="0">
                          <a:effectLst/>
                        </a:rPr>
                        <a:t>Алексеевский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7092" marR="7092" marT="7092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+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</a:tr>
              <a:tr h="276588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100" u="none" strike="noStrike" dirty="0" err="1">
                          <a:effectLst/>
                        </a:rPr>
                        <a:t>Безенчукский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7092" marR="7092" marT="7092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+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+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</a:tr>
              <a:tr h="276588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100" u="none" strike="noStrike" dirty="0" err="1">
                          <a:effectLst/>
                        </a:rPr>
                        <a:t>Богатовский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7092" marR="7092" marT="7092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+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</a:tr>
              <a:tr h="276588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100" u="none" strike="noStrike">
                          <a:effectLst/>
                        </a:rPr>
                        <a:t>Большеглушицкий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7092" marR="7092" marT="7092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+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</a:tr>
              <a:tr h="276588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100" u="none" strike="noStrike">
                          <a:effectLst/>
                        </a:rPr>
                        <a:t>Большечерниговский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7092" marR="7092" marT="7092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+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</a:tr>
            </a:tbl>
          </a:graphicData>
        </a:graphic>
      </p:graphicFrame>
      <p:graphicFrame>
        <p:nvGraphicFramePr>
          <p:cNvPr id="9" name="Таблица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302675666"/>
              </p:ext>
            </p:extLst>
          </p:nvPr>
        </p:nvGraphicFramePr>
        <p:xfrm>
          <a:off x="4944645" y="1628800"/>
          <a:ext cx="4104455" cy="4913457"/>
        </p:xfrm>
        <a:graphic>
          <a:graphicData uri="http://schemas.openxmlformats.org/drawingml/2006/table">
            <a:tbl>
              <a:tblPr>
                <a:tableStyleId>{00A15C55-8517-42AA-B614-E9B94910E393}</a:tableStyleId>
              </a:tblPr>
              <a:tblGrid>
                <a:gridCol w="1319289"/>
                <a:gridCol w="952820"/>
                <a:gridCol w="952820"/>
                <a:gridCol w="879526"/>
              </a:tblGrid>
              <a:tr h="687151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1" u="none" strike="noStrike" dirty="0">
                          <a:effectLst/>
                        </a:rPr>
                        <a:t>Наименование муниципального </a:t>
                      </a:r>
                      <a:r>
                        <a:rPr lang="ru-RU" sz="1100" b="1" u="none" strike="noStrike" dirty="0" smtClean="0">
                          <a:effectLst/>
                        </a:rPr>
                        <a:t>образования</a:t>
                      </a:r>
                      <a:br>
                        <a:rPr lang="ru-RU" sz="1100" b="1" u="none" strike="noStrike" dirty="0" smtClean="0">
                          <a:effectLst/>
                        </a:rPr>
                      </a:b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5469" marR="5469" marT="5469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1" u="none" strike="noStrike" dirty="0">
                          <a:effectLst/>
                        </a:rPr>
                        <a:t>до 2019 года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5469" marR="5469" marT="5469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1" u="none" strike="noStrike" dirty="0">
                          <a:effectLst/>
                        </a:rPr>
                        <a:t>до 2020 года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5469" marR="5469" marT="5469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1" u="none" strike="noStrike" dirty="0">
                          <a:effectLst/>
                        </a:rPr>
                        <a:t>до 2024 года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5469" marR="5469" marT="5469" marB="0" anchor="ctr"/>
                </a:tc>
              </a:tr>
              <a:tr h="191161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100" u="none" strike="noStrike" dirty="0">
                          <a:effectLst/>
                        </a:rPr>
                        <a:t>Борский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5469" marR="5469" marT="5469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+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</a:tr>
              <a:tr h="219578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100" u="none" strike="noStrike" dirty="0">
                          <a:effectLst/>
                        </a:rPr>
                        <a:t>Волжский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5469" marR="5469" marT="5469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+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</a:tr>
              <a:tr h="219578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100" u="none" strike="noStrike" dirty="0" err="1">
                          <a:effectLst/>
                        </a:rPr>
                        <a:t>Елховский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5469" marR="5469" marT="5469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+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</a:tr>
              <a:tr h="219578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100" u="none" strike="noStrike" dirty="0" err="1">
                          <a:effectLst/>
                        </a:rPr>
                        <a:t>Исаклинский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5469" marR="5469" marT="5469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+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</a:tr>
              <a:tr h="175957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100" u="none" strike="noStrike" dirty="0" err="1">
                          <a:effectLst/>
                        </a:rPr>
                        <a:t>Камышлинский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5469" marR="5469" marT="5469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+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</a:tr>
              <a:tr h="175957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100" u="none" strike="noStrike" dirty="0" err="1">
                          <a:effectLst/>
                        </a:rPr>
                        <a:t>Кинель</a:t>
                      </a:r>
                      <a:r>
                        <a:rPr lang="ru-RU" sz="1100" u="none" strike="noStrike" dirty="0">
                          <a:effectLst/>
                        </a:rPr>
                        <a:t>-Черкасский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5469" marR="5469" marT="546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+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+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+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</a:tr>
              <a:tr h="175957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100" u="none" strike="noStrike" dirty="0" err="1">
                          <a:effectLst/>
                        </a:rPr>
                        <a:t>Кинельский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5469" marR="5469" marT="5469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+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+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</a:tr>
              <a:tr h="175957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100" u="none" strike="noStrike" dirty="0" err="1">
                          <a:effectLst/>
                        </a:rPr>
                        <a:t>Клявлинский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5469" marR="5469" marT="5469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+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</a:tr>
              <a:tr h="175957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100" u="none" strike="noStrike" dirty="0" err="1">
                          <a:effectLst/>
                        </a:rPr>
                        <a:t>Кошкинский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5469" marR="5469" marT="5469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+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</a:tr>
              <a:tr h="175957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100" u="none" strike="noStrike" dirty="0">
                          <a:effectLst/>
                        </a:rPr>
                        <a:t>Красноармейский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5469" marR="5469" marT="5469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+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</a:tr>
              <a:tr h="175957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100" u="none" strike="noStrike" dirty="0">
                          <a:effectLst/>
                        </a:rPr>
                        <a:t>Красноярский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5469" marR="5469" marT="5469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+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+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</a:tr>
              <a:tr h="175957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100" u="none" strike="noStrike">
                          <a:effectLst/>
                        </a:rPr>
                        <a:t>Нефтегорский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5469" marR="5469" marT="5469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+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+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</a:tr>
              <a:tr h="175957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100" u="none" strike="noStrike" dirty="0" err="1">
                          <a:effectLst/>
                        </a:rPr>
                        <a:t>Пестравский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5469" marR="5469" marT="5469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+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+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</a:tr>
              <a:tr h="175957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100" u="none" strike="noStrike">
                          <a:effectLst/>
                        </a:rPr>
                        <a:t>Похвистневский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5469" marR="5469" marT="5469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+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+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</a:tr>
              <a:tr h="175957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100" u="none" strike="noStrike">
                          <a:effectLst/>
                        </a:rPr>
                        <a:t>Приволжский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5469" marR="5469" marT="5469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+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</a:tr>
              <a:tr h="175957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100" u="none" strike="noStrike">
                          <a:effectLst/>
                        </a:rPr>
                        <a:t>Сергиевский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5469" marR="5469" marT="5469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+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+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</a:tr>
              <a:tr h="230682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100" u="none" strike="noStrike">
                          <a:effectLst/>
                        </a:rPr>
                        <a:t>Ставропольский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5469" marR="5469" marT="5469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+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</a:tr>
              <a:tr h="201110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100" u="none" strike="noStrike">
                          <a:effectLst/>
                        </a:rPr>
                        <a:t>Сызранский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5469" marR="5469" marT="5469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+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</a:tr>
              <a:tr h="244731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100" u="none" strike="noStrike">
                          <a:effectLst/>
                        </a:rPr>
                        <a:t>Хворостянский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5469" marR="5469" marT="5469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+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</a:tr>
              <a:tr h="175957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100" u="none" strike="noStrike">
                          <a:effectLst/>
                        </a:rPr>
                        <a:t>Челно-Вершинский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5469" marR="5469" marT="5469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+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</a:tr>
              <a:tr h="219578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100" u="none" strike="noStrike" dirty="0" err="1">
                          <a:effectLst/>
                        </a:rPr>
                        <a:t>Шенталинский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5469" marR="5469" marT="5469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+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</a:tr>
              <a:tr h="175957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100" u="none" strike="noStrike">
                          <a:effectLst/>
                        </a:rPr>
                        <a:t>Шигонский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5469" marR="5469" marT="5469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+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</a:tr>
            </a:tbl>
          </a:graphicData>
        </a:graphic>
      </p:graphicFrame>
      <p:sp>
        <p:nvSpPr>
          <p:cNvPr id="8" name="Прямоугольник 1">
            <a:extLst>
              <a:ext uri="{FF2B5EF4-FFF2-40B4-BE49-F238E27FC236}">
                <a16:creationId xmlns="" xmlns:a16="http://schemas.microsoft.com/office/drawing/2014/main" id="{4AB62333-E8EB-4CFB-8E1E-D40A1E58C0C8}"/>
              </a:ext>
            </a:extLst>
          </p:cNvPr>
          <p:cNvSpPr>
            <a:spLocks noChangeArrowheads="1"/>
          </p:cNvSpPr>
          <p:nvPr/>
        </p:nvSpPr>
        <p:spPr bwMode="auto">
          <a:xfrm>
            <a:off x="773454" y="37073"/>
            <a:ext cx="8342383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altLang="ru-RU" sz="2000" dirty="0" smtClean="0">
                <a:solidFill>
                  <a:schemeClr val="bg1"/>
                </a:solidFill>
                <a:latin typeface="Arial" panose="020B0604020202020204" pitchFamily="34" charset="0"/>
                <a:ea typeface="MS Mincho" pitchFamily="49" charset="-128"/>
              </a:rPr>
              <a:t>Проект «Укрепление общественного здоровья»</a:t>
            </a:r>
            <a:endParaRPr lang="ru-RU" altLang="ru-RU" sz="2000" dirty="0">
              <a:solidFill>
                <a:schemeClr val="bg1"/>
              </a:solidFill>
              <a:latin typeface="Arial" panose="020B0604020202020204" pitchFamily="34" charset="0"/>
              <a:ea typeface="MS Mincho" pitchFamily="49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1712204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Номер слайда 2">
            <a:extLst>
              <a:ext uri="{FF2B5EF4-FFF2-40B4-BE49-F238E27FC236}">
                <a16:creationId xmlns:a16="http://schemas.microsoft.com/office/drawing/2014/main" xmlns="" id="{272F0A15-0AFF-4A8B-9214-36F66F479F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29600" y="6492875"/>
            <a:ext cx="514400" cy="365125"/>
          </a:xfrm>
        </p:spPr>
        <p:txBody>
          <a:bodyPr/>
          <a:lstStyle/>
          <a:p>
            <a:fld id="{33D78B8A-58FF-4BB4-B6B6-A98D4AC5AC54}" type="slidenum">
              <a:rPr lang="ru-RU" smtClean="0"/>
              <a:pPr/>
              <a:t>8</a:t>
            </a:fld>
            <a:endParaRPr lang="ru-RU"/>
          </a:p>
        </p:txBody>
      </p:sp>
      <p:graphicFrame>
        <p:nvGraphicFramePr>
          <p:cNvPr id="12" name="Содержимое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xmlns="" val="2108896336"/>
              </p:ext>
            </p:extLst>
          </p:nvPr>
        </p:nvGraphicFramePr>
        <p:xfrm>
          <a:off x="323528" y="1268760"/>
          <a:ext cx="8640960" cy="475252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7" name="Прямоугольник 1">
            <a:extLst>
              <a:ext uri="{FF2B5EF4-FFF2-40B4-BE49-F238E27FC236}">
                <a16:creationId xmlns="" xmlns:a16="http://schemas.microsoft.com/office/drawing/2014/main" id="{4AB62333-E8EB-4CFB-8E1E-D40A1E58C0C8}"/>
              </a:ext>
            </a:extLst>
          </p:cNvPr>
          <p:cNvSpPr>
            <a:spLocks noChangeArrowheads="1"/>
          </p:cNvSpPr>
          <p:nvPr/>
        </p:nvSpPr>
        <p:spPr bwMode="auto">
          <a:xfrm>
            <a:off x="773454" y="37073"/>
            <a:ext cx="8342383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lvl="0"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altLang="ru-RU" sz="2000" dirty="0">
                <a:solidFill>
                  <a:prstClr val="white"/>
                </a:solidFill>
                <a:latin typeface="Arial" panose="020B0604020202020204" pitchFamily="34" charset="0"/>
                <a:ea typeface="MS Mincho" pitchFamily="49" charset="-128"/>
                <a:cs typeface="+mn-cs"/>
              </a:rPr>
              <a:t>Проект «Укрепление общественного здоровья</a:t>
            </a:r>
            <a:r>
              <a:rPr lang="ru-RU" altLang="ru-RU" sz="2000" dirty="0" smtClean="0">
                <a:solidFill>
                  <a:prstClr val="white"/>
                </a:solidFill>
                <a:latin typeface="Arial" panose="020B0604020202020204" pitchFamily="34" charset="0"/>
                <a:ea typeface="MS Mincho" pitchFamily="49" charset="-128"/>
                <a:cs typeface="+mn-cs"/>
              </a:rPr>
              <a:t>»</a:t>
            </a:r>
            <a:endParaRPr lang="ru-RU" altLang="ru-RU" sz="2000" dirty="0">
              <a:solidFill>
                <a:prstClr val="white"/>
              </a:solidFill>
              <a:latin typeface="Arial" panose="020B0604020202020204" pitchFamily="34" charset="0"/>
              <a:ea typeface="MS Mincho" pitchFamily="49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4353287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2">
            <a:extLst>
              <a:ext uri="{FF2B5EF4-FFF2-40B4-BE49-F238E27FC236}">
                <a16:creationId xmlns:a16="http://schemas.microsoft.com/office/drawing/2014/main" xmlns="" id="{272F0A15-0AFF-4A8B-9214-36F66F479F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07437" y="6492875"/>
            <a:ext cx="514400" cy="365125"/>
          </a:xfrm>
        </p:spPr>
        <p:txBody>
          <a:bodyPr/>
          <a:lstStyle/>
          <a:p>
            <a:fld id="{33D78B8A-58FF-4BB4-B6B6-A98D4AC5AC54}" type="slidenum">
              <a:rPr lang="ru-RU" smtClean="0"/>
              <a:pPr/>
              <a:t>9</a:t>
            </a:fld>
            <a:endParaRPr lang="ru-RU"/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xmlns="" id="{BB16EB14-9D62-4F07-8C97-A22564793177}"/>
              </a:ext>
            </a:extLst>
          </p:cNvPr>
          <p:cNvSpPr/>
          <p:nvPr/>
        </p:nvSpPr>
        <p:spPr>
          <a:xfrm>
            <a:off x="217321" y="1081777"/>
            <a:ext cx="1077731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>
                <a:solidFill>
                  <a:srgbClr val="00B050"/>
                </a:solidFill>
              </a:rPr>
              <a:t>Задача: 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177021" y="1375133"/>
            <a:ext cx="884443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 smtClean="0">
                <a:ea typeface="Arial" charset="0"/>
                <a:cs typeface="Arial" charset="0"/>
              </a:rPr>
              <a:t>Наименование </a:t>
            </a:r>
            <a:r>
              <a:rPr lang="ru-RU" sz="1400" i="1" dirty="0"/>
              <a:t>Формирование системы мотивации граждан к здоровому образу жизни, включая здоровое питание и отказ от вредных привычек</a:t>
            </a:r>
            <a:endParaRPr lang="ru-RU" sz="1400" b="1" u="sng" dirty="0">
              <a:solidFill>
                <a:srgbClr val="00B050"/>
              </a:solidFill>
            </a:endParaRPr>
          </a:p>
        </p:txBody>
      </p:sp>
      <p:graphicFrame>
        <p:nvGraphicFramePr>
          <p:cNvPr id="24" name="Таблица 2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1870142688"/>
              </p:ext>
            </p:extLst>
          </p:nvPr>
        </p:nvGraphicFramePr>
        <p:xfrm>
          <a:off x="187300" y="1916645"/>
          <a:ext cx="8791326" cy="1657806"/>
        </p:xfrm>
        <a:graphic>
          <a:graphicData uri="http://schemas.openxmlformats.org/drawingml/2006/table">
            <a:tbl>
              <a:tblPr/>
              <a:tblGrid>
                <a:gridCol w="3242204"/>
                <a:gridCol w="864096"/>
                <a:gridCol w="720080"/>
                <a:gridCol w="720080"/>
                <a:gridCol w="864096"/>
                <a:gridCol w="792088"/>
                <a:gridCol w="720080"/>
                <a:gridCol w="868602"/>
              </a:tblGrid>
              <a:tr h="0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Целевой показатель для МО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3962" marR="3962" marT="396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Базовое значение</a:t>
                      </a:r>
                    </a:p>
                    <a:p>
                      <a:pPr algn="ctr" fontAlgn="ctr"/>
                      <a:r>
                        <a:rPr lang="ru-RU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2017 г.</a:t>
                      </a:r>
                    </a:p>
                  </a:txBody>
                  <a:tcPr marL="3962" marR="3962" marT="396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 gridSpan="6"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Период, год</a:t>
                      </a:r>
                    </a:p>
                  </a:txBody>
                  <a:tcPr marL="3962" marR="3962" marT="396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9369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 marL="3962" marR="3962" marT="396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2019</a:t>
                      </a:r>
                    </a:p>
                  </a:txBody>
                  <a:tcPr marL="3962" marR="3962" marT="396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2020</a:t>
                      </a:r>
                    </a:p>
                  </a:txBody>
                  <a:tcPr marL="3962" marR="3962" marT="396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2021</a:t>
                      </a:r>
                    </a:p>
                  </a:txBody>
                  <a:tcPr marL="3962" marR="3962" marT="396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2022</a:t>
                      </a:r>
                    </a:p>
                  </a:txBody>
                  <a:tcPr marL="3962" marR="3962" marT="396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2023</a:t>
                      </a:r>
                    </a:p>
                  </a:txBody>
                  <a:tcPr marL="3962" marR="3962" marT="396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2024</a:t>
                      </a:r>
                    </a:p>
                  </a:txBody>
                  <a:tcPr marL="3962" marR="3962" marT="396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</a:tr>
              <a:tr h="397718">
                <a:tc>
                  <a:txBody>
                    <a:bodyPr/>
                    <a:lstStyle/>
                    <a:p>
                      <a:pPr marL="36000" marR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kern="1200" dirty="0" smtClean="0">
                          <a:solidFill>
                            <a:schemeClr val="tx1"/>
                          </a:solidFill>
                          <a:latin typeface="+mj-lt"/>
                          <a:ea typeface="+mn-ea"/>
                          <a:cs typeface="Times New Roman" pitchFamily="18" charset="0"/>
                        </a:rPr>
                        <a:t>Наличие программы «Укрепление общественного здоровья»</a:t>
                      </a:r>
                    </a:p>
                    <a:p>
                      <a:pPr marL="36000" algn="l" fontAlgn="ctr"/>
                      <a:endParaRPr lang="ru-RU" sz="1200" kern="1200" dirty="0">
                        <a:solidFill>
                          <a:schemeClr val="tx1"/>
                        </a:solidFill>
                        <a:latin typeface="+mj-lt"/>
                        <a:ea typeface="+mn-ea"/>
                        <a:cs typeface="Times New Roman" pitchFamily="18" charset="0"/>
                      </a:endParaRPr>
                    </a:p>
                  </a:txBody>
                  <a:tcPr marL="3962" marR="3962" marT="396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-</a:t>
                      </a:r>
                      <a:endParaRPr lang="ru-RU" dirty="0"/>
                    </a:p>
                  </a:txBody>
                  <a:tcPr marL="3962" marR="3962" marT="396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/>
                        <a:t>наличие</a:t>
                      </a:r>
                      <a:endParaRPr lang="ru-RU" sz="1050" dirty="0"/>
                    </a:p>
                  </a:txBody>
                  <a:tcPr marL="68580" marR="6858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/>
                        <a:t>наличие</a:t>
                      </a:r>
                      <a:endParaRPr lang="ru-RU" sz="1050" dirty="0"/>
                    </a:p>
                  </a:txBody>
                  <a:tcPr marL="68580" marR="6858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/>
                        <a:t>наличие</a:t>
                      </a:r>
                      <a:endParaRPr lang="ru-RU" sz="1050" dirty="0"/>
                    </a:p>
                  </a:txBody>
                  <a:tcPr marL="68580" marR="6858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/>
                        <a:t>наличие</a:t>
                      </a:r>
                      <a:endParaRPr lang="ru-RU" sz="1050" dirty="0"/>
                    </a:p>
                  </a:txBody>
                  <a:tcPr marL="68580" marR="6858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/>
                        <a:t>наличие</a:t>
                      </a:r>
                      <a:endParaRPr lang="ru-RU" sz="1050" dirty="0"/>
                    </a:p>
                  </a:txBody>
                  <a:tcPr marL="68580" marR="6858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/>
                        <a:t>наличие</a:t>
                      </a:r>
                      <a:endParaRPr lang="ru-RU" sz="1050" dirty="0"/>
                    </a:p>
                  </a:txBody>
                  <a:tcPr marL="68580" marR="6858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432048">
                <a:tc>
                  <a:txBody>
                    <a:bodyPr/>
                    <a:lstStyle/>
                    <a:p>
                      <a:pPr marL="36000" marR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kern="1200" dirty="0" smtClean="0">
                          <a:solidFill>
                            <a:schemeClr val="tx1"/>
                          </a:solidFill>
                          <a:latin typeface="+mj-lt"/>
                          <a:ea typeface="+mn-ea"/>
                          <a:cs typeface="Times New Roman" pitchFamily="18" charset="0"/>
                        </a:rPr>
                        <a:t>Розничные продажи алкогольной продукции на душу населения (в литрах этанола)</a:t>
                      </a:r>
                    </a:p>
                    <a:p>
                      <a:pPr marL="36000" algn="l" fontAlgn="ctr"/>
                      <a:endParaRPr lang="ru-RU" sz="1200" kern="1200" dirty="0">
                        <a:solidFill>
                          <a:schemeClr val="tx1"/>
                        </a:solidFill>
                        <a:latin typeface="+mj-lt"/>
                        <a:ea typeface="+mn-ea"/>
                        <a:cs typeface="Times New Roman" pitchFamily="18" charset="0"/>
                      </a:endParaRPr>
                    </a:p>
                  </a:txBody>
                  <a:tcPr marL="3962" marR="3962" marT="396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/>
                        <a:t>6,1</a:t>
                      </a:r>
                      <a:endParaRPr lang="ru-RU" sz="1100" dirty="0"/>
                    </a:p>
                  </a:txBody>
                  <a:tcPr marL="3962" marR="3962" marT="396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5,9</a:t>
                      </a:r>
                    </a:p>
                  </a:txBody>
                  <a:tcPr marL="68580" marR="6858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5,8</a:t>
                      </a:r>
                    </a:p>
                  </a:txBody>
                  <a:tcPr marL="68580" marR="6858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5,8</a:t>
                      </a:r>
                    </a:p>
                  </a:txBody>
                  <a:tcPr marL="68580" marR="6858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5,7</a:t>
                      </a:r>
                    </a:p>
                  </a:txBody>
                  <a:tcPr marL="68580" marR="6858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5,6</a:t>
                      </a:r>
                    </a:p>
                  </a:txBody>
                  <a:tcPr marL="68580" marR="6858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5,5</a:t>
                      </a:r>
                    </a:p>
                  </a:txBody>
                  <a:tcPr marL="68580" marR="6858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13" name="Прямоугольник 12"/>
          <p:cNvSpPr/>
          <p:nvPr/>
        </p:nvSpPr>
        <p:spPr>
          <a:xfrm>
            <a:off x="200863" y="3805698"/>
            <a:ext cx="3582061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u="sng" dirty="0">
                <a:solidFill>
                  <a:srgbClr val="FF0000"/>
                </a:solidFill>
                <a:cs typeface="Times New Roman" pitchFamily="18" charset="0"/>
              </a:rPr>
              <a:t>Требования к </a:t>
            </a:r>
            <a:r>
              <a:rPr lang="ru-RU" sz="1600" b="1" u="sng" dirty="0" smtClean="0">
                <a:solidFill>
                  <a:srgbClr val="FF0000"/>
                </a:solidFill>
                <a:cs typeface="Times New Roman" pitchFamily="18" charset="0"/>
              </a:rPr>
              <a:t>ОМСУ</a:t>
            </a:r>
            <a:r>
              <a:rPr lang="en-US" sz="1600" b="1" u="sng" dirty="0" smtClean="0">
                <a:solidFill>
                  <a:srgbClr val="FF0000"/>
                </a:solidFill>
                <a:cs typeface="Times New Roman" pitchFamily="18" charset="0"/>
              </a:rPr>
              <a:t>/</a:t>
            </a:r>
            <a:r>
              <a:rPr lang="ru-RU" sz="1600" b="1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ОМСУ </a:t>
            </a:r>
            <a:r>
              <a:rPr lang="ru-RU" sz="1600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должны обеспечить: </a:t>
            </a:r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>
            <a:off x="702323" y="3691998"/>
            <a:ext cx="8413514" cy="0"/>
          </a:xfrm>
          <a:prstGeom prst="line">
            <a:avLst/>
          </a:prstGeom>
          <a:ln w="63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Рисунок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6703" t="45471" r="58160" b="51157"/>
          <a:stretch/>
        </p:blipFill>
        <p:spPr bwMode="auto">
          <a:xfrm>
            <a:off x="4089781" y="1302604"/>
            <a:ext cx="4911837" cy="1450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Прямоугольник 13">
            <a:extLst>
              <a:ext uri="{FF2B5EF4-FFF2-40B4-BE49-F238E27FC236}">
                <a16:creationId xmlns="" xmlns:a16="http://schemas.microsoft.com/office/drawing/2014/main" id="{5CBA6747-59C9-42D0-9D74-834125E26F82}"/>
              </a:ext>
            </a:extLst>
          </p:cNvPr>
          <p:cNvSpPr/>
          <p:nvPr/>
        </p:nvSpPr>
        <p:spPr>
          <a:xfrm>
            <a:off x="3751079" y="681667"/>
            <a:ext cx="5270378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kumimoji="0" lang="ru-RU" sz="14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Федеральный </a:t>
            </a:r>
            <a:r>
              <a:rPr kumimoji="0" lang="ru-RU" sz="14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проект </a:t>
            </a:r>
            <a:r>
              <a:rPr kumimoji="0" lang="ru-RU" sz="14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«</a:t>
            </a:r>
            <a:r>
              <a:rPr lang="ru-RU" sz="1400" b="1" dirty="0" smtClean="0"/>
              <a:t>Формирование </a:t>
            </a:r>
            <a:r>
              <a:rPr lang="ru-RU" sz="1400" b="1" dirty="0"/>
              <a:t>системы мотивации граждан к здоровому образу жизни, </a:t>
            </a:r>
            <a:r>
              <a:rPr lang="ru-RU" sz="1400" b="1" dirty="0" smtClean="0"/>
              <a:t>включая </a:t>
            </a:r>
            <a:r>
              <a:rPr lang="ru-RU" sz="1400" b="1" dirty="0"/>
              <a:t>здоровое питание и отказ от вредных привычек</a:t>
            </a:r>
            <a:r>
              <a:rPr kumimoji="0" lang="ru-RU" sz="14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»</a:t>
            </a:r>
            <a:endParaRPr kumimoji="0" lang="ru-RU" sz="14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138215" y="4379696"/>
            <a:ext cx="8883242" cy="16619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Clr>
                <a:srgbClr val="0070C1"/>
              </a:buClr>
              <a:buFont typeface="Wingdings" panose="05000000000000000000" pitchFamily="2" charset="2"/>
              <a:buChar char="Ø"/>
            </a:pPr>
            <a:r>
              <a:rPr lang="ru-RU" sz="1400" b="1" dirty="0" smtClean="0">
                <a:latin typeface="+mj-lt"/>
                <a:cs typeface="Times New Roman" pitchFamily="18" charset="0"/>
              </a:rPr>
              <a:t>1.</a:t>
            </a:r>
            <a:r>
              <a:rPr lang="ru-RU" sz="1400" dirty="0" smtClean="0">
                <a:latin typeface="+mj-lt"/>
                <a:cs typeface="Times New Roman" pitchFamily="18" charset="0"/>
              </a:rPr>
              <a:t> Размещение социальной рекламы по здоровому образу жизни на рекламных конструкциях и в районных СМИ </a:t>
            </a:r>
            <a:endParaRPr lang="ru-RU" sz="1400" dirty="0">
              <a:latin typeface="+mj-lt"/>
              <a:cs typeface="Times New Roman" pitchFamily="18" charset="0"/>
            </a:endParaRPr>
          </a:p>
          <a:p>
            <a:pPr marL="285750" indent="-285750">
              <a:buClr>
                <a:srgbClr val="0070C1"/>
              </a:buClr>
              <a:buFont typeface="Wingdings" panose="05000000000000000000" pitchFamily="2" charset="2"/>
              <a:buChar char="Ø"/>
            </a:pPr>
            <a:r>
              <a:rPr lang="ru-RU" sz="1400" b="1" dirty="0" smtClean="0">
                <a:latin typeface="+mj-lt"/>
                <a:cs typeface="Times New Roman" pitchFamily="18" charset="0"/>
              </a:rPr>
              <a:t>2.</a:t>
            </a:r>
            <a:r>
              <a:rPr lang="ru-RU" sz="1400" dirty="0" smtClean="0">
                <a:latin typeface="+mj-lt"/>
                <a:cs typeface="Times New Roman" pitchFamily="18" charset="0"/>
              </a:rPr>
              <a:t> Проведение мероприятий, способствующих формированию у населения МО мотивации к здоровому образу жизни</a:t>
            </a:r>
            <a:endParaRPr lang="ru-RU" sz="1400" dirty="0">
              <a:latin typeface="+mj-lt"/>
              <a:cs typeface="Times New Roman" pitchFamily="18" charset="0"/>
            </a:endParaRPr>
          </a:p>
          <a:p>
            <a:pPr marL="285750" indent="-285750">
              <a:buClr>
                <a:srgbClr val="0070C1"/>
              </a:buClr>
              <a:buFont typeface="Wingdings" panose="05000000000000000000" pitchFamily="2" charset="2"/>
              <a:buChar char="Ø"/>
            </a:pPr>
            <a:r>
              <a:rPr lang="ru-RU" sz="1400" b="1" dirty="0" smtClean="0">
                <a:latin typeface="+mj-lt"/>
                <a:cs typeface="Times New Roman" pitchFamily="18" charset="0"/>
              </a:rPr>
              <a:t>3.</a:t>
            </a:r>
            <a:r>
              <a:rPr lang="ru-RU" sz="1400" dirty="0" smtClean="0">
                <a:latin typeface="+mj-lt"/>
                <a:cs typeface="Times New Roman" pitchFamily="18" charset="0"/>
              </a:rPr>
              <a:t> Проведение мероприятий по снижению р</a:t>
            </a:r>
            <a:r>
              <a:rPr lang="ru-RU" sz="1400" dirty="0" smtClean="0">
                <a:solidFill>
                  <a:srgbClr val="000000"/>
                </a:solidFill>
                <a:latin typeface="+mj-lt"/>
                <a:ea typeface="Times New Roman"/>
                <a:cs typeface="Times New Roman"/>
              </a:rPr>
              <a:t>озничных продаж </a:t>
            </a:r>
            <a:r>
              <a:rPr lang="ru-RU" sz="1400" dirty="0">
                <a:solidFill>
                  <a:srgbClr val="000000"/>
                </a:solidFill>
                <a:latin typeface="+mj-lt"/>
                <a:ea typeface="Times New Roman"/>
                <a:cs typeface="Times New Roman"/>
              </a:rPr>
              <a:t>алкогольной продукции на душу населения (в литрах этанола)</a:t>
            </a:r>
          </a:p>
          <a:p>
            <a:pPr marL="285750" indent="-285750">
              <a:buClr>
                <a:srgbClr val="0070C1"/>
              </a:buClr>
              <a:buFont typeface="Wingdings" panose="05000000000000000000" pitchFamily="2" charset="2"/>
              <a:buChar char="Ø"/>
            </a:pPr>
            <a:endParaRPr lang="ru-RU" dirty="0">
              <a:cs typeface="Times New Roman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619672" y="116632"/>
            <a:ext cx="684076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2000" dirty="0">
                <a:solidFill>
                  <a:prstClr val="white"/>
                </a:solidFill>
                <a:latin typeface="Arial" panose="020B0604020202020204" pitchFamily="34" charset="0"/>
                <a:ea typeface="MS Mincho" pitchFamily="49" charset="-128"/>
              </a:rPr>
              <a:t>Проект «Укрепление общественного здоровья»</a:t>
            </a:r>
          </a:p>
        </p:txBody>
      </p:sp>
    </p:spTree>
    <p:extLst>
      <p:ext uri="{BB962C8B-B14F-4D97-AF65-F5344CB8AC3E}">
        <p14:creationId xmlns:p14="http://schemas.microsoft.com/office/powerpoint/2010/main" xmlns="" val="33138287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_ШАБЛОН_МЭР_СО - копия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Классическая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_ШАБЛОН_МЭР_СО - копия">
  <a:themeElements>
    <a:clrScheme name="_ШАБЛОН_МЭР_СО - копия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FF00FF"/>
      </a:folHlink>
    </a:clrScheme>
    <a:fontScheme name="_ШАБЛОН_МЭР_СО - копия">
      <a:majorFont>
        <a:latin typeface="Calibri"/>
        <a:ea typeface="Calibri"/>
        <a:cs typeface="Calibri"/>
      </a:majorFont>
      <a:minorFont>
        <a:latin typeface="Helvetica"/>
        <a:ea typeface="Helvetica"/>
        <a:cs typeface="Helvetica"/>
      </a:minorFont>
    </a:fontScheme>
    <a:fmtScheme name="_ШАБЛОН_МЭР_СО - копи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20000" dir="5400000" rotWithShape="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>
          <a:outerShdw blurRad="38100" dist="23000" dir="5400000" rotWithShape="0">
            <a:srgbClr val="000000">
              <a:alpha val="35000"/>
            </a:srgbClr>
          </a:outerShdw>
        </a:effectLst>
        <a:sp3d/>
      </a:spPr>
      <a:bodyPr rot="0" spcFirstLastPara="1" vertOverflow="overflow" horzOverflow="overflow" vert="horz" wrap="square" lIns="45719" tIns="45719" rIns="45719" bIns="45719" numCol="1" spcCol="38100" rtlCol="0" anchor="ctr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Arial"/>
            <a:ea typeface="Arial"/>
            <a:cs typeface="Arial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>
          <a:outerShdw blurRad="38100" dist="20000" dir="5400000" rotWithShape="0">
            <a:srgbClr val="000000">
              <a:alpha val="38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Arial"/>
            <a:ea typeface="Arial"/>
            <a:cs typeface="Arial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_ШАБЛОН_МЭР_СО - копия</Template>
  <TotalTime>4780</TotalTime>
  <Words>4109</Words>
  <Application>Microsoft Office PowerPoint</Application>
  <PresentationFormat>Экран (4:3)</PresentationFormat>
  <Paragraphs>1444</Paragraphs>
  <Slides>23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3</vt:i4>
      </vt:variant>
      <vt:variant>
        <vt:lpstr>Заголовки слайдов</vt:lpstr>
      </vt:variant>
      <vt:variant>
        <vt:i4>23</vt:i4>
      </vt:variant>
    </vt:vector>
  </HeadingPairs>
  <TitlesOfParts>
    <vt:vector size="26" baseType="lpstr">
      <vt:lpstr>_ШАБЛОН_МЭР_СО - копия</vt:lpstr>
      <vt:lpstr>1__ШАБЛОН_МЭР_СО - копия</vt:lpstr>
      <vt:lpstr>Тема Office</vt:lpstr>
      <vt:lpstr>РЕГИОНАЛЬНАЯ СОСТАВЛЯЮЩАЯ НАЦИОНАЛЬНОГО ПРОЕКТА «ДЕМОГРАФИЯ»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Реште</dc:creator>
  <cp:lastModifiedBy>Щитанова</cp:lastModifiedBy>
  <cp:revision>503</cp:revision>
  <cp:lastPrinted>2019-02-13T11:00:06Z</cp:lastPrinted>
  <dcterms:created xsi:type="dcterms:W3CDTF">2018-10-15T11:33:00Z</dcterms:created>
  <dcterms:modified xsi:type="dcterms:W3CDTF">2019-02-15T04:14:39Z</dcterms:modified>
</cp:coreProperties>
</file>