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commentAuthors.xml" ContentType="application/vnd.openxmlformats-officedocument.presentationml.commentAuthors+xml"/>
  <Default Extension="xlsx" ContentType="application/vnd.openxmlformats-officedocument.spreadsheetml.sheet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805" r:id="rId2"/>
    <p:sldId id="804" r:id="rId3"/>
    <p:sldId id="802" r:id="rId4"/>
    <p:sldId id="797" r:id="rId5"/>
    <p:sldId id="800" r:id="rId6"/>
    <p:sldId id="801" r:id="rId7"/>
    <p:sldId id="803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офронов А.Н." initials="СА" lastIdx="1" clrIdx="0"/>
  <p:cmAuthor id="1" name="алексей софронов" initials="ас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1"/>
    <a:srgbClr val="336699"/>
    <a:srgbClr val="4F81BD"/>
    <a:srgbClr val="D94219"/>
    <a:srgbClr val="E64F26"/>
    <a:srgbClr val="DCE6F2"/>
    <a:srgbClr val="00B050"/>
    <a:srgbClr val="99CCFF"/>
    <a:srgbClr val="C6D9F1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16" autoAdjust="0"/>
    <p:restoredTop sz="96947" autoAdjust="0"/>
  </p:normalViewPr>
  <p:slideViewPr>
    <p:cSldViewPr>
      <p:cViewPr varScale="1">
        <p:scale>
          <a:sx n="97" d="100"/>
          <a:sy n="97" d="100"/>
        </p:scale>
        <p:origin x="-114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700" dirty="0">
                <a:solidFill>
                  <a:srgbClr val="376092"/>
                </a:solidFill>
                <a:latin typeface="Arial Narrow" panose="020B0606020202030204" pitchFamily="34" charset="0"/>
              </a:rPr>
              <a:t>Основные</a:t>
            </a:r>
            <a:r>
              <a:rPr lang="ru-RU" sz="1700" baseline="0" dirty="0">
                <a:solidFill>
                  <a:srgbClr val="376092"/>
                </a:solidFill>
                <a:latin typeface="Arial Narrow" panose="020B0606020202030204" pitchFamily="34" charset="0"/>
              </a:rPr>
              <a:t> виды деятельности</a:t>
            </a:r>
          </a:p>
        </c:rich>
      </c:tx>
      <c:layout>
        <c:manualLayout>
          <c:xMode val="edge"/>
          <c:yMode val="edge"/>
          <c:x val="0.17027186474521577"/>
          <c:y val="9.0459241347130959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4316794825737273"/>
          <c:y val="0.35514551086538443"/>
          <c:w val="0.44836456626182025"/>
          <c:h val="0.596623254311364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accent1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4A4-472D-B37B-2EF643E3C6BD}"/>
              </c:ext>
            </c:extLst>
          </c:dPt>
          <c:dPt>
            <c:idx val="1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4A4-472D-B37B-2EF643E3C6BD}"/>
              </c:ext>
            </c:extLst>
          </c:dPt>
          <c:dPt>
            <c:idx val="2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4A4-472D-B37B-2EF643E3C6BD}"/>
              </c:ext>
            </c:extLst>
          </c:dPt>
          <c:dPt>
            <c:idx val="3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4A4-472D-B37B-2EF643E3C6BD}"/>
              </c:ext>
            </c:extLst>
          </c:dPt>
          <c:dPt>
            <c:idx val="4"/>
            <c:spPr>
              <a:solidFill>
                <a:schemeClr val="accent1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4A4-472D-B37B-2EF643E3C6BD}"/>
              </c:ext>
            </c:extLst>
          </c:dPt>
          <c:dLbls>
            <c:dLbl>
              <c:idx val="0"/>
              <c:layout>
                <c:manualLayout>
                  <c:x val="0.15750946131162444"/>
                  <c:y val="2.0871700429711492E-2"/>
                </c:manualLayout>
              </c:layout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A4-472D-B37B-2EF643E3C6BD}"/>
                </c:ext>
              </c:extLst>
            </c:dLbl>
            <c:dLbl>
              <c:idx val="1"/>
              <c:layout>
                <c:manualLayout>
                  <c:x val="-0.28136014863575814"/>
                  <c:y val="9.1680882023850219E-2"/>
                </c:manualLayout>
              </c:layout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A4-472D-B37B-2EF643E3C6BD}"/>
                </c:ext>
              </c:extLst>
            </c:dLbl>
            <c:dLbl>
              <c:idx val="2"/>
              <c:layout>
                <c:manualLayout>
                  <c:x val="-0.20758170238555385"/>
                  <c:y val="-1.8247382057435434E-2"/>
                </c:manualLayout>
              </c:layout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A4-472D-B37B-2EF643E3C6BD}"/>
                </c:ext>
              </c:extLst>
            </c:dLbl>
            <c:dLbl>
              <c:idx val="3"/>
              <c:layout>
                <c:manualLayout>
                  <c:x val="-0.15060168107203387"/>
                  <c:y val="-7.7244975773726771E-2"/>
                </c:manualLayout>
              </c:layout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A4-472D-B37B-2EF643E3C6BD}"/>
                </c:ext>
              </c:extLst>
            </c:dLbl>
            <c:dLbl>
              <c:idx val="4"/>
              <c:layout>
                <c:manualLayout>
                  <c:x val="-6.024070668515312E-3"/>
                  <c:y val="-0.13554160611466964"/>
                </c:manualLayout>
              </c:layout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A4-472D-B37B-2EF643E3C6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CatName val="1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Перевозка пассажиров</c:v>
                </c:pt>
                <c:pt idx="1">
                  <c:v>Сдача в аренду квартир</c:v>
                </c:pt>
                <c:pt idx="2">
                  <c:v>Консультирование</c:v>
                </c:pt>
                <c:pt idx="3">
                  <c:v>Репетиторство</c:v>
                </c:pt>
                <c:pt idx="4">
                  <c:v>Маркетинг и реклама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0.18400000000000002</c:v>
                </c:pt>
                <c:pt idx="1">
                  <c:v>7.1300000000000016E-2</c:v>
                </c:pt>
                <c:pt idx="2">
                  <c:v>4.9000000000000016E-2</c:v>
                </c:pt>
                <c:pt idx="3">
                  <c:v>3.7500000000000006E-2</c:v>
                </c:pt>
                <c:pt idx="4">
                  <c:v>2.3099999999999999E-2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A4-472D-B37B-2EF643E3C6BD}"/>
            </c:ext>
          </c:extLst>
        </c:ser>
        <c:dLbls/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55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E61EB-F092-4960-AA31-EFC526AF822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2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55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144F5-8487-48E8-A7CF-BF5CB45CD6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1554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5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B8F0E-4307-46CA-86D0-A72AE88ECF5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9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2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5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DDA49-FF4E-498F-9DF4-64E57E4B58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455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91303" tIns="45651" rIns="91303" bIns="45651"/>
          <a:lstStyle/>
          <a:p>
            <a:r>
              <a:rPr lang="ru-RU" b="1" i="1" dirty="0">
                <a:solidFill>
                  <a:srgbClr val="FF0000"/>
                </a:solidFill>
              </a:rPr>
              <a:t>Слайд заполняется в разрезе рег. составляющей НАЦИОНАЛЬНОГО проекта администраторами региональной составляющей НАЦИОНАЛЬНОГО проекта. Слайд единый для всех МО. 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Указывается общая информация о нац.  проекте по региону в целом (основные цели/задачи национального проекта, </a:t>
            </a:r>
            <a:r>
              <a:rPr lang="ru-RU" b="1" i="1" dirty="0" err="1">
                <a:solidFill>
                  <a:srgbClr val="FF0000"/>
                </a:solidFill>
              </a:rPr>
              <a:t>верхнеуровневые</a:t>
            </a:r>
            <a:r>
              <a:rPr lang="ru-RU" b="1" i="1" dirty="0">
                <a:solidFill>
                  <a:srgbClr val="FF0000"/>
                </a:solidFill>
              </a:rPr>
              <a:t> показатели со значениями за 2018 г. и планом на 2019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0455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628800"/>
            <a:ext cx="8458200" cy="1470025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 smtClean="0"/>
              <a:t>Об итогах и перспективах работы министерства экономического развития и инвестиций Самарской области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555776" y="4077072"/>
            <a:ext cx="6400800" cy="72008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Министерство экономического развития и инвестиций Самарской области</a:t>
            </a:r>
          </a:p>
        </p:txBody>
      </p:sp>
      <p:pic>
        <p:nvPicPr>
          <p:cNvPr id="11" name="Picture 7" descr="самара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2490" y="357676"/>
            <a:ext cx="576064" cy="6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683568" y="3284984"/>
            <a:ext cx="846043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2123728" y="6669360"/>
            <a:ext cx="56166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9655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0" y="-27384"/>
            <a:ext cx="9144000" cy="764704"/>
          </a:xfrm>
          <a:prstGeom prst="rect">
            <a:avLst/>
          </a:prstGeom>
          <a:solidFill>
            <a:srgbClr val="0070C1"/>
          </a:solidFill>
        </p:spPr>
        <p:txBody>
          <a:bodyPr vert="horz" lIns="91440" tIns="45720" rIns="91440" bIns="45720" rtlCol="0" anchor="ctr">
            <a:normAutofit/>
          </a:bodyPr>
          <a:lstStyle>
            <a:lvl1pPr indent="45000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/>
          </a:p>
        </p:txBody>
      </p:sp>
      <p:pic>
        <p:nvPicPr>
          <p:cNvPr id="6" name="Picture 7" descr="самара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576064" cy="6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513863"/>
            <a:ext cx="1378496" cy="365125"/>
          </a:xfrm>
          <a:prstGeom prst="rect">
            <a:avLst/>
          </a:prstGeom>
        </p:spPr>
        <p:txBody>
          <a:bodyPr anchor="b"/>
          <a:lstStyle/>
          <a:p>
            <a:fld id="{1E888AAF-5769-407E-8E36-E982C7A18D16}" type="datetime1">
              <a:rPr lang="ru-RU" smtClean="0"/>
              <a:pPr/>
              <a:t>27.01.2020</a:t>
            </a:fld>
            <a:endParaRPr lang="ru-RU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513863"/>
            <a:ext cx="514400" cy="365125"/>
          </a:xfrm>
          <a:prstGeom prst="rect">
            <a:avLst/>
          </a:prstGeom>
        </p:spPr>
        <p:txBody>
          <a:bodyPr anchor="b"/>
          <a:lstStyle/>
          <a:p>
            <a:fld id="{33D78B8A-58FF-4BB4-B6B6-A98D4AC5AC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8936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1"/>
          </a:solidFill>
        </p:spPr>
        <p:txBody>
          <a:bodyPr vert="horz" lIns="91440" tIns="45720" rIns="91440" bIns="45720" rtlCol="0" anchor="ctr">
            <a:normAutofit/>
          </a:bodyPr>
          <a:lstStyle>
            <a:lvl1pPr indent="45000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6" name="Picture 7" descr="самара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576064" cy="6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513863"/>
            <a:ext cx="1378496" cy="365125"/>
          </a:xfrm>
          <a:prstGeom prst="rect">
            <a:avLst/>
          </a:prstGeom>
        </p:spPr>
        <p:txBody>
          <a:bodyPr anchor="b"/>
          <a:lstStyle/>
          <a:p>
            <a:fld id="{1E888AAF-5769-407E-8E36-E982C7A18D16}" type="datetime1">
              <a:rPr lang="ru-RU" smtClean="0"/>
              <a:pPr/>
              <a:t>27.01.2020</a:t>
            </a:fld>
            <a:endParaRPr lang="ru-RU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513863"/>
            <a:ext cx="514400" cy="365125"/>
          </a:xfrm>
          <a:prstGeom prst="rect">
            <a:avLst/>
          </a:prstGeom>
        </p:spPr>
        <p:txBody>
          <a:bodyPr anchor="b"/>
          <a:lstStyle/>
          <a:p>
            <a:fld id="{33D78B8A-58FF-4BB4-B6B6-A98D4AC5A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68313" y="981075"/>
            <a:ext cx="8424862" cy="54006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4121206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0" y="-27384"/>
            <a:ext cx="9144000" cy="764704"/>
          </a:xfrm>
          <a:prstGeom prst="rect">
            <a:avLst/>
          </a:prstGeom>
          <a:solidFill>
            <a:srgbClr val="0070C1"/>
          </a:solidFill>
        </p:spPr>
        <p:txBody>
          <a:bodyPr vert="horz" lIns="91440" tIns="45720" rIns="91440" bIns="45720" rtlCol="0" anchor="ctr">
            <a:normAutofit/>
          </a:bodyPr>
          <a:lstStyle>
            <a:lvl1pPr indent="45000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/>
          </a:p>
        </p:txBody>
      </p:sp>
      <p:pic>
        <p:nvPicPr>
          <p:cNvPr id="6" name="Picture 7" descr="самара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576064" cy="6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513863"/>
            <a:ext cx="1378496" cy="365125"/>
          </a:xfrm>
          <a:prstGeom prst="rect">
            <a:avLst/>
          </a:prstGeom>
        </p:spPr>
        <p:txBody>
          <a:bodyPr anchor="b"/>
          <a:lstStyle/>
          <a:p>
            <a:fld id="{1E888AAF-5769-407E-8E36-E982C7A18D16}" type="datetime1">
              <a:rPr lang="ru-RU" smtClean="0"/>
              <a:pPr/>
              <a:t>27.01.2020</a:t>
            </a:fld>
            <a:endParaRPr lang="ru-RU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513863"/>
            <a:ext cx="514400" cy="365125"/>
          </a:xfrm>
          <a:prstGeom prst="rect">
            <a:avLst/>
          </a:prstGeom>
        </p:spPr>
        <p:txBody>
          <a:bodyPr anchor="b"/>
          <a:lstStyle/>
          <a:p>
            <a:fld id="{33D78B8A-58FF-4BB4-B6B6-A98D4AC5A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68313" y="981075"/>
            <a:ext cx="8424862" cy="54006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187624" y="0"/>
            <a:ext cx="7270576" cy="7373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3481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5684" y="3060198"/>
            <a:ext cx="6992630" cy="349159"/>
          </a:xfrm>
        </p:spPr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5139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221F1F"/>
                </a:solidFill>
                <a:latin typeface="Tahoma"/>
                <a:cs typeface="Tahoma"/>
              </a:defRPr>
            </a:lvl1pPr>
          </a:lstStyle>
          <a:p>
            <a:pPr marL="33400">
              <a:spcBef>
                <a:spcPts val="75"/>
              </a:spcBef>
            </a:pPr>
            <a:fld id="{81D60167-4931-47E6-BA6A-407CBD079E47}" type="slidenum">
              <a:rPr lang="ru-RU" spc="-44" smtClean="0"/>
              <a:pPr marL="33400">
                <a:spcBef>
                  <a:spcPts val="75"/>
                </a:spcBef>
              </a:pPr>
              <a:t>‹#›</a:t>
            </a:fld>
            <a:endParaRPr lang="ru-RU" spc="-44" dirty="0"/>
          </a:p>
        </p:txBody>
      </p:sp>
    </p:spTree>
    <p:extLst>
      <p:ext uri="{BB962C8B-B14F-4D97-AF65-F5344CB8AC3E}">
        <p14:creationId xmlns:p14="http://schemas.microsoft.com/office/powerpoint/2010/main" xmlns="" val="201959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r>
              <a:rPr lang="en-US" dirty="0" smtClean="0"/>
              <a:t> </a:t>
            </a:r>
            <a:r>
              <a:rPr lang="ru-RU" dirty="0" smtClean="0"/>
              <a:t>(цвет обозначения в тексте позитива)</a:t>
            </a:r>
          </a:p>
          <a:p>
            <a:pPr lvl="2"/>
            <a:r>
              <a:rPr lang="ru-RU" dirty="0" smtClean="0"/>
              <a:t>Третий уровень (цвет обозначения в тексте негатива)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1"/>
          <p:cNvSpPr>
            <a:spLocks noGrp="1"/>
          </p:cNvSpPr>
          <p:nvPr>
            <p:ph type="dt" sz="half" idx="2"/>
          </p:nvPr>
        </p:nvSpPr>
        <p:spPr>
          <a:xfrm>
            <a:off x="457200" y="6513863"/>
            <a:ext cx="1378496" cy="365125"/>
          </a:xfrm>
          <a:prstGeom prst="rect">
            <a:avLst/>
          </a:prstGeom>
        </p:spPr>
        <p:txBody>
          <a:bodyPr anchor="b"/>
          <a:lstStyle>
            <a:lvl1pPr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8FABED-2728-41B6-9FB5-6B38E891BAA6}" type="datetime1">
              <a:rPr lang="ru-RU" smtClean="0"/>
              <a:pPr/>
              <a:t>27.01.2020</a:t>
            </a:fld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172400" y="6513863"/>
            <a:ext cx="5144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D78B8A-58FF-4BB4-B6B6-A98D4AC5AC54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63500">
            <a:solidFill>
              <a:srgbClr val="0070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51720" y="6597352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 smtClean="0">
                <a:solidFill>
                  <a:srgbClr val="898989"/>
                </a:solidFill>
                <a:effectLst/>
                <a:latin typeface="+mn-lt"/>
                <a:ea typeface="+mn-ea"/>
                <a:cs typeface="+mn-cs"/>
              </a:rPr>
              <a:t>Министерство экономического развития и инвестиций Самарской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62762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  <p:sldLayoutId id="2147483762" r:id="rId4"/>
    <p:sldLayoutId id="2147483763" r:id="rId5"/>
  </p:sldLayoutIdLst>
  <p:timing>
    <p:tnLst>
      <p:par>
        <p:cTn id="1" dur="indefinite" restart="never" nodeType="tmRoot"/>
      </p:par>
    </p:tnLst>
  </p:timing>
  <p:hf hdr="0" ftr="0"/>
  <p:txStyles>
    <p:titleStyle>
      <a:lvl1pPr indent="450000"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B05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rgbClr val="FF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svg"/><Relationship Id="rId18" Type="http://schemas.openxmlformats.org/officeDocument/2006/relationships/image" Target="../media/image16.png"/><Relationship Id="rId3" Type="http://schemas.openxmlformats.org/officeDocument/2006/relationships/image" Target="../media/image8.svg"/><Relationship Id="rId21" Type="http://schemas.openxmlformats.org/officeDocument/2006/relationships/image" Target="../media/image26.svg"/><Relationship Id="rId7" Type="http://schemas.openxmlformats.org/officeDocument/2006/relationships/image" Target="../media/image12.svg"/><Relationship Id="rId12" Type="http://schemas.openxmlformats.org/officeDocument/2006/relationships/image" Target="../media/image13.png"/><Relationship Id="rId17" Type="http://schemas.openxmlformats.org/officeDocument/2006/relationships/image" Target="../media/image22.svg"/><Relationship Id="rId2" Type="http://schemas.openxmlformats.org/officeDocument/2006/relationships/image" Target="../media/image8.pn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6.svg"/><Relationship Id="rId24" Type="http://schemas.openxmlformats.org/officeDocument/2006/relationships/image" Target="../media/image19.pn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23" Type="http://schemas.openxmlformats.org/officeDocument/2006/relationships/image" Target="../media/image28.svg"/><Relationship Id="rId10" Type="http://schemas.openxmlformats.org/officeDocument/2006/relationships/image" Target="../media/image12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4.png"/><Relationship Id="rId2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242904"/>
            <a:ext cx="9133628" cy="6365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590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-2769" y="257337"/>
            <a:ext cx="9136398" cy="6492658"/>
          </a:xfrm>
          <a:custGeom>
            <a:avLst/>
            <a:gdLst/>
            <a:ahLst/>
            <a:cxnLst/>
            <a:rect l="l" t="t" r="r" b="b"/>
            <a:pathLst>
              <a:path w="10684510" h="7014845">
                <a:moveTo>
                  <a:pt x="0" y="0"/>
                </a:moveTo>
                <a:lnTo>
                  <a:pt x="0" y="7014566"/>
                </a:lnTo>
                <a:lnTo>
                  <a:pt x="10684002" y="7014566"/>
                </a:lnTo>
                <a:lnTo>
                  <a:pt x="106840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1">
              <a:alpha val="80000"/>
            </a:srgbClr>
          </a:solidFill>
        </p:spPr>
        <p:txBody>
          <a:bodyPr wrap="square" lIns="0" tIns="0" rIns="0" bIns="0" rtlCol="0"/>
          <a:lstStyle/>
          <a:p>
            <a:pPr defTabSz="801590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968" y="2636912"/>
            <a:ext cx="8997523" cy="1035976"/>
          </a:xfrm>
          <a:prstGeom prst="rect">
            <a:avLst/>
          </a:prstGeom>
          <a:noFill/>
        </p:spPr>
        <p:txBody>
          <a:bodyPr vert="horz" wrap="square" lIns="0" tIns="10020" rIns="0" bIns="0" rtlCol="0">
            <a:spAutoFit/>
          </a:bodyPr>
          <a:lstStyle/>
          <a:p>
            <a:pPr marL="375190" marR="4452">
              <a:lnSpc>
                <a:spcPct val="101499"/>
              </a:lnSpc>
              <a:spcBef>
                <a:spcPts val="79"/>
              </a:spcBef>
            </a:pPr>
            <a:r>
              <a:rPr spc="110" dirty="0" smtClean="0"/>
              <a:t>О</a:t>
            </a:r>
            <a:r>
              <a:rPr lang="ru-RU" spc="110" dirty="0"/>
              <a:t> </a:t>
            </a:r>
            <a:r>
              <a:rPr lang="ru-RU" spc="110" dirty="0" smtClean="0"/>
              <a:t>ВНЕДРЕНИИ НАЛОГОВОГО РЕЖИМА </a:t>
            </a:r>
            <a:r>
              <a:rPr lang="ru-RU" spc="110" dirty="0"/>
              <a:t>НА ПРОФЕССИОНАЛЬНЫЙ </a:t>
            </a:r>
            <a:r>
              <a:rPr lang="ru-RU" spc="110" dirty="0" smtClean="0"/>
              <a:t>ДОХОД В </a:t>
            </a:r>
            <a:br>
              <a:rPr lang="ru-RU" spc="110" dirty="0" smtClean="0"/>
            </a:br>
            <a:r>
              <a:rPr lang="ru-RU" spc="110" dirty="0" smtClean="0"/>
              <a:t>САМАРСКОЙ ОБЛАСТИ</a:t>
            </a:r>
            <a:endParaRPr spc="13" dirty="0"/>
          </a:p>
        </p:txBody>
      </p:sp>
      <p:sp>
        <p:nvSpPr>
          <p:cNvPr id="6" name="object 6"/>
          <p:cNvSpPr/>
          <p:nvPr/>
        </p:nvSpPr>
        <p:spPr>
          <a:xfrm>
            <a:off x="8090594" y="292344"/>
            <a:ext cx="868984" cy="10247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590"/>
            <a:endParaRPr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656" y="5088751"/>
            <a:ext cx="7688779" cy="1296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0079" tIns="40079" rIns="40079" bIns="40079" numCol="1" spcCol="33400" rtlCol="0" anchor="t">
            <a:spAutoFit/>
          </a:bodyPr>
          <a:lstStyle/>
          <a:p>
            <a:pPr algn="ctr" defTabSz="801590" hangingPunct="0">
              <a:defRPr/>
            </a:pPr>
            <a:endParaRPr lang="ru-RU" sz="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801590" hangingPunct="0">
              <a:defRPr/>
            </a:pPr>
            <a:r>
              <a:rPr lang="ru-RU" b="1" kern="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БОГДАНОВ</a:t>
            </a:r>
            <a:endParaRPr lang="ru-RU" b="1" kern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801590" hangingPunct="0">
              <a:defRPr/>
            </a:pPr>
            <a:r>
              <a:rPr lang="ru-RU" b="1" kern="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Дмитрий Юрьевич– </a:t>
            </a:r>
            <a:endParaRPr lang="ru-RU" b="1" kern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801590" hangingPunct="0">
              <a:defRPr/>
            </a:pPr>
            <a:r>
              <a:rPr lang="ru-RU" b="1" kern="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министр экономического развития и инвестиций </a:t>
            </a:r>
          </a:p>
          <a:p>
            <a:pPr defTabSz="801590" hangingPunct="0">
              <a:defRPr/>
            </a:pPr>
            <a:r>
              <a:rPr lang="ru-RU" b="1" kern="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Самарской области</a:t>
            </a:r>
            <a:endParaRPr lang="ru-RU" b="1" kern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14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hape 435"/>
          <p:cNvSpPr/>
          <p:nvPr/>
        </p:nvSpPr>
        <p:spPr>
          <a:xfrm>
            <a:off x="773453" y="0"/>
            <a:ext cx="8350865" cy="76470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 anchorCtr="0">
            <a:no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500" dirty="0">
              <a:ea typeface="MS Mincho" pitchFamily="49" charset="-128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54856"/>
            <a:ext cx="9144000" cy="11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0" y="6569180"/>
            <a:ext cx="9144000" cy="6085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70858" y="188640"/>
            <a:ext cx="8247384" cy="681123"/>
          </a:xfrm>
          <a:prstGeom prst="rect">
            <a:avLst/>
          </a:prstGeom>
        </p:spPr>
        <p:txBody>
          <a:bodyPr>
            <a:normAutofit/>
          </a:bodyPr>
          <a:lstStyle>
            <a:lvl1pPr indent="45000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cap="all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НАЛОГОВЫЙ РЕЖИМ НА ПРОФЕССИОНАЛЬНЫЙ ДОХОД</a:t>
            </a:r>
            <a:endParaRPr lang="ru-RU" sz="2500" cap="all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5445224"/>
            <a:ext cx="2614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043056">
              <a:spcBef>
                <a:spcPct val="0"/>
              </a:spcBef>
            </a:pPr>
            <a:r>
              <a:rPr lang="ru-RU" b="1" dirty="0">
                <a:solidFill>
                  <a:srgbClr val="37609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1 января 2020 </a:t>
            </a:r>
            <a:r>
              <a:rPr lang="ru-RU" b="1" dirty="0" smtClean="0">
                <a:solidFill>
                  <a:srgbClr val="37609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</a:t>
            </a:r>
          </a:p>
          <a:p>
            <a:pPr algn="r" defTabSz="1043056">
              <a:spcBef>
                <a:spcPct val="0"/>
              </a:spcBef>
            </a:pPr>
            <a:r>
              <a:rPr lang="ru-RU" b="1" dirty="0" smtClean="0">
                <a:solidFill>
                  <a:srgbClr val="37609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37609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r" defTabSz="1043056">
              <a:spcBef>
                <a:spcPct val="0"/>
              </a:spcBef>
            </a:pPr>
            <a:r>
              <a:rPr lang="ru-RU" dirty="0">
                <a:solidFill>
                  <a:srgbClr val="37609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+ 19 регионов, в </a:t>
            </a:r>
            <a:r>
              <a:rPr lang="ru-RU" dirty="0" err="1">
                <a:solidFill>
                  <a:srgbClr val="37609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т.ч</a:t>
            </a:r>
            <a:r>
              <a:rPr lang="ru-RU" dirty="0">
                <a:solidFill>
                  <a:srgbClr val="37609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37609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r" defTabSz="1043056">
              <a:spcBef>
                <a:spcPct val="0"/>
              </a:spcBef>
            </a:pPr>
            <a:r>
              <a:rPr lang="ru-RU" b="1" dirty="0">
                <a:solidFill>
                  <a:srgbClr val="37609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9" name="Graphic 6" descr="Group of men">
            <a:extLst>
              <a:ext uri="{FF2B5EF4-FFF2-40B4-BE49-F238E27FC236}">
                <a16:creationId xmlns="" xmlns:a16="http://schemas.microsoft.com/office/drawing/2014/main" id="{265E782E-6805-437E-A5CC-1D380C1F0D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877" y="1098850"/>
            <a:ext cx="591152" cy="591152"/>
          </a:xfrm>
          <a:prstGeom prst="rect">
            <a:avLst/>
          </a:prstGeom>
        </p:spPr>
      </p:pic>
      <p:sp>
        <p:nvSpPr>
          <p:cNvPr id="160" name="Прямоугольник 159"/>
          <p:cNvSpPr/>
          <p:nvPr/>
        </p:nvSpPr>
        <p:spPr>
          <a:xfrm>
            <a:off x="1264348" y="980728"/>
            <a:ext cx="2803596" cy="200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738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391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353</a:t>
            </a:r>
            <a:r>
              <a:rPr lang="en-US" altLang="ru-RU" sz="391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391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192</a:t>
            </a:r>
            <a:r>
              <a:rPr lang="ru-RU" altLang="ru-RU" sz="1738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7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зарегистрированных участников в 4 регионах – пилотах в</a:t>
            </a:r>
            <a:r>
              <a:rPr lang="ru-RU" altLang="ru-RU" sz="17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2019 </a:t>
            </a:r>
            <a:r>
              <a:rPr lang="ru-RU" altLang="ru-RU" sz="17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году (</a:t>
            </a:r>
            <a:r>
              <a:rPr lang="ru-RU" altLang="ru-RU" sz="17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Москва, Татарстан, Калужская </a:t>
            </a:r>
            <a:r>
              <a:rPr lang="ru-RU" altLang="ru-RU" sz="17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altLang="ru-RU" sz="17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Московская область</a:t>
            </a:r>
            <a:endParaRPr lang="ru-RU" altLang="ru-RU" sz="17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61" name="Chart 8">
            <a:extLst>
              <a:ext uri="{FF2B5EF4-FFF2-40B4-BE49-F238E27FC236}">
                <a16:creationId xmlns="" xmlns:a16="http://schemas.microsoft.com/office/drawing/2014/main" id="{133BEF80-4C47-4355-A9DE-1ACF44DD02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98868100"/>
              </p:ext>
            </p:extLst>
          </p:nvPr>
        </p:nvGraphicFramePr>
        <p:xfrm>
          <a:off x="174709" y="3045228"/>
          <a:ext cx="4473217" cy="2783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26" name="Picture 2" descr="http://www.samara-russia.ru/ma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1150" y="909224"/>
            <a:ext cx="4137092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56176" y="5733256"/>
            <a:ext cx="2395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043056">
              <a:spcBef>
                <a:spcPct val="0"/>
              </a:spcBef>
            </a:pP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САМАРСКАЯ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2554452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4"/>
          <p:cNvSpPr>
            <a:spLocks noGrp="1"/>
          </p:cNvSpPr>
          <p:nvPr>
            <p:ph type="ctrTitle"/>
          </p:nvPr>
        </p:nvSpPr>
        <p:spPr>
          <a:xfrm>
            <a:off x="683568" y="0"/>
            <a:ext cx="8460432" cy="737320"/>
          </a:xfrm>
        </p:spPr>
        <p:txBody>
          <a:bodyPr>
            <a:noAutofit/>
          </a:bodyPr>
          <a:lstStyle/>
          <a:p>
            <a:pPr indent="0"/>
            <a:r>
              <a:rPr lang="ru-RU" sz="1600" kern="0" dirty="0" smtClean="0">
                <a:latin typeface="+mn-lt"/>
                <a:cs typeface="Arial" panose="020B0604020202020204" pitchFamily="34" charset="0"/>
              </a:rPr>
              <a:t>ПРЕИМУЩЕСТВА СТАТУСА САМОЗАНЯТЫЙ</a:t>
            </a:r>
            <a:endParaRPr lang="ru-RU" sz="1600" kern="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5" descr="C:\Users\BogomolovaON\AppData\Local\Microsoft\Windows\Temporary Internet Files\Content.Outlook\APZ3X93T\425437.742xp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3" t="66778" r="81" b="15143"/>
          <a:stretch/>
        </p:blipFill>
        <p:spPr bwMode="auto">
          <a:xfrm>
            <a:off x="251520" y="5239419"/>
            <a:ext cx="8640960" cy="1116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Прямоугольник 12"/>
          <p:cNvSpPr/>
          <p:nvPr/>
        </p:nvSpPr>
        <p:spPr>
          <a:xfrm>
            <a:off x="69142" y="1296601"/>
            <a:ext cx="18722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8800" b="1" dirty="0">
                <a:solidFill>
                  <a:srgbClr val="0070C1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8800" b="1" dirty="0" smtClean="0">
                <a:solidFill>
                  <a:srgbClr val="0070C1"/>
                </a:solidFill>
                <a:latin typeface="Arial Narrow" panose="020B0606020202030204" pitchFamily="34" charset="0"/>
              </a:rPr>
              <a:t>4%</a:t>
            </a:r>
            <a:endParaRPr lang="ru-RU" altLang="ru-RU" sz="8800" b="1" dirty="0">
              <a:solidFill>
                <a:srgbClr val="0070C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142" y="2935340"/>
            <a:ext cx="19802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8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88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6%</a:t>
            </a:r>
            <a:endParaRPr lang="ru-RU" altLang="ru-RU" sz="88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46252" y="1604377"/>
            <a:ext cx="2016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 платежей от физических лиц</a:t>
            </a:r>
          </a:p>
          <a:p>
            <a:pPr>
              <a:defRPr/>
            </a:pPr>
            <a:endParaRPr lang="ru-RU" altLang="ru-RU" sz="8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alt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- 1% налоговый вычет</a:t>
            </a:r>
            <a:endParaRPr lang="ru-RU" altLang="ru-RU" sz="1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4098550" y="908720"/>
            <a:ext cx="4926059" cy="4708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endParaRPr lang="ru-RU" sz="1600" dirty="0">
              <a:solidFill>
                <a:srgbClr val="376092"/>
              </a:solidFill>
              <a:latin typeface="+mj-lt"/>
            </a:endParaRPr>
          </a:p>
          <a:p>
            <a:pPr marL="285750" indent="-285750">
              <a:spcBef>
                <a:spcPts val="1200"/>
              </a:spcBef>
              <a:buClr>
                <a:schemeClr val="accent5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376092"/>
                </a:solidFill>
                <a:latin typeface="+mj-lt"/>
              </a:rPr>
              <a:t>НЕТ ОТЧЕТОВ И ДЕКЛАРАЦИЙ. </a:t>
            </a:r>
            <a:r>
              <a:rPr lang="ru-RU" sz="1600" dirty="0">
                <a:solidFill>
                  <a:srgbClr val="376092"/>
                </a:solidFill>
                <a:latin typeface="+mj-lt"/>
              </a:rPr>
              <a:t>Декларацию представлять не нужно. Учет доходов ведется автоматически в мобильном </a:t>
            </a:r>
            <a:r>
              <a:rPr lang="ru-RU" sz="1600" dirty="0" smtClean="0">
                <a:solidFill>
                  <a:srgbClr val="376092"/>
                </a:solidFill>
                <a:latin typeface="+mj-lt"/>
              </a:rPr>
              <a:t>приложении.</a:t>
            </a:r>
          </a:p>
          <a:p>
            <a:pPr marL="285750" indent="-285750">
              <a:spcBef>
                <a:spcPts val="1200"/>
              </a:spcBef>
              <a:buClr>
                <a:schemeClr val="accent5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376092"/>
                </a:solidFill>
                <a:latin typeface="+mj-lt"/>
              </a:rPr>
              <a:t>МОЖНО </a:t>
            </a:r>
            <a:r>
              <a:rPr lang="ru-RU" sz="1600" b="1" dirty="0">
                <a:solidFill>
                  <a:srgbClr val="376092"/>
                </a:solidFill>
                <a:latin typeface="+mj-lt"/>
              </a:rPr>
              <a:t>НЕ ПЛАТИТЬ СТРАХОВЫЕ ВЗНОСЫ. </a:t>
            </a:r>
            <a:r>
              <a:rPr lang="ru-RU" sz="1600" dirty="0">
                <a:solidFill>
                  <a:srgbClr val="376092"/>
                </a:solidFill>
                <a:latin typeface="+mj-lt"/>
              </a:rPr>
              <a:t>Нет обязанности уплачивать фиксированные взносы на пенсионное и медицинское </a:t>
            </a:r>
            <a:r>
              <a:rPr lang="ru-RU" sz="1600" dirty="0" smtClean="0">
                <a:solidFill>
                  <a:srgbClr val="376092"/>
                </a:solidFill>
                <a:latin typeface="+mj-lt"/>
              </a:rPr>
              <a:t>страхование.</a:t>
            </a:r>
          </a:p>
          <a:p>
            <a:pPr marL="285750" indent="-285750">
              <a:spcBef>
                <a:spcPts val="1200"/>
              </a:spcBef>
              <a:buClr>
                <a:schemeClr val="accent5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376092"/>
                </a:solidFill>
                <a:latin typeface="+mj-lt"/>
              </a:rPr>
              <a:t>ЛЕГАЛЬНАЯ </a:t>
            </a:r>
            <a:r>
              <a:rPr lang="ru-RU" sz="1600" b="1" dirty="0">
                <a:solidFill>
                  <a:srgbClr val="376092"/>
                </a:solidFill>
                <a:latin typeface="+mj-lt"/>
              </a:rPr>
              <a:t>РАБОТА БЕЗ СТАТУСА ИП. </a:t>
            </a:r>
            <a:r>
              <a:rPr lang="ru-RU" sz="1600" dirty="0">
                <a:solidFill>
                  <a:srgbClr val="376092"/>
                </a:solidFill>
                <a:latin typeface="+mj-lt"/>
              </a:rPr>
              <a:t>Можно работать без регистрации в качестве ИП. </a:t>
            </a:r>
            <a:r>
              <a:rPr lang="ru-RU" sz="1600" dirty="0" smtClean="0">
                <a:solidFill>
                  <a:srgbClr val="376092"/>
                </a:solidFill>
                <a:latin typeface="+mj-lt"/>
              </a:rPr>
              <a:t>Доход </a:t>
            </a:r>
            <a:r>
              <a:rPr lang="ru-RU" sz="1600" dirty="0">
                <a:solidFill>
                  <a:srgbClr val="376092"/>
                </a:solidFill>
                <a:latin typeface="+mj-lt"/>
              </a:rPr>
              <a:t>подтверждается справкой из </a:t>
            </a:r>
            <a:r>
              <a:rPr lang="ru-RU" sz="1600" dirty="0" smtClean="0">
                <a:solidFill>
                  <a:srgbClr val="376092"/>
                </a:solidFill>
                <a:latin typeface="+mj-lt"/>
              </a:rPr>
              <a:t>приложения.</a:t>
            </a:r>
          </a:p>
          <a:p>
            <a:pPr marL="285750" indent="-285750">
              <a:spcBef>
                <a:spcPts val="1200"/>
              </a:spcBef>
              <a:buClr>
                <a:schemeClr val="accent5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376092"/>
                </a:solidFill>
                <a:latin typeface="+mj-lt"/>
              </a:rPr>
              <a:t>ЧЕК </a:t>
            </a:r>
            <a:r>
              <a:rPr lang="ru-RU" sz="1600" b="1" dirty="0">
                <a:solidFill>
                  <a:srgbClr val="376092"/>
                </a:solidFill>
                <a:latin typeface="+mj-lt"/>
              </a:rPr>
              <a:t>ФОРМИРУЕТСЯ В ПРИЛОЖЕНИИ. </a:t>
            </a:r>
            <a:r>
              <a:rPr lang="ru-RU" sz="1600" dirty="0">
                <a:solidFill>
                  <a:srgbClr val="376092"/>
                </a:solidFill>
                <a:latin typeface="+mj-lt"/>
              </a:rPr>
              <a:t>Не надо покупать ККТ. Чек можно сформировать в мобильном приложении «Мой налог</a:t>
            </a:r>
            <a:r>
              <a:rPr lang="ru-RU" sz="1600" dirty="0" smtClean="0">
                <a:solidFill>
                  <a:srgbClr val="376092"/>
                </a:solidFill>
                <a:latin typeface="+mj-lt"/>
              </a:rPr>
              <a:t>».</a:t>
            </a:r>
          </a:p>
          <a:p>
            <a:pPr>
              <a:spcBef>
                <a:spcPts val="1200"/>
              </a:spcBef>
              <a:buClr>
                <a:schemeClr val="tx2"/>
              </a:buClr>
            </a:pPr>
            <a:endParaRPr lang="ru-RU" sz="1600" dirty="0">
              <a:solidFill>
                <a:srgbClr val="376092"/>
              </a:solidFill>
              <a:latin typeface="+mj-lt"/>
            </a:endParaRPr>
          </a:p>
          <a:p>
            <a:endParaRPr lang="ru-RU" sz="1600" dirty="0">
              <a:solidFill>
                <a:srgbClr val="376092"/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46252" y="3217462"/>
            <a:ext cx="2016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 платежей от юридических лиц</a:t>
            </a:r>
          </a:p>
          <a:p>
            <a:pPr>
              <a:defRPr/>
            </a:pPr>
            <a:endParaRPr lang="ru-RU" altLang="ru-RU" sz="8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alt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- 2% налоговый вычет</a:t>
            </a:r>
            <a:endParaRPr lang="ru-RU" altLang="ru-RU" sz="1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46252" y="2201366"/>
            <a:ext cx="17616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941350" y="3789040"/>
            <a:ext cx="201622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" name="Номер слайда 2">
            <a:extLst>
              <a:ext uri="{FF2B5EF4-FFF2-40B4-BE49-F238E27FC236}">
                <a16:creationId xmlns="" xmlns:a16="http://schemas.microsoft.com/office/drawing/2014/main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962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олилиния 40"/>
          <p:cNvSpPr/>
          <p:nvPr/>
        </p:nvSpPr>
        <p:spPr>
          <a:xfrm>
            <a:off x="13278597" y="1091018"/>
            <a:ext cx="2592288" cy="432048"/>
          </a:xfrm>
          <a:custGeom>
            <a:avLst/>
            <a:gdLst>
              <a:gd name="connsiteX0" fmla="*/ 0 w 2689431"/>
              <a:gd name="connsiteY0" fmla="*/ 82513 h 825133"/>
              <a:gd name="connsiteX1" fmla="*/ 82513 w 2689431"/>
              <a:gd name="connsiteY1" fmla="*/ 0 h 825133"/>
              <a:gd name="connsiteX2" fmla="*/ 2606918 w 2689431"/>
              <a:gd name="connsiteY2" fmla="*/ 0 h 825133"/>
              <a:gd name="connsiteX3" fmla="*/ 2689431 w 2689431"/>
              <a:gd name="connsiteY3" fmla="*/ 82513 h 825133"/>
              <a:gd name="connsiteX4" fmla="*/ 2689431 w 2689431"/>
              <a:gd name="connsiteY4" fmla="*/ 742620 h 825133"/>
              <a:gd name="connsiteX5" fmla="*/ 2606918 w 2689431"/>
              <a:gd name="connsiteY5" fmla="*/ 825133 h 825133"/>
              <a:gd name="connsiteX6" fmla="*/ 82513 w 2689431"/>
              <a:gd name="connsiteY6" fmla="*/ 825133 h 825133"/>
              <a:gd name="connsiteX7" fmla="*/ 0 w 2689431"/>
              <a:gd name="connsiteY7" fmla="*/ 742620 h 825133"/>
              <a:gd name="connsiteX8" fmla="*/ 0 w 2689431"/>
              <a:gd name="connsiteY8" fmla="*/ 82513 h 82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9431" h="825133">
                <a:moveTo>
                  <a:pt x="0" y="82513"/>
                </a:moveTo>
                <a:cubicBezTo>
                  <a:pt x="0" y="36942"/>
                  <a:pt x="36942" y="0"/>
                  <a:pt x="82513" y="0"/>
                </a:cubicBezTo>
                <a:lnTo>
                  <a:pt x="2606918" y="0"/>
                </a:lnTo>
                <a:cubicBezTo>
                  <a:pt x="2652489" y="0"/>
                  <a:pt x="2689431" y="36942"/>
                  <a:pt x="2689431" y="82513"/>
                </a:cubicBezTo>
                <a:lnTo>
                  <a:pt x="2689431" y="742620"/>
                </a:lnTo>
                <a:cubicBezTo>
                  <a:pt x="2689431" y="788191"/>
                  <a:pt x="2652489" y="825133"/>
                  <a:pt x="2606918" y="825133"/>
                </a:cubicBezTo>
                <a:lnTo>
                  <a:pt x="82513" y="825133"/>
                </a:lnTo>
                <a:cubicBezTo>
                  <a:pt x="36942" y="825133"/>
                  <a:pt x="0" y="788191"/>
                  <a:pt x="0" y="742620"/>
                </a:cubicBezTo>
                <a:lnTo>
                  <a:pt x="0" y="82513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54647" tIns="44487" rIns="54647" bIns="44487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spc="-80" dirty="0" smtClean="0">
                <a:solidFill>
                  <a:prstClr val="whit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Внешние факторы спроса</a:t>
            </a:r>
            <a:endParaRPr lang="ru-RU" sz="1600" b="1" spc="-80" dirty="0">
              <a:solidFill>
                <a:prstClr val="white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Номер слайда 2"/>
          <p:cNvSpPr txBox="1">
            <a:spLocks/>
          </p:cNvSpPr>
          <p:nvPr/>
        </p:nvSpPr>
        <p:spPr>
          <a:xfrm>
            <a:off x="8234064" y="6520259"/>
            <a:ext cx="514400" cy="365125"/>
          </a:xfrm>
          <a:prstGeom prst="rect">
            <a:avLst/>
          </a:prstGeom>
        </p:spPr>
        <p:txBody>
          <a:bodyPr anchor="b"/>
          <a:lstStyle>
            <a:defPPr>
              <a:defRPr lang="ru-RU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D78B8A-58FF-4BB4-B6B6-A98D4AC5AC5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797975" y="22107"/>
            <a:ext cx="7853821" cy="627187"/>
          </a:xfrm>
          <a:prstGeom prst="rect">
            <a:avLst/>
          </a:prstGeom>
          <a:solidFill>
            <a:srgbClr val="0070C1"/>
          </a:solidFill>
        </p:spPr>
        <p:txBody>
          <a:bodyPr vert="horz" lIns="91440" tIns="45720" rIns="91440" bIns="45720" rtlCol="0" anchor="ctr">
            <a:noAutofit/>
          </a:bodyPr>
          <a:lstStyle>
            <a:lvl1pPr indent="450000"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 smtClean="0"/>
              <a:t>ВИДЫ ДЕЯТЕЛЬНОСТИ САМОЗАНЯТЫХ</a:t>
            </a:r>
            <a:endParaRPr lang="ru-RU" sz="2500" dirty="0"/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192556" y="979673"/>
            <a:ext cx="4896543" cy="525007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rgbClr val="376092"/>
                </a:solidFill>
                <a:latin typeface="+mj-lt"/>
              </a:rPr>
              <a:t>фото и видеосъемка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rgbClr val="376092"/>
                </a:solidFill>
                <a:latin typeface="+mj-lt"/>
              </a:rPr>
              <a:t>репетиторство и обучение на курсах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 smtClean="0">
                <a:solidFill>
                  <a:srgbClr val="376092"/>
                </a:solidFill>
                <a:latin typeface="+mj-lt"/>
              </a:rPr>
              <a:t>     парикмахерские,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>
                <a:solidFill>
                  <a:srgbClr val="376092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rgbClr val="376092"/>
                </a:solidFill>
                <a:latin typeface="+mj-lt"/>
              </a:rPr>
              <a:t>    косметологические услуги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>
                <a:solidFill>
                  <a:srgbClr val="376092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rgbClr val="376092"/>
                </a:solidFill>
                <a:latin typeface="+mj-lt"/>
              </a:rPr>
              <a:t>    няни, гувернантки, присмотр и уход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 smtClean="0">
                <a:solidFill>
                  <a:srgbClr val="376092"/>
                </a:solidFill>
                <a:latin typeface="+mj-lt"/>
              </a:rPr>
              <a:t>     за больными и престарелыми</a:t>
            </a:r>
          </a:p>
          <a:p>
            <a:pPr>
              <a:lnSpc>
                <a:spcPct val="120000"/>
              </a:lnSpc>
            </a:pPr>
            <a:r>
              <a:rPr lang="ru-RU" sz="2400" dirty="0" err="1" smtClean="0">
                <a:solidFill>
                  <a:srgbClr val="376092"/>
                </a:solidFill>
                <a:latin typeface="+mj-lt"/>
              </a:rPr>
              <a:t>клининговые</a:t>
            </a:r>
            <a:r>
              <a:rPr lang="ru-RU" sz="2400" dirty="0" smtClean="0">
                <a:solidFill>
                  <a:srgbClr val="376092"/>
                </a:solidFill>
                <a:latin typeface="+mj-lt"/>
              </a:rPr>
              <a:t> услуги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rgbClr val="376092"/>
                </a:solidFill>
                <a:latin typeface="+mj-lt"/>
              </a:rPr>
              <a:t>кондитеры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rgbClr val="376092"/>
                </a:solidFill>
                <a:latin typeface="+mj-lt"/>
              </a:rPr>
              <a:t>услуги автоперевозок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 smtClean="0">
                <a:solidFill>
                  <a:srgbClr val="376092"/>
                </a:solidFill>
                <a:latin typeface="+mj-lt"/>
              </a:rPr>
              <a:t>     творческие профессии, мастер-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>
                <a:solidFill>
                  <a:srgbClr val="376092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rgbClr val="376092"/>
                </a:solidFill>
                <a:latin typeface="+mj-lt"/>
              </a:rPr>
              <a:t>    классы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rgbClr val="376092"/>
                </a:solidFill>
                <a:latin typeface="+mj-lt"/>
              </a:rPr>
              <a:t>консультационные услуги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rgbClr val="376092"/>
                </a:solidFill>
                <a:latin typeface="+mj-lt"/>
              </a:rPr>
              <a:t>сдача в аренду жилых помещений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rgbClr val="376092"/>
                </a:solidFill>
                <a:latin typeface="+mj-lt"/>
              </a:rPr>
              <a:t>организация праздников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rgbClr val="376092"/>
                </a:solidFill>
                <a:latin typeface="+mj-lt"/>
              </a:rPr>
              <a:t>швейные мастерские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400" dirty="0">
              <a:solidFill>
                <a:srgbClr val="376092"/>
              </a:solidFill>
              <a:latin typeface="+mj-lt"/>
            </a:endParaRPr>
          </a:p>
          <a:p>
            <a:endParaRPr lang="ru-RU" sz="2400" dirty="0">
              <a:solidFill>
                <a:srgbClr val="376092"/>
              </a:solidFill>
              <a:latin typeface="+mj-lt"/>
            </a:endParaRPr>
          </a:p>
        </p:txBody>
      </p:sp>
      <p:pic>
        <p:nvPicPr>
          <p:cNvPr id="9" name="Graphic 4" descr="Camera">
            <a:extLst>
              <a:ext uri="{FF2B5EF4-FFF2-40B4-BE49-F238E27FC236}">
                <a16:creationId xmlns="" xmlns:a16="http://schemas.microsoft.com/office/drawing/2014/main" id="{377EBA64-84A5-4737-984B-A999D3195C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5587" y="899703"/>
            <a:ext cx="432048" cy="432048"/>
          </a:xfrm>
          <a:prstGeom prst="rect">
            <a:avLst/>
          </a:prstGeom>
        </p:spPr>
      </p:pic>
      <p:pic>
        <p:nvPicPr>
          <p:cNvPr id="10" name="Graphic 6" descr="Classroom">
            <a:extLst>
              <a:ext uri="{FF2B5EF4-FFF2-40B4-BE49-F238E27FC236}">
                <a16:creationId xmlns="" xmlns:a16="http://schemas.microsoft.com/office/drawing/2014/main" id="{3A8898E2-A705-4F1E-B8CB-25C411C2A9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354" y="1331751"/>
            <a:ext cx="432048" cy="432048"/>
          </a:xfrm>
          <a:prstGeom prst="rect">
            <a:avLst/>
          </a:prstGeom>
        </p:spPr>
      </p:pic>
      <p:pic>
        <p:nvPicPr>
          <p:cNvPr id="11" name="Graphic 8" descr="Comb">
            <a:extLst>
              <a:ext uri="{FF2B5EF4-FFF2-40B4-BE49-F238E27FC236}">
                <a16:creationId xmlns="" xmlns:a16="http://schemas.microsoft.com/office/drawing/2014/main" id="{553AFF5E-A46D-4D3A-8C89-B9423E3362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354" y="1763799"/>
            <a:ext cx="432048" cy="432048"/>
          </a:xfrm>
          <a:prstGeom prst="rect">
            <a:avLst/>
          </a:prstGeom>
        </p:spPr>
      </p:pic>
      <p:pic>
        <p:nvPicPr>
          <p:cNvPr id="12" name="Graphic 10" descr="Woman with stroller">
            <a:extLst>
              <a:ext uri="{FF2B5EF4-FFF2-40B4-BE49-F238E27FC236}">
                <a16:creationId xmlns="" xmlns:a16="http://schemas.microsoft.com/office/drawing/2014/main" id="{BB9C0111-8DAA-4AC8-969F-0F50860F24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7521" y="2361050"/>
            <a:ext cx="432048" cy="432048"/>
          </a:xfrm>
          <a:prstGeom prst="rect">
            <a:avLst/>
          </a:prstGeom>
        </p:spPr>
      </p:pic>
      <p:pic>
        <p:nvPicPr>
          <p:cNvPr id="13" name="Graphic 12" descr="Towel">
            <a:extLst>
              <a:ext uri="{FF2B5EF4-FFF2-40B4-BE49-F238E27FC236}">
                <a16:creationId xmlns="" xmlns:a16="http://schemas.microsoft.com/office/drawing/2014/main" id="{9A0CAD23-2FB2-4CBB-9CCF-E9CACA48BB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9354" y="2970818"/>
            <a:ext cx="432048" cy="432048"/>
          </a:xfrm>
          <a:prstGeom prst="rect">
            <a:avLst/>
          </a:prstGeom>
        </p:spPr>
      </p:pic>
      <p:pic>
        <p:nvPicPr>
          <p:cNvPr id="14" name="Graphic 14" descr="Cupcake">
            <a:extLst>
              <a:ext uri="{FF2B5EF4-FFF2-40B4-BE49-F238E27FC236}">
                <a16:creationId xmlns="" xmlns:a16="http://schemas.microsoft.com/office/drawing/2014/main" id="{8A01C6FB-CF76-4FA9-9767-40C248239C7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1254" y="3388684"/>
            <a:ext cx="432048" cy="432048"/>
          </a:xfrm>
          <a:prstGeom prst="rect">
            <a:avLst/>
          </a:prstGeom>
        </p:spPr>
      </p:pic>
      <p:pic>
        <p:nvPicPr>
          <p:cNvPr id="15" name="Graphic 16" descr="Paint brush">
            <a:extLst>
              <a:ext uri="{FF2B5EF4-FFF2-40B4-BE49-F238E27FC236}">
                <a16:creationId xmlns="" xmlns:a16="http://schemas.microsoft.com/office/drawing/2014/main" id="{A75C5474-2BC3-4DC0-81E1-8DD6AB98EE9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3370" y="4187360"/>
            <a:ext cx="432048" cy="432048"/>
          </a:xfrm>
          <a:prstGeom prst="rect">
            <a:avLst/>
          </a:prstGeom>
        </p:spPr>
      </p:pic>
      <p:pic>
        <p:nvPicPr>
          <p:cNvPr id="16" name="Graphic 18" descr="Bells">
            <a:extLst>
              <a:ext uri="{FF2B5EF4-FFF2-40B4-BE49-F238E27FC236}">
                <a16:creationId xmlns="" xmlns:a16="http://schemas.microsoft.com/office/drawing/2014/main" id="{2BEAA364-04BD-4D30-86CF-D1AB899025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30065" y="5404080"/>
            <a:ext cx="432048" cy="432048"/>
          </a:xfrm>
          <a:prstGeom prst="rect">
            <a:avLst/>
          </a:prstGeom>
        </p:spPr>
      </p:pic>
      <p:pic>
        <p:nvPicPr>
          <p:cNvPr id="17" name="Graphic 20" descr="Car">
            <a:extLst>
              <a:ext uri="{FF2B5EF4-FFF2-40B4-BE49-F238E27FC236}">
                <a16:creationId xmlns="" xmlns:a16="http://schemas.microsoft.com/office/drawing/2014/main" id="{89F17A3E-06F7-43E5-8D4A-9905A029E2B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17448" y="3755312"/>
            <a:ext cx="432048" cy="432048"/>
          </a:xfrm>
          <a:prstGeom prst="rect">
            <a:avLst/>
          </a:prstGeom>
        </p:spPr>
      </p:pic>
      <p:pic>
        <p:nvPicPr>
          <p:cNvPr id="18" name="Graphic 22" descr="Head with gears">
            <a:extLst>
              <a:ext uri="{FF2B5EF4-FFF2-40B4-BE49-F238E27FC236}">
                <a16:creationId xmlns="" xmlns:a16="http://schemas.microsoft.com/office/drawing/2014/main" id="{02294A82-504B-4311-9638-CCF661B10A5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59497" y="4665955"/>
            <a:ext cx="432048" cy="432048"/>
          </a:xfrm>
          <a:prstGeom prst="rect">
            <a:avLst/>
          </a:prstGeom>
        </p:spPr>
      </p:pic>
      <p:pic>
        <p:nvPicPr>
          <p:cNvPr id="19" name="Graphic 24" descr="House">
            <a:extLst>
              <a:ext uri="{FF2B5EF4-FFF2-40B4-BE49-F238E27FC236}">
                <a16:creationId xmlns="" xmlns:a16="http://schemas.microsoft.com/office/drawing/2014/main" id="{8FBCB457-C441-4932-B9B9-21894672602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37420" y="5082705"/>
            <a:ext cx="432048" cy="432048"/>
          </a:xfrm>
          <a:prstGeom prst="rect">
            <a:avLst/>
          </a:prstGeom>
        </p:spPr>
      </p:pic>
      <p:sp>
        <p:nvSpPr>
          <p:cNvPr id="20" name="Объект 1"/>
          <p:cNvSpPr txBox="1">
            <a:spLocks/>
          </p:cNvSpPr>
          <p:nvPr/>
        </p:nvSpPr>
        <p:spPr>
          <a:xfrm>
            <a:off x="4960868" y="979673"/>
            <a:ext cx="4164401" cy="547260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1800" dirty="0">
                <a:solidFill>
                  <a:srgbClr val="376092"/>
                </a:solidFill>
                <a:latin typeface="+mj-lt"/>
              </a:rPr>
              <a:t>в рамках трудовых </a:t>
            </a:r>
            <a:r>
              <a:rPr lang="ru-RU" sz="1800" dirty="0" smtClean="0">
                <a:solidFill>
                  <a:srgbClr val="376092"/>
                </a:solidFill>
                <a:latin typeface="+mj-lt"/>
              </a:rPr>
              <a:t>отношений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1800" dirty="0" smtClean="0">
                <a:solidFill>
                  <a:srgbClr val="376092"/>
                </a:solidFill>
                <a:latin typeface="+mj-lt"/>
              </a:rPr>
              <a:t>не имеется наемных сотрудников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1800" dirty="0">
                <a:solidFill>
                  <a:srgbClr val="376092"/>
                </a:solidFill>
                <a:latin typeface="+mj-lt"/>
              </a:rPr>
              <a:t>оказание ФЛ услуг (выполнения работ) по ГПД, если заказчиками услуг (работ) выступают работодатели ФЛ или бывшие работодатели менее 2 лет </a:t>
            </a:r>
            <a:r>
              <a:rPr lang="ru-RU" sz="1800" dirty="0" smtClean="0">
                <a:solidFill>
                  <a:srgbClr val="376092"/>
                </a:solidFill>
                <a:latin typeface="+mj-lt"/>
              </a:rPr>
              <a:t>назад</a:t>
            </a:r>
            <a:endParaRPr lang="ru-RU" sz="1800" dirty="0">
              <a:solidFill>
                <a:srgbClr val="376092"/>
              </a:solidFill>
              <a:latin typeface="+mj-lt"/>
            </a:endParaRPr>
          </a:p>
          <a:p>
            <a:pPr>
              <a:spcBef>
                <a:spcPts val="1200"/>
              </a:spcBef>
            </a:pPr>
            <a:r>
              <a:rPr lang="ru-RU" sz="1800" dirty="0" smtClean="0">
                <a:solidFill>
                  <a:srgbClr val="376092"/>
                </a:solidFill>
                <a:latin typeface="+mj-lt"/>
              </a:rPr>
              <a:t>продажи недвижимости,    транспортных средств, ценных бумаг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1800" dirty="0" smtClean="0">
                <a:solidFill>
                  <a:srgbClr val="376092"/>
                </a:solidFill>
                <a:latin typeface="+mj-lt"/>
              </a:rPr>
              <a:t>арбитражное управление, от деятельности медиатора, деятельности нотариуса, адвокатской деятельности</a:t>
            </a:r>
          </a:p>
          <a:p>
            <a:pPr>
              <a:spcBef>
                <a:spcPts val="1200"/>
              </a:spcBef>
            </a:pPr>
            <a:endParaRPr lang="ru-RU" sz="1800" dirty="0">
              <a:solidFill>
                <a:srgbClr val="376092"/>
              </a:solidFill>
              <a:latin typeface="+mj-lt"/>
            </a:endParaRPr>
          </a:p>
        </p:txBody>
      </p:sp>
      <p:sp>
        <p:nvSpPr>
          <p:cNvPr id="21" name="Multiplication Sign 5">
            <a:extLst>
              <a:ext uri="{FF2B5EF4-FFF2-40B4-BE49-F238E27FC236}">
                <a16:creationId xmlns="" xmlns:a16="http://schemas.microsoft.com/office/drawing/2014/main" id="{B44447A9-5F8A-426B-94B3-48CCB04ACF94}"/>
              </a:ext>
            </a:extLst>
          </p:cNvPr>
          <p:cNvSpPr/>
          <p:nvPr/>
        </p:nvSpPr>
        <p:spPr>
          <a:xfrm>
            <a:off x="4789985" y="899703"/>
            <a:ext cx="593910" cy="576065"/>
          </a:xfrm>
          <a:prstGeom prst="mathMultiply">
            <a:avLst>
              <a:gd name="adj1" fmla="val 187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Multiplication Sign 6">
            <a:extLst>
              <a:ext uri="{FF2B5EF4-FFF2-40B4-BE49-F238E27FC236}">
                <a16:creationId xmlns="" xmlns:a16="http://schemas.microsoft.com/office/drawing/2014/main" id="{F21E3046-E685-40FC-AA52-472E1F25B19C}"/>
              </a:ext>
            </a:extLst>
          </p:cNvPr>
          <p:cNvSpPr/>
          <p:nvPr/>
        </p:nvSpPr>
        <p:spPr>
          <a:xfrm>
            <a:off x="4803850" y="1907814"/>
            <a:ext cx="593910" cy="576065"/>
          </a:xfrm>
          <a:prstGeom prst="mathMultiply">
            <a:avLst>
              <a:gd name="adj1" fmla="val 187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Multiplication Sign 7">
            <a:extLst>
              <a:ext uri="{FF2B5EF4-FFF2-40B4-BE49-F238E27FC236}">
                <a16:creationId xmlns="" xmlns:a16="http://schemas.microsoft.com/office/drawing/2014/main" id="{CDC2D002-DF65-431D-9E5E-BC8D55CF72F1}"/>
              </a:ext>
            </a:extLst>
          </p:cNvPr>
          <p:cNvSpPr/>
          <p:nvPr/>
        </p:nvSpPr>
        <p:spPr>
          <a:xfrm>
            <a:off x="4803850" y="3683303"/>
            <a:ext cx="593910" cy="576065"/>
          </a:xfrm>
          <a:prstGeom prst="mathMultiply">
            <a:avLst>
              <a:gd name="adj1" fmla="val 187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Multiplication Sign 7">
            <a:extLst>
              <a:ext uri="{FF2B5EF4-FFF2-40B4-BE49-F238E27FC236}">
                <a16:creationId xmlns="" xmlns:a16="http://schemas.microsoft.com/office/drawing/2014/main" id="{CDC2D002-DF65-431D-9E5E-BC8D55CF72F1}"/>
              </a:ext>
            </a:extLst>
          </p:cNvPr>
          <p:cNvSpPr/>
          <p:nvPr/>
        </p:nvSpPr>
        <p:spPr>
          <a:xfrm>
            <a:off x="4803850" y="1403758"/>
            <a:ext cx="593910" cy="576065"/>
          </a:xfrm>
          <a:prstGeom prst="mathMultiply">
            <a:avLst>
              <a:gd name="adj1" fmla="val 187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BogomolovaON\Desktop\32f64291d9a78e3862b27cdea20f560e1d53c395.png"/>
          <p:cNvPicPr>
            <a:picLocks noChangeAspect="1" noChangeArrowheads="1"/>
          </p:cNvPicPr>
          <p:nvPr/>
        </p:nvPicPr>
        <p:blipFill>
          <a:blip r:embed="rId2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545" y="5795267"/>
            <a:ext cx="396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Multiplication Sign 7">
            <a:extLst>
              <a:ext uri="{FF2B5EF4-FFF2-40B4-BE49-F238E27FC236}">
                <a16:creationId xmlns="" xmlns:a16="http://schemas.microsoft.com/office/drawing/2014/main" id="{CDC2D002-DF65-431D-9E5E-BC8D55CF72F1}"/>
              </a:ext>
            </a:extLst>
          </p:cNvPr>
          <p:cNvSpPr/>
          <p:nvPr/>
        </p:nvSpPr>
        <p:spPr>
          <a:xfrm>
            <a:off x="4803850" y="4688207"/>
            <a:ext cx="593910" cy="576065"/>
          </a:xfrm>
          <a:prstGeom prst="mathMultiply">
            <a:avLst>
              <a:gd name="adj1" fmla="val 187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906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Номер слайда 2"/>
          <p:cNvSpPr txBox="1">
            <a:spLocks/>
          </p:cNvSpPr>
          <p:nvPr/>
        </p:nvSpPr>
        <p:spPr>
          <a:xfrm>
            <a:off x="8234064" y="6520259"/>
            <a:ext cx="514400" cy="365125"/>
          </a:xfrm>
          <a:prstGeom prst="rect">
            <a:avLst/>
          </a:prstGeom>
        </p:spPr>
        <p:txBody>
          <a:bodyPr anchor="b"/>
          <a:lstStyle>
            <a:defPPr>
              <a:defRPr lang="ru-RU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D78B8A-58FF-4BB4-B6B6-A98D4AC5AC5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2" name="Заголовок 4"/>
          <p:cNvSpPr>
            <a:spLocks noGrp="1"/>
          </p:cNvSpPr>
          <p:nvPr>
            <p:ph type="ctrTitle"/>
          </p:nvPr>
        </p:nvSpPr>
        <p:spPr>
          <a:xfrm>
            <a:off x="683568" y="0"/>
            <a:ext cx="8460432" cy="737320"/>
          </a:xfrm>
        </p:spPr>
        <p:txBody>
          <a:bodyPr>
            <a:noAutofit/>
          </a:bodyPr>
          <a:lstStyle/>
          <a:p>
            <a:pPr indent="0"/>
            <a:r>
              <a:rPr lang="ru-RU" sz="1600" kern="0" dirty="0" smtClean="0">
                <a:latin typeface="+mn-lt"/>
                <a:cs typeface="Arial" panose="020B0604020202020204" pitchFamily="34" charset="0"/>
              </a:rPr>
              <a:t>ДЕКОМПОЗИРОВАННЫЕ ПОКАЗАТЕЛИ ДЛЯ МУНИЦИПАЛЬНЫХ ОБРАЗОВАНИЙ</a:t>
            </a:r>
            <a:endParaRPr lang="ru-RU" sz="1600" kern="0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819720"/>
              </p:ext>
            </p:extLst>
          </p:nvPr>
        </p:nvGraphicFramePr>
        <p:xfrm>
          <a:off x="179512" y="2276872"/>
          <a:ext cx="2952328" cy="4176467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698472"/>
                <a:gridCol w="1253856"/>
              </a:tblGrid>
              <a:tr h="734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Наименование муниципального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образования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40000"/>
                        <a:lumOff val="6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</a:rPr>
                        <a:t>2020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40000"/>
                        <a:lumOff val="60000"/>
                        <a:alpha val="67000"/>
                      </a:schemeClr>
                    </a:solidFill>
                  </a:tcPr>
                </a:tc>
              </a:tr>
              <a:tr h="2674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Самара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8998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3023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Тольятти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6626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2903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Сызрань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2387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Новокуйбышевск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619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3023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Жигулевск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331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3023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Кинель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3023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Октябрьск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2267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Отрадный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3023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Похвистнево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185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3023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Чапаевск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881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3023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Алексеевский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108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3023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Безенчукский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287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6130200"/>
              </p:ext>
            </p:extLst>
          </p:nvPr>
        </p:nvGraphicFramePr>
        <p:xfrm>
          <a:off x="3275856" y="2276872"/>
          <a:ext cx="2736304" cy="421651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518207"/>
                <a:gridCol w="1218097"/>
              </a:tblGrid>
              <a:tr h="6806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Наименование муниципального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образования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40000"/>
                        <a:lumOff val="6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</a:rPr>
                        <a:t>2020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40000"/>
                        <a:lumOff val="60000"/>
                        <a:alpha val="67000"/>
                      </a:schemeClr>
                    </a:solidFill>
                  </a:tcPr>
                </a:tc>
              </a:tr>
              <a:tr h="3275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Богатовский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96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Большеглушицкий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184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2782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Большечерниговский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158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2782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Борский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211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3195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Волжский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1960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3195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Елховский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3195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Исаклинский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93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2560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Камышлинский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112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2560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Кинель</a:t>
                      </a:r>
                      <a:r>
                        <a:rPr lang="ru-RU" sz="1100" u="none" strike="noStrike" dirty="0">
                          <a:effectLst/>
                        </a:rPr>
                        <a:t>-Черкасский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536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2560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Кинельский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420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3089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Клявлинский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187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2560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Кошкинский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252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8517868"/>
              </p:ext>
            </p:extLst>
          </p:nvPr>
        </p:nvGraphicFramePr>
        <p:xfrm>
          <a:off x="6156176" y="2276873"/>
          <a:ext cx="2855201" cy="4176462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657859"/>
                <a:gridCol w="1197342"/>
              </a:tblGrid>
              <a:tr h="696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Наименование муниципального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образования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40000"/>
                        <a:lumOff val="6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</a:rPr>
                        <a:t>2020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40000"/>
                        <a:lumOff val="60000"/>
                        <a:alpha val="67000"/>
                      </a:schemeClr>
                    </a:solidFill>
                  </a:tcPr>
                </a:tc>
              </a:tr>
              <a:tr h="2350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Красноармейский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161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2642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Красноярский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581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3145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Нефтегорский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221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2935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Пестравский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2350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Похвистневский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2350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Приволжский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2350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Сергиевский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3081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Ставропольский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1263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2686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Сызранский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144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3268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Хворостянский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277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2350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Челно-Вершинский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193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2932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Шенталинский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2350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Шигонский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text 1"/>
          <p:cNvSpPr txBox="1"/>
          <p:nvPr/>
        </p:nvSpPr>
        <p:spPr>
          <a:xfrm>
            <a:off x="4602116" y="794329"/>
            <a:ext cx="4355475" cy="1354217"/>
          </a:xfrm>
          <a:prstGeom prst="rect">
            <a:avLst/>
          </a:prstGeom>
          <a:solidFill>
            <a:srgbClr val="0070C1">
              <a:alpha val="31000"/>
            </a:srgbClr>
          </a:solidFill>
          <a:ln w="38100">
            <a:solidFill>
              <a:srgbClr val="0070C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ru-RU" sz="800" dirty="0" smtClean="0">
              <a:latin typeface="Arial"/>
              <a:cs typeface="Arial"/>
            </a:endParaRPr>
          </a:p>
          <a:p>
            <a:pPr algn="ctr"/>
            <a:r>
              <a:rPr lang="ru-RU" sz="2400" dirty="0" smtClean="0">
                <a:latin typeface="Arial"/>
                <a:cs typeface="Arial"/>
              </a:rPr>
              <a:t>28500 </a:t>
            </a:r>
            <a:r>
              <a:rPr lang="ru-RU" sz="2400" dirty="0">
                <a:latin typeface="Arial"/>
                <a:cs typeface="Arial"/>
              </a:rPr>
              <a:t>чел – показатель </a:t>
            </a:r>
          </a:p>
          <a:p>
            <a:pPr algn="ctr"/>
            <a:r>
              <a:rPr lang="ru-RU" sz="2400" dirty="0">
                <a:latin typeface="Arial"/>
                <a:cs typeface="Arial"/>
              </a:rPr>
              <a:t>для Самарской области </a:t>
            </a:r>
          </a:p>
          <a:p>
            <a:pPr algn="ctr"/>
            <a:r>
              <a:rPr lang="ru-RU" sz="2400" dirty="0">
                <a:latin typeface="Arial"/>
                <a:cs typeface="Arial"/>
              </a:rPr>
              <a:t>на 2020 </a:t>
            </a:r>
            <a:r>
              <a:rPr lang="ru-RU" sz="2400" dirty="0" smtClean="0">
                <a:latin typeface="Arial"/>
                <a:cs typeface="Arial"/>
              </a:rPr>
              <a:t>г</a:t>
            </a:r>
          </a:p>
          <a:p>
            <a:pPr algn="ctr"/>
            <a:endParaRPr sz="800" dirty="0">
              <a:latin typeface="Arial"/>
              <a:cs typeface="Arial"/>
            </a:endParaRPr>
          </a:p>
        </p:txBody>
      </p:sp>
      <p:sp>
        <p:nvSpPr>
          <p:cNvPr id="24" name="object 170"/>
          <p:cNvSpPr/>
          <p:nvPr/>
        </p:nvSpPr>
        <p:spPr>
          <a:xfrm>
            <a:off x="1519411" y="1177562"/>
            <a:ext cx="57150" cy="762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0" y="0"/>
                </a:lnTo>
                <a:lnTo>
                  <a:pt x="152400" y="0"/>
                </a:lnTo>
                <a:lnTo>
                  <a:pt x="15240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ED5338"/>
          </a:solidFill>
        </p:spPr>
        <p:txBody>
          <a:bodyPr wrap="square" lIns="0" tIns="0" rIns="0" bIns="0" rtlCol="0">
            <a:noAutofit/>
          </a:bodyPr>
          <a:lstStyle/>
          <a:p>
            <a:endParaRPr sz="1000"/>
          </a:p>
        </p:txBody>
      </p:sp>
      <p:sp>
        <p:nvSpPr>
          <p:cNvPr id="25" name="object 171"/>
          <p:cNvSpPr/>
          <p:nvPr/>
        </p:nvSpPr>
        <p:spPr>
          <a:xfrm>
            <a:off x="1519411" y="1725929"/>
            <a:ext cx="57150" cy="762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0" y="0"/>
                </a:lnTo>
                <a:lnTo>
                  <a:pt x="152400" y="0"/>
                </a:lnTo>
                <a:lnTo>
                  <a:pt x="15240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ED5338"/>
          </a:solidFill>
        </p:spPr>
        <p:txBody>
          <a:bodyPr wrap="square" lIns="0" tIns="0" rIns="0" bIns="0" rtlCol="0">
            <a:noAutofit/>
          </a:bodyPr>
          <a:lstStyle/>
          <a:p>
            <a:endParaRPr sz="1000"/>
          </a:p>
        </p:txBody>
      </p:sp>
      <p:sp>
        <p:nvSpPr>
          <p:cNvPr id="26" name="object 172"/>
          <p:cNvSpPr/>
          <p:nvPr/>
        </p:nvSpPr>
        <p:spPr>
          <a:xfrm>
            <a:off x="1519411" y="1946457"/>
            <a:ext cx="57150" cy="762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0" y="0"/>
                </a:lnTo>
                <a:lnTo>
                  <a:pt x="152400" y="0"/>
                </a:lnTo>
                <a:lnTo>
                  <a:pt x="15240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ED5338"/>
          </a:solidFill>
        </p:spPr>
        <p:txBody>
          <a:bodyPr wrap="square" lIns="0" tIns="0" rIns="0" bIns="0" rtlCol="0">
            <a:noAutofit/>
          </a:bodyPr>
          <a:lstStyle/>
          <a:p>
            <a:endParaRPr sz="1000"/>
          </a:p>
        </p:txBody>
      </p:sp>
      <p:pic>
        <p:nvPicPr>
          <p:cNvPr id="30" name="Picture 2" descr="https://s10.stc.all.kpcdn.net/share/i/12/11128295/inx960x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794330"/>
            <a:ext cx="2771775" cy="13102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0070C1"/>
            </a:solidFill>
          </a:ln>
          <a:extLst/>
        </p:spPr>
      </p:pic>
      <p:sp>
        <p:nvSpPr>
          <p:cNvPr id="31" name="Стрелка вправо 30"/>
          <p:cNvSpPr/>
          <p:nvPr/>
        </p:nvSpPr>
        <p:spPr>
          <a:xfrm>
            <a:off x="3491880" y="996421"/>
            <a:ext cx="773480" cy="9500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158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4"/>
          <p:cNvSpPr>
            <a:spLocks noGrp="1"/>
          </p:cNvSpPr>
          <p:nvPr>
            <p:ph type="ctrTitle"/>
          </p:nvPr>
        </p:nvSpPr>
        <p:spPr>
          <a:xfrm>
            <a:off x="683568" y="0"/>
            <a:ext cx="8460432" cy="737320"/>
          </a:xfrm>
        </p:spPr>
        <p:txBody>
          <a:bodyPr>
            <a:noAutofit/>
          </a:bodyPr>
          <a:lstStyle/>
          <a:p>
            <a:pPr indent="0"/>
            <a:r>
              <a:rPr lang="ru-RU" sz="1600" kern="0" dirty="0" smtClean="0">
                <a:latin typeface="+mn-lt"/>
                <a:cs typeface="Arial" panose="020B0604020202020204" pitchFamily="34" charset="0"/>
              </a:rPr>
              <a:t>МЕРОПРИЯТИЯ ПО РЕАЛИЗАЦИИ ПИЛОТНОГО ПРОЕКТА ПО «САМОЗАНЯТЫМ»</a:t>
            </a:r>
            <a:br>
              <a:rPr lang="ru-RU" sz="1600" kern="0" dirty="0" smtClean="0">
                <a:latin typeface="+mn-lt"/>
                <a:cs typeface="Arial" panose="020B0604020202020204" pitchFamily="34" charset="0"/>
              </a:rPr>
            </a:br>
            <a:r>
              <a:rPr lang="ru-RU" sz="1600" kern="0" dirty="0" smtClean="0">
                <a:latin typeface="+mn-lt"/>
                <a:cs typeface="Arial" panose="020B0604020202020204" pitchFamily="34" charset="0"/>
              </a:rPr>
              <a:t>НА ТЕРРИТОРИИ МО</a:t>
            </a:r>
            <a:endParaRPr lang="ru-RU" sz="1600" kern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6169" y="836712"/>
            <a:ext cx="7892631" cy="5664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700" b="1" dirty="0" smtClean="0">
                <a:solidFill>
                  <a:srgbClr val="376092"/>
                </a:solidFill>
                <a:latin typeface="+mj-lt"/>
              </a:rPr>
              <a:t>Запуск </a:t>
            </a:r>
            <a:r>
              <a:rPr lang="ru-RU" sz="1700" b="1" dirty="0" err="1">
                <a:solidFill>
                  <a:srgbClr val="376092"/>
                </a:solidFill>
                <a:latin typeface="+mj-lt"/>
              </a:rPr>
              <a:t>информ.кампании</a:t>
            </a:r>
            <a:r>
              <a:rPr lang="ru-RU" sz="1700" b="1" dirty="0">
                <a:solidFill>
                  <a:srgbClr val="376092"/>
                </a:solidFill>
                <a:latin typeface="+mj-lt"/>
              </a:rPr>
              <a:t>: 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rgbClr val="376092"/>
                </a:solidFill>
                <a:latin typeface="+mj-lt"/>
              </a:rPr>
              <a:t>размещение информации на официальных </a:t>
            </a:r>
            <a:r>
              <a:rPr lang="ru-RU" sz="1700" dirty="0" smtClean="0">
                <a:solidFill>
                  <a:srgbClr val="376092"/>
                </a:solidFill>
                <a:latin typeface="+mj-lt"/>
              </a:rPr>
              <a:t>сайтах и социальных сетях МО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376092"/>
                </a:solidFill>
                <a:latin typeface="+mj-lt"/>
              </a:rPr>
              <a:t>информирование </a:t>
            </a:r>
            <a:r>
              <a:rPr lang="ru-RU" sz="1700" dirty="0">
                <a:solidFill>
                  <a:srgbClr val="376092"/>
                </a:solidFill>
                <a:latin typeface="+mj-lt"/>
              </a:rPr>
              <a:t>через МФЦ (консультации, раздача </a:t>
            </a:r>
            <a:r>
              <a:rPr lang="ru-RU" sz="1700" dirty="0" err="1" smtClean="0">
                <a:solidFill>
                  <a:srgbClr val="376092"/>
                </a:solidFill>
                <a:latin typeface="+mj-lt"/>
              </a:rPr>
              <a:t>инф.материалов</a:t>
            </a:r>
            <a:r>
              <a:rPr lang="ru-RU" sz="1700" dirty="0" smtClean="0">
                <a:solidFill>
                  <a:srgbClr val="376092"/>
                </a:solidFill>
                <a:latin typeface="+mj-lt"/>
              </a:rPr>
              <a:t>)</a:t>
            </a:r>
            <a:endParaRPr lang="ru-RU" sz="1700" dirty="0">
              <a:solidFill>
                <a:srgbClr val="376092"/>
              </a:solidFill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376092"/>
                </a:solidFill>
                <a:latin typeface="+mj-lt"/>
              </a:rPr>
              <a:t>внешняя реклама, реклама в лифтах, в торговых центрах, в СМИ и на муниципальных телеканалах</a:t>
            </a:r>
            <a:endParaRPr lang="ru-RU" sz="1700" dirty="0">
              <a:solidFill>
                <a:srgbClr val="376092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700" b="1" dirty="0" smtClean="0">
                <a:solidFill>
                  <a:srgbClr val="376092"/>
                </a:solidFill>
                <a:latin typeface="+mj-lt"/>
              </a:rPr>
              <a:t>В </a:t>
            </a:r>
            <a:r>
              <a:rPr lang="ru-RU" sz="1700" b="1" dirty="0">
                <a:solidFill>
                  <a:srgbClr val="376092"/>
                </a:solidFill>
                <a:latin typeface="+mj-lt"/>
              </a:rPr>
              <a:t>сфере здравоохранения: </a:t>
            </a:r>
            <a:endParaRPr lang="ru-RU" sz="1700" b="1" dirty="0" smtClean="0">
              <a:solidFill>
                <a:srgbClr val="376092"/>
              </a:solidFill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376092"/>
                </a:solidFill>
                <a:latin typeface="+mj-lt"/>
              </a:rPr>
              <a:t>совместно </a:t>
            </a:r>
            <a:r>
              <a:rPr lang="ru-RU" sz="1700" dirty="0">
                <a:solidFill>
                  <a:srgbClr val="376092"/>
                </a:solidFill>
                <a:latin typeface="+mj-lt"/>
              </a:rPr>
              <a:t>с МО проведение рекламной кампании среди мед. </a:t>
            </a:r>
            <a:r>
              <a:rPr lang="ru-RU" sz="1700" dirty="0" smtClean="0">
                <a:solidFill>
                  <a:srgbClr val="376092"/>
                </a:solidFill>
                <a:latin typeface="+mj-lt"/>
              </a:rPr>
              <a:t>организаций</a:t>
            </a:r>
            <a:endParaRPr lang="ru-RU" sz="1700" dirty="0">
              <a:solidFill>
                <a:srgbClr val="376092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700" b="1" dirty="0" smtClean="0">
                <a:solidFill>
                  <a:srgbClr val="376092"/>
                </a:solidFill>
                <a:latin typeface="+mj-lt"/>
              </a:rPr>
              <a:t>В </a:t>
            </a:r>
            <a:r>
              <a:rPr lang="ru-RU" sz="1700" b="1" dirty="0">
                <a:solidFill>
                  <a:srgbClr val="376092"/>
                </a:solidFill>
                <a:latin typeface="+mj-lt"/>
              </a:rPr>
              <a:t>сфере </a:t>
            </a:r>
            <a:r>
              <a:rPr lang="ru-RU" sz="1700" b="1" dirty="0" smtClean="0">
                <a:solidFill>
                  <a:srgbClr val="376092"/>
                </a:solidFill>
                <a:latin typeface="+mj-lt"/>
              </a:rPr>
              <a:t>образования: </a:t>
            </a:r>
            <a:endParaRPr lang="ru-RU" sz="1700" b="1" dirty="0">
              <a:solidFill>
                <a:srgbClr val="376092"/>
              </a:solidFill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rgbClr val="376092"/>
                </a:solidFill>
                <a:latin typeface="+mj-lt"/>
              </a:rPr>
              <a:t>совместно с  МО проведение рекламной кампании среди </a:t>
            </a:r>
            <a:r>
              <a:rPr lang="ru-RU" sz="1700" dirty="0" err="1" smtClean="0">
                <a:solidFill>
                  <a:srgbClr val="376092"/>
                </a:solidFill>
                <a:latin typeface="+mj-lt"/>
              </a:rPr>
              <a:t>обр.учреждений</a:t>
            </a:r>
            <a:endParaRPr lang="ru-RU" sz="1700" dirty="0">
              <a:solidFill>
                <a:srgbClr val="376092"/>
              </a:solidFill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376092"/>
                </a:solidFill>
                <a:latin typeface="+mj-lt"/>
              </a:rPr>
              <a:t>проведение </a:t>
            </a:r>
            <a:r>
              <a:rPr lang="ru-RU" sz="1700" dirty="0">
                <a:solidFill>
                  <a:srgbClr val="376092"/>
                </a:solidFill>
                <a:latin typeface="+mj-lt"/>
              </a:rPr>
              <a:t>педсоветов в школах с целью стимулирования репетиторства с использованием приложения «Мой налог».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700" b="1" dirty="0" smtClean="0">
                <a:solidFill>
                  <a:srgbClr val="376092"/>
                </a:solidFill>
                <a:latin typeface="+mj-lt"/>
              </a:rPr>
              <a:t>В </a:t>
            </a:r>
            <a:r>
              <a:rPr lang="ru-RU" sz="1700" b="1" dirty="0">
                <a:solidFill>
                  <a:srgbClr val="376092"/>
                </a:solidFill>
                <a:latin typeface="+mj-lt"/>
              </a:rPr>
              <a:t>сфере сдачи квартир в аренду: 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rgbClr val="376092"/>
                </a:solidFill>
                <a:latin typeface="+mj-lt"/>
              </a:rPr>
              <a:t>проведение мероприятий по выявлению </a:t>
            </a:r>
            <a:r>
              <a:rPr lang="ru-RU" sz="1700" dirty="0" smtClean="0">
                <a:solidFill>
                  <a:srgbClr val="376092"/>
                </a:solidFill>
                <a:latin typeface="+mj-lt"/>
              </a:rPr>
              <a:t>сдаваемых </a:t>
            </a:r>
            <a:r>
              <a:rPr lang="ru-RU" sz="1700" dirty="0">
                <a:solidFill>
                  <a:srgbClr val="376092"/>
                </a:solidFill>
                <a:latin typeface="+mj-lt"/>
              </a:rPr>
              <a:t>в аренду квартир </a:t>
            </a:r>
            <a:r>
              <a:rPr lang="ru-RU" sz="1700" dirty="0" smtClean="0">
                <a:solidFill>
                  <a:srgbClr val="376092"/>
                </a:solidFill>
                <a:latin typeface="+mj-lt"/>
              </a:rPr>
              <a:t>и информирование через  УК и </a:t>
            </a:r>
            <a:r>
              <a:rPr lang="ru-RU" sz="1700" dirty="0" err="1" smtClean="0">
                <a:solidFill>
                  <a:srgbClr val="376092"/>
                </a:solidFill>
                <a:latin typeface="+mj-lt"/>
              </a:rPr>
              <a:t>ТСЖпроведение</a:t>
            </a:r>
            <a:r>
              <a:rPr lang="ru-RU" sz="1700" dirty="0" smtClean="0">
                <a:solidFill>
                  <a:srgbClr val="376092"/>
                </a:solidFill>
                <a:latin typeface="+mj-lt"/>
              </a:rPr>
              <a:t> </a:t>
            </a:r>
            <a:r>
              <a:rPr lang="ru-RU" sz="1700" dirty="0">
                <a:solidFill>
                  <a:srgbClr val="376092"/>
                </a:solidFill>
                <a:latin typeface="+mj-lt"/>
              </a:rPr>
              <a:t>разъяснительной работы с гражданами о необходимости уплаты налогов через приложение «Мой налог</a:t>
            </a:r>
            <a:r>
              <a:rPr lang="ru-RU" sz="1700" dirty="0" smtClean="0">
                <a:solidFill>
                  <a:srgbClr val="376092"/>
                </a:solidFill>
                <a:latin typeface="+mj-lt"/>
              </a:rPr>
              <a:t>»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rgbClr val="376092"/>
                </a:solidFill>
                <a:latin typeface="+mj-lt"/>
              </a:rPr>
              <a:t>Работа с </a:t>
            </a:r>
            <a:r>
              <a:rPr lang="ru-RU" sz="1700" b="1" dirty="0" err="1" smtClean="0">
                <a:solidFill>
                  <a:srgbClr val="376092"/>
                </a:solidFill>
                <a:latin typeface="+mj-lt"/>
              </a:rPr>
              <a:t>блогерами</a:t>
            </a:r>
            <a:r>
              <a:rPr lang="ru-RU" sz="1700" b="1" dirty="0" smtClean="0">
                <a:solidFill>
                  <a:srgbClr val="376092"/>
                </a:solidFill>
                <a:latin typeface="+mj-lt"/>
              </a:rPr>
              <a:t> и группами в соц. сетях. 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rgbClr val="376092"/>
                </a:solidFill>
                <a:latin typeface="+mj-lt"/>
              </a:rPr>
              <a:t>Работа с транспортными компаниями </a:t>
            </a:r>
            <a:endParaRPr lang="ru-RU" sz="1700" b="1" dirty="0">
              <a:solidFill>
                <a:srgbClr val="376092"/>
              </a:solidFill>
              <a:latin typeface="+mj-lt"/>
            </a:endParaRPr>
          </a:p>
        </p:txBody>
      </p:sp>
      <p:pic>
        <p:nvPicPr>
          <p:cNvPr id="1027" name="Picture 3" descr="C:\Users\BogomolovaON\Desktop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9" y="798388"/>
            <a:ext cx="75557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ogomolovaON\Desktop\medicine-snake-vector-289138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99" t="5686" r="8856" b="23025"/>
          <a:stretch/>
        </p:blipFill>
        <p:spPr bwMode="auto">
          <a:xfrm>
            <a:off x="23573" y="2158234"/>
            <a:ext cx="828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ogomolovaON\Desktop\help-33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89" y="3140968"/>
            <a:ext cx="738556" cy="69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ogomolovaON\Desktop\house-key-icon-blue-3d-vector-583494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66" t="-1" r="8174" b="21523"/>
          <a:stretch/>
        </p:blipFill>
        <p:spPr bwMode="auto">
          <a:xfrm>
            <a:off x="44738" y="4293096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www.pngkey.com/png/full/335-3355574_domain-name-registration-domain-name-icon-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89" y="5409136"/>
            <a:ext cx="80384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.nodacdn.net/30769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44" b="20150"/>
          <a:stretch/>
        </p:blipFill>
        <p:spPr bwMode="auto">
          <a:xfrm>
            <a:off x="115613" y="6165136"/>
            <a:ext cx="720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2">
            <a:extLst>
              <a:ext uri="{FF2B5EF4-FFF2-40B4-BE49-F238E27FC236}">
                <a16:creationId xmlns="" xmlns:a16="http://schemas.microsoft.com/office/drawing/2014/main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03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4"/>
          <p:cNvSpPr>
            <a:spLocks noGrp="1"/>
          </p:cNvSpPr>
          <p:nvPr>
            <p:ph type="ctrTitle"/>
          </p:nvPr>
        </p:nvSpPr>
        <p:spPr>
          <a:xfrm>
            <a:off x="683568" y="0"/>
            <a:ext cx="8460432" cy="737320"/>
          </a:xfrm>
        </p:spPr>
        <p:txBody>
          <a:bodyPr>
            <a:noAutofit/>
          </a:bodyPr>
          <a:lstStyle/>
          <a:p>
            <a:pPr indent="0"/>
            <a:r>
              <a:rPr lang="ru-RU" sz="1600" kern="0" dirty="0" smtClean="0">
                <a:latin typeface="+mn-lt"/>
                <a:cs typeface="Arial" panose="020B0604020202020204" pitchFamily="34" charset="0"/>
              </a:rPr>
              <a:t>ВЗАИМОДЕЙСТВИЕ С РЕГИОНАЛЬНОЙ ИНФРАСТРУКТУРОЙ</a:t>
            </a:r>
            <a:endParaRPr lang="ru-RU" sz="1600" kern="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050" name="Picture 2" descr="C:\Users\BogomolovaON\Desktop\самозанятый-800x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5855" y="1700807"/>
            <a:ext cx="4464496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 rot="19709538">
            <a:off x="5436096" y="1484784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2386272">
            <a:off x="2122510" y="1422385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8359257">
            <a:off x="2204438" y="4538276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805984">
            <a:off x="5581095" y="4505657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https://solreg.ru/upload/iblock/b9f/b9f9112bb05b00ec5b78046159d642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3" t="32309" r="48957" b="32167"/>
          <a:stretch/>
        </p:blipFill>
        <p:spPr bwMode="auto">
          <a:xfrm>
            <a:off x="6214388" y="1158220"/>
            <a:ext cx="2916769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i.mycdn.me/i?r=AzEPZsRbOZEKgBhR0XGMT1Rkg-G00j4U1OImw7rJZ2QpfKaKTM5SRkZCeTgDn6uOy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4283" y="3741659"/>
            <a:ext cx="326992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720" y="1052736"/>
            <a:ext cx="1799999" cy="9000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67544" y="2067649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altLang="ru-RU" sz="12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4970" y="2076413"/>
            <a:ext cx="2343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информационно-консультационная поддержка</a:t>
            </a:r>
            <a:endParaRPr lang="en-US" altLang="ru-RU" sz="1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обучение для </a:t>
            </a:r>
            <a:r>
              <a:rPr lang="ru-RU" altLang="ru-RU" sz="120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самозанятых</a:t>
            </a:r>
            <a:endParaRPr lang="ru-RU" altLang="ru-RU" sz="12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3528" y="1817771"/>
            <a:ext cx="23435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www.mybiz63.ru</a:t>
            </a:r>
            <a:endParaRPr lang="ru-RU" altLang="ru-RU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79247" y="2340491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www.nalog.ru</a:t>
            </a:r>
            <a:endParaRPr lang="ru-RU" altLang="ru-RU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04248" y="4168993"/>
            <a:ext cx="1831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www.ikaso63.ru</a:t>
            </a:r>
            <a:endParaRPr lang="ru-RU" altLang="ru-RU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48303" y="4572060"/>
            <a:ext cx="30545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defRPr/>
            </a:pPr>
            <a:r>
              <a:rPr lang="ru-RU" altLang="ru-RU" sz="1500" dirty="0">
                <a:solidFill>
                  <a:schemeClr val="tx2"/>
                </a:solidFill>
                <a:latin typeface="Arial Narrow" panose="020B0606020202030204" pitchFamily="34" charset="0"/>
              </a:rPr>
              <a:t>г</a:t>
            </a:r>
            <a:r>
              <a:rPr lang="ru-RU" altLang="ru-RU" sz="15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 Самара, ул. </a:t>
            </a:r>
            <a:r>
              <a:rPr lang="ru-RU" altLang="ru-RU" sz="150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Ерошевского</a:t>
            </a:r>
            <a:r>
              <a:rPr lang="ru-RU" altLang="ru-RU" sz="15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, д. 3А</a:t>
            </a:r>
          </a:p>
          <a:p>
            <a:pPr>
              <a:buClr>
                <a:schemeClr val="tx2"/>
              </a:buClr>
              <a:defRPr/>
            </a:pPr>
            <a:r>
              <a:rPr lang="ru-RU" altLang="ru-RU" sz="15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тел. горячей линии: 8 800 300 63 63</a:t>
            </a:r>
            <a:endParaRPr lang="ru-RU" altLang="ru-RU" sz="15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7" name="Picture 9" descr="https://samgd.ru/upload/images/66000/66599/%D0%9A%D0%B0%D1%80%D1%82%D0%B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601" y="4206465"/>
            <a:ext cx="723065" cy="64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74970" y="4987559"/>
            <a:ext cx="2343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выездные мероприятия</a:t>
            </a:r>
            <a:endParaRPr lang="en-US" altLang="ru-RU" sz="1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200" dirty="0">
                <a:solidFill>
                  <a:schemeClr val="tx2"/>
                </a:solidFill>
                <a:latin typeface="Arial Narrow" panose="020B0606020202030204" pitchFamily="34" charset="0"/>
              </a:rPr>
              <a:t>и</a:t>
            </a:r>
            <a:r>
              <a:rPr lang="ru-RU" altLang="ru-RU" sz="1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нформационно- консультационная поддержка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200" dirty="0">
                <a:solidFill>
                  <a:schemeClr val="tx2"/>
                </a:solidFill>
                <a:latin typeface="Arial Narrow" panose="020B0606020202030204" pitchFamily="34" charset="0"/>
              </a:rPr>
              <a:t>р</a:t>
            </a:r>
            <a:r>
              <a:rPr lang="ru-RU" altLang="ru-RU" sz="1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азработка для МО дизайн-макетов, информационных материалов</a:t>
            </a:r>
            <a:endParaRPr lang="ru-RU" altLang="ru-RU" sz="12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62666" y="4208402"/>
            <a:ext cx="158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Муниципальные образования Самарской области</a:t>
            </a:r>
            <a:endParaRPr lang="ru-RU" altLang="ru-RU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Номер слайда 2">
            <a:extLst>
              <a:ext uri="{FF2B5EF4-FFF2-40B4-BE49-F238E27FC236}">
                <a16:creationId xmlns="" xmlns:a16="http://schemas.microsoft.com/office/drawing/2014/main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8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ШАБЛОН_МЭР_СО -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6771</TotalTime>
  <Words>641</Words>
  <Application>Microsoft Office PowerPoint</Application>
  <PresentationFormat>Экран (4:3)</PresentationFormat>
  <Paragraphs>175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_ШАБЛОН_МЭР_СО - копия</vt:lpstr>
      <vt:lpstr>О ВНЕДРЕНИИ НАЛОГОВОГО РЕЖИМА НА ПРОФЕССИОНАЛЬНЫЙ ДОХОД В  САМАРСКОЙ ОБЛАСТИ</vt:lpstr>
      <vt:lpstr>Слайд 2</vt:lpstr>
      <vt:lpstr>ПРЕИМУЩЕСТВА СТАТУСА САМОЗАНЯТЫЙ</vt:lpstr>
      <vt:lpstr>Слайд 4</vt:lpstr>
      <vt:lpstr>ДЕКОМПОЗИРОВАННЫЕ ПОКАЗАТЕЛИ ДЛЯ МУНИЦИПАЛЬНЫХ ОБРАЗОВАНИЙ</vt:lpstr>
      <vt:lpstr>МЕРОПРИЯТИЯ ПО РЕАЛИЗАЦИИ ПИЛОТНОГО ПРОЕКТА ПО «САМОЗАНЯТЫМ» НА ТЕРРИТОРИИ МО</vt:lpstr>
      <vt:lpstr>ВЗАИМОДЕЙСТВИЕ С РЕГИОНАЛЬНОЙ ИНФРАСТРУКТУРОЙ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Реште</dc:creator>
  <cp:lastModifiedBy>1</cp:lastModifiedBy>
  <cp:revision>843</cp:revision>
  <cp:lastPrinted>2020-01-20T15:45:23Z</cp:lastPrinted>
  <dcterms:created xsi:type="dcterms:W3CDTF">2018-10-15T11:33:00Z</dcterms:created>
  <dcterms:modified xsi:type="dcterms:W3CDTF">2020-01-27T05:18:35Z</dcterms:modified>
</cp:coreProperties>
</file>