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43" r:id="rId2"/>
  </p:sldMasterIdLst>
  <p:notesMasterIdLst>
    <p:notesMasterId r:id="rId65"/>
  </p:notesMasterIdLst>
  <p:sldIdLst>
    <p:sldId id="344" r:id="rId3"/>
    <p:sldId id="616" r:id="rId4"/>
    <p:sldId id="617" r:id="rId5"/>
    <p:sldId id="618" r:id="rId6"/>
    <p:sldId id="619" r:id="rId7"/>
    <p:sldId id="620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564" r:id="rId16"/>
    <p:sldId id="567" r:id="rId17"/>
    <p:sldId id="568" r:id="rId18"/>
    <p:sldId id="570" r:id="rId19"/>
    <p:sldId id="571" r:id="rId20"/>
    <p:sldId id="572" r:id="rId21"/>
    <p:sldId id="573" r:id="rId22"/>
    <p:sldId id="574" r:id="rId23"/>
    <p:sldId id="575" r:id="rId24"/>
    <p:sldId id="638" r:id="rId25"/>
    <p:sldId id="648" r:id="rId26"/>
    <p:sldId id="649" r:id="rId27"/>
    <p:sldId id="639" r:id="rId28"/>
    <p:sldId id="579" r:id="rId29"/>
    <p:sldId id="647" r:id="rId30"/>
    <p:sldId id="650" r:id="rId31"/>
    <p:sldId id="583" r:id="rId32"/>
    <p:sldId id="634" r:id="rId33"/>
    <p:sldId id="635" r:id="rId34"/>
    <p:sldId id="640" r:id="rId35"/>
    <p:sldId id="586" r:id="rId36"/>
    <p:sldId id="585" r:id="rId37"/>
    <p:sldId id="584" r:id="rId38"/>
    <p:sldId id="629" r:id="rId39"/>
    <p:sldId id="630" r:id="rId40"/>
    <p:sldId id="631" r:id="rId41"/>
    <p:sldId id="632" r:id="rId42"/>
    <p:sldId id="591" r:id="rId43"/>
    <p:sldId id="592" r:id="rId44"/>
    <p:sldId id="597" r:id="rId45"/>
    <p:sldId id="598" r:id="rId46"/>
    <p:sldId id="599" r:id="rId47"/>
    <p:sldId id="644" r:id="rId48"/>
    <p:sldId id="645" r:id="rId49"/>
    <p:sldId id="646" r:id="rId50"/>
    <p:sldId id="601" r:id="rId51"/>
    <p:sldId id="643" r:id="rId52"/>
    <p:sldId id="605" r:id="rId53"/>
    <p:sldId id="606" r:id="rId54"/>
    <p:sldId id="607" r:id="rId55"/>
    <p:sldId id="608" r:id="rId56"/>
    <p:sldId id="609" r:id="rId57"/>
    <p:sldId id="610" r:id="rId58"/>
    <p:sldId id="611" r:id="rId59"/>
    <p:sldId id="642" r:id="rId60"/>
    <p:sldId id="613" r:id="rId61"/>
    <p:sldId id="614" r:id="rId62"/>
    <p:sldId id="615" r:id="rId63"/>
    <p:sldId id="641" r:id="rId64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62" autoAdjust="0"/>
    <p:restoredTop sz="97670" autoAdjust="0"/>
  </p:normalViewPr>
  <p:slideViewPr>
    <p:cSldViewPr>
      <p:cViewPr varScale="1">
        <p:scale>
          <a:sx n="113" d="100"/>
          <a:sy n="113" d="100"/>
        </p:scale>
        <p:origin x="-21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518"/>
    </p:cViewPr>
  </p:sorter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dirty="0" smtClean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1350" b="1" dirty="0" smtClean="0">
              <a:latin typeface="Times New Roman" pitchFamily="18" charset="0"/>
              <a:cs typeface="Times New Roman" pitchFamily="18" charset="0"/>
            </a:rPr>
            <a:t>акопление и развитие человеческого капитала и создание условий для высокого качества жизни населения</a:t>
          </a:r>
          <a:endParaRPr lang="ru-RU" sz="1350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E80AF977-F069-4D69-BB31-97FEC648F496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и развитие материально-технической базы учреждений здравоохранения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C3F60FB6-6BD7-45F6-8A90-27A91771239D}" type="parTrans" cxnId="{B979965B-0017-4B1D-AEC0-F7FE76D73B7F}">
      <dgm:prSet/>
      <dgm:spPr/>
      <dgm:t>
        <a:bodyPr/>
        <a:lstStyle/>
        <a:p>
          <a:endParaRPr lang="ru-RU"/>
        </a:p>
      </dgm:t>
    </dgm:pt>
    <dgm:pt modelId="{C7DD275B-3124-4E4C-8B2C-959A2E33D5ED}" type="sibTrans" cxnId="{B979965B-0017-4B1D-AEC0-F7FE76D73B7F}">
      <dgm:prSet/>
      <dgm:spPr/>
      <dgm:t>
        <a:bodyPr/>
        <a:lstStyle/>
        <a:p>
          <a:endParaRPr lang="ru-RU"/>
        </a:p>
      </dgm:t>
    </dgm:pt>
    <dgm:pt modelId="{0EA23125-29D9-4842-B2A0-A541B6FED88C}">
      <dgm:prSet custT="1"/>
      <dgm:spPr/>
      <dgm:t>
        <a:bodyPr/>
        <a:lstStyle/>
        <a:p>
          <a:pPr algn="just"/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D77B8063-1C11-47EF-8066-7B7975EBAE86}" type="parTrans" cxnId="{E70C4D3C-B750-432F-A2B3-6F0B077E68B8}">
      <dgm:prSet/>
      <dgm:spPr/>
    </dgm:pt>
    <dgm:pt modelId="{FA1AB76E-5CA3-4AFE-B77F-2003939C07DE}" type="sibTrans" cxnId="{E70C4D3C-B750-432F-A2B3-6F0B077E68B8}">
      <dgm:prSet/>
      <dgm:spPr/>
    </dgm:pt>
    <dgm:pt modelId="{6F78D13E-DB4F-4E04-B979-694108DF27FC}">
      <dgm:prSet custT="1"/>
      <dgm:spPr/>
      <dgm:t>
        <a:bodyPr/>
        <a:lstStyle/>
        <a:p>
          <a:pPr algn="just"/>
          <a:r>
            <a:rPr lang="ru-RU" sz="900" dirty="0" smtClean="0"/>
            <a:t>В 2019 году разработан проект и получено положительное заключение государственной экспертизы на проект строительства общеобразовательной школы в </a:t>
          </a:r>
          <a:r>
            <a:rPr lang="ru-RU" sz="900" dirty="0" err="1" smtClean="0"/>
            <a:t>пгт.Новосемейкино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6052E0C7-1C1C-4BD2-9DB7-E65849AA6960}" type="sibTrans" cxnId="{D7E2986D-ECE0-4DDB-812C-5543625DC9C6}">
      <dgm:prSet/>
      <dgm:spPr/>
    </dgm:pt>
    <dgm:pt modelId="{FBECFC60-B2E2-41F5-AD6A-FAB30F80C27A}" type="parTrans" cxnId="{D7E2986D-ECE0-4DDB-812C-5543625DC9C6}">
      <dgm:prSet/>
      <dgm:spPr/>
    </dgm:pt>
    <dgm:pt modelId="{7D50935F-8F92-4D23-B00B-1BF91B0C3E7A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Капитальный ремонт школ: СОШ в с.Красный Яр, СОШ в с.Новый Буян, СОШ в с.Белозерки, СОШ в с.Русская Селитьба, СОШ в с.Большая Каменка, СОШ в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с.Шилан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муниципального района Красноярский Самарской области; </a:t>
          </a:r>
          <a:r>
            <a: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источники финансирования: Средства областного бюджета, средства федерального бюджета). В 2019 году  прошел капитальный ремонт ГБОУ СОШ с. Красный Яр, в 2020 году прошёл капитальный  ГБОУ СОШ с. Красный Яр и ГБОУ СОШ с. Белозерки, , на 2021 год запланирован  капитальный ГБОУ СОШ с. Белозерки.</a:t>
          </a:r>
          <a:endParaRPr lang="ru-RU" sz="9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5617DB-9115-4191-9C72-07848D78D9FB}" type="sibTrans" cxnId="{42741D0E-9915-4B19-A771-17BCA1D6AEBB}">
      <dgm:prSet/>
      <dgm:spPr/>
    </dgm:pt>
    <dgm:pt modelId="{A699E4F2-83C2-48F9-B353-1715569DA5A0}" type="parTrans" cxnId="{42741D0E-9915-4B19-A771-17BCA1D6AEBB}">
      <dgm:prSet/>
      <dgm:spPr/>
    </dgm:pt>
    <dgm:pt modelId="{3D9C6CBE-81CF-4C23-B495-0FDD8EC07D7D}">
      <dgm:prSet custT="1"/>
      <dgm:spPr/>
      <dgm:t>
        <a:bodyPr/>
        <a:lstStyle/>
        <a:p>
          <a:pPr algn="just"/>
          <a:r>
            <a: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рамках национального проекта «Образование» в 2020 году обновлена материально- технической базы в 3-х школах (</a:t>
          </a:r>
          <a:r>
            <a:rPr lang="ru-RU" sz="900" b="1" dirty="0" smtClean="0">
              <a:solidFill>
                <a:schemeClr val="tx1"/>
              </a:solidFill>
            </a:rPr>
            <a:t>ГБОУ СОШ п.г.т. Мирный, ГБОУ СОШ </a:t>
          </a:r>
          <a:r>
            <a:rPr lang="ru-RU" sz="900" b="1" dirty="0" err="1" smtClean="0">
              <a:solidFill>
                <a:schemeClr val="tx1"/>
              </a:solidFill>
            </a:rPr>
            <a:t>п.г.т.Волжский</a:t>
          </a:r>
          <a:r>
            <a:rPr lang="ru-RU" sz="900" b="1" dirty="0" smtClean="0">
              <a:solidFill>
                <a:schemeClr val="tx1"/>
              </a:solidFill>
            </a:rPr>
            <a:t>,  ГБОУ СОШ с. Белозерки</a:t>
          </a:r>
          <a:r>
            <a: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бюджета). </a:t>
          </a:r>
          <a:r>
            <a:rPr lang="ru-RU" sz="900" dirty="0" smtClean="0">
              <a:solidFill>
                <a:schemeClr val="tx1"/>
              </a:solidFill>
            </a:rPr>
            <a:t>Открыто шесть современных технических класса  «Точка роста». </a:t>
          </a:r>
          <a:endParaRPr lang="ru-RU" sz="9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56776-163C-4E08-9E6C-97924B512263}" type="sibTrans" cxnId="{EBEA07C1-E36F-4503-A1B2-DA9A37D44826}">
      <dgm:prSet/>
      <dgm:spPr/>
      <dgm:t>
        <a:bodyPr/>
        <a:lstStyle/>
        <a:p>
          <a:endParaRPr lang="ru-RU"/>
        </a:p>
      </dgm:t>
    </dgm:pt>
    <dgm:pt modelId="{F7835C0F-C054-4AF0-AB0F-6C60A88604E7}" type="parTrans" cxnId="{EBEA07C1-E36F-4503-A1B2-DA9A37D44826}">
      <dgm:prSet/>
      <dgm:spPr/>
      <dgm:t>
        <a:bodyPr/>
        <a:lstStyle/>
        <a:p>
          <a:endParaRPr lang="ru-RU"/>
        </a:p>
      </dgm:t>
    </dgm:pt>
    <dgm:pt modelId="{204285E0-B958-4288-B976-223F965055AD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1D271935-05CF-40BA-9F33-16E372DB3CC3}" type="sibTrans" cxnId="{999B5C6E-9573-4962-A9EF-2F2728900AB7}">
      <dgm:prSet/>
      <dgm:spPr/>
      <dgm:t>
        <a:bodyPr/>
        <a:lstStyle/>
        <a:p>
          <a:endParaRPr lang="ru-RU"/>
        </a:p>
      </dgm:t>
    </dgm:pt>
    <dgm:pt modelId="{BE5B1A91-A089-4760-9D5F-20D506DEFE0E}" type="parTrans" cxnId="{999B5C6E-9573-4962-A9EF-2F2728900AB7}">
      <dgm:prSet/>
      <dgm:spPr/>
      <dgm:t>
        <a:bodyPr/>
        <a:lstStyle/>
        <a:p>
          <a:endParaRPr lang="ru-RU"/>
        </a:p>
      </dgm:t>
    </dgm:pt>
    <dgm:pt modelId="{A8B9AAD6-ECDD-4707-80D9-DEB20D898D1D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инфраструктуры сферы общего образования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5BB20284-96DA-4D09-8A9E-E448F0FD7C44}" type="sibTrans" cxnId="{3321B8A8-91F0-49B6-BB0E-03EF39F6B1CB}">
      <dgm:prSet/>
      <dgm:spPr/>
      <dgm:t>
        <a:bodyPr/>
        <a:lstStyle/>
        <a:p>
          <a:endParaRPr lang="ru-RU"/>
        </a:p>
      </dgm:t>
    </dgm:pt>
    <dgm:pt modelId="{930AC55A-4C88-49D9-BC73-D28A2BA4724B}" type="parTrans" cxnId="{3321B8A8-91F0-49B6-BB0E-03EF39F6B1CB}">
      <dgm:prSet/>
      <dgm:spPr/>
      <dgm:t>
        <a:bodyPr/>
        <a:lstStyle/>
        <a:p>
          <a:endParaRPr lang="ru-RU"/>
        </a:p>
      </dgm:t>
    </dgm:pt>
    <dgm:pt modelId="{57C13CD0-1AD5-40BC-AC20-3FC7D32FB8AF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A32A4802-F07D-49DB-9471-EC9929EC7240}" type="sibTrans" cxnId="{07073639-F91B-41CE-9F96-24D28FAA07AC}">
      <dgm:prSet/>
      <dgm:spPr/>
      <dgm:t>
        <a:bodyPr/>
        <a:lstStyle/>
        <a:p>
          <a:endParaRPr lang="ru-RU"/>
        </a:p>
      </dgm:t>
    </dgm:pt>
    <dgm:pt modelId="{DFB65CEB-C893-4D8C-9962-CE71737A0952}" type="parTrans" cxnId="{07073639-F91B-41CE-9F96-24D28FAA07AC}">
      <dgm:prSet/>
      <dgm:spPr/>
      <dgm:t>
        <a:bodyPr/>
        <a:lstStyle/>
        <a:p>
          <a:endParaRPr lang="ru-RU"/>
        </a:p>
      </dgm:t>
    </dgm:pt>
    <dgm:pt modelId="{1F328043-CA6D-434B-BFDA-76C78F1EA8F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«Красный Яр - детская здравница Поволжья»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Администрация муниципального района Красноярский Самарской области /Администрация сельского поселения Красный Яр муниципального района Красноярский Самарской области / Частные партнеры;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2936ED17-0F0C-45C2-924E-866DE1626686}" type="sibTrans" cxnId="{AEA97B8B-BA29-4FB2-9368-C6693A7974A0}">
      <dgm:prSet/>
      <dgm:spPr/>
    </dgm:pt>
    <dgm:pt modelId="{09ECCF4C-20D5-44E5-9819-223EF2289CC4}" type="parTrans" cxnId="{AEA97B8B-BA29-4FB2-9368-C6693A7974A0}">
      <dgm:prSet/>
      <dgm:spPr/>
    </dgm:pt>
    <dgm:pt modelId="{BFB72D8F-A1A3-4663-AFE8-075CCA7B90A4}">
      <dgm:prSet custT="1"/>
      <dgm:spPr/>
      <dgm:t>
        <a:bodyPr/>
        <a:lstStyle/>
        <a:p>
          <a:pPr algn="just"/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В 2019 году </a:t>
          </a:r>
          <a:r>
            <a:rPr lang="ru-RU" sz="900" dirty="0" smtClean="0"/>
            <a:t>разработана и внедрена муниципальная программа, предполагающая компенсацию найма жилья для медицинских работников, прибывших работать на село «</a:t>
          </a:r>
          <a:r>
            <a:rPr lang="ru-RU" sz="900" b="0" i="1" u="none" strike="noStrike" cap="none" spc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программа «Создание благоприятных условий в целях привлечения медицинских работников для работы в государственных бюджетных учреждениях здравоохранения, расположенных  на территории муниципального района Красноярский  Самарской области на 2019 - 2021 годы»</a:t>
          </a:r>
          <a:r>
            <a:rPr lang="ru-RU" sz="900" dirty="0" smtClean="0"/>
            <a:t>»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9F2D1937-9130-416F-8E93-757314246E7A}" type="sibTrans" cxnId="{2CCA4C82-F1C8-44FE-B123-F5E74C8DDA07}">
      <dgm:prSet/>
      <dgm:spPr/>
    </dgm:pt>
    <dgm:pt modelId="{54843AFF-1A64-421F-9E07-7C581B4D29F5}" type="parTrans" cxnId="{2CCA4C82-F1C8-44FE-B123-F5E74C8DDA07}">
      <dgm:prSet/>
      <dgm:spPr/>
    </dgm:pt>
    <dgm:pt modelId="{0090382D-A00B-42A1-85B4-891FA021EF99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Рост обеспеченности кадрами медицинских учреждений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89F3B094-7C00-434D-B6FF-60255B04C251}" type="sibTrans" cxnId="{6F26219A-4555-491D-9952-24E4ECC9DC55}">
      <dgm:prSet/>
      <dgm:spPr/>
      <dgm:t>
        <a:bodyPr/>
        <a:lstStyle/>
        <a:p>
          <a:endParaRPr lang="ru-RU"/>
        </a:p>
      </dgm:t>
    </dgm:pt>
    <dgm:pt modelId="{68F1CE37-6625-4E00-A7B2-7149BBF6767C}" type="parTrans" cxnId="{6F26219A-4555-491D-9952-24E4ECC9DC55}">
      <dgm:prSet/>
      <dgm:spPr/>
      <dgm:t>
        <a:bodyPr/>
        <a:lstStyle/>
        <a:p>
          <a:endParaRPr lang="ru-RU"/>
        </a:p>
      </dgm:t>
    </dgm:pt>
    <dgm:pt modelId="{4F429368-A368-4CAD-B8AB-1DCC1248A301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054304DC-0F20-4434-8A00-B77D9D7347B3}" type="sibTrans" cxnId="{CBE6D6C3-8419-42F5-8F0D-64E274C189F1}">
      <dgm:prSet/>
      <dgm:spPr/>
      <dgm:t>
        <a:bodyPr/>
        <a:lstStyle/>
        <a:p>
          <a:endParaRPr lang="ru-RU"/>
        </a:p>
      </dgm:t>
    </dgm:pt>
    <dgm:pt modelId="{9B04633C-31CF-470C-BA37-0303B9B2160C}" type="parTrans" cxnId="{CBE6D6C3-8419-42F5-8F0D-64E274C189F1}">
      <dgm:prSet/>
      <dgm:spPr/>
      <dgm:t>
        <a:bodyPr/>
        <a:lstStyle/>
        <a:p>
          <a:endParaRPr lang="ru-RU"/>
        </a:p>
      </dgm:t>
    </dgm:pt>
    <dgm:pt modelId="{2B438F94-8359-44DD-AA7A-BDB6C97074F8}">
      <dgm:prSet custT="1"/>
      <dgm:spPr/>
      <dgm:t>
        <a:bodyPr/>
        <a:lstStyle/>
        <a:p>
          <a:pPr algn="just"/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В рамках национального проекта «Здравоохранение» в 2019 году в с. Кривое  Озеро построен ФАП, в 2020 году планируется  строительство  ФАПа в с. Большая Каменка и строительство офиса врача общей практики в с. Белозерки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3A0FB359-DCF1-4A29-BB83-24551F548C1C}" type="sibTrans" cxnId="{E8D11B91-5284-4057-A29A-53CC9DA1AABD}">
      <dgm:prSet/>
      <dgm:spPr/>
    </dgm:pt>
    <dgm:pt modelId="{8C08098E-5DD6-483B-9192-8B42F59BE4CC}" type="parTrans" cxnId="{E8D11B91-5284-4057-A29A-53CC9DA1AABD}">
      <dgm:prSet/>
      <dgm:spPr/>
    </dgm:pt>
    <dgm:pt modelId="{50AA01D7-577F-4CEB-B25A-219900B70EB9}">
      <dgm:prSet custT="1"/>
      <dgm:spPr/>
      <dgm:t>
        <a:bodyPr/>
        <a:lstStyle/>
        <a:p>
          <a:pPr algn="just"/>
          <a:r>
            <a:rPr lang="ru-RU" sz="900" dirty="0" smtClean="0">
              <a:solidFill>
                <a:schemeClr val="tx1"/>
              </a:solidFill>
            </a:rPr>
            <a:t>В 2021 году планируется  создание 3-х центров образования  цифрового и гуманитарного профилей «Точка роста (ГБОУ СОШ п. Коммунарский, ГБОУ СОШ с. </a:t>
          </a:r>
          <a:r>
            <a:rPr lang="ru-RU" sz="900" dirty="0" err="1" smtClean="0">
              <a:solidFill>
                <a:schemeClr val="tx1"/>
              </a:solidFill>
            </a:rPr>
            <a:t>Хилково</a:t>
          </a:r>
          <a:r>
            <a:rPr lang="ru-RU" sz="900" dirty="0" smtClean="0">
              <a:solidFill>
                <a:schemeClr val="tx1"/>
              </a:solidFill>
            </a:rPr>
            <a:t>, ГБОУ СОШ п. Конезавод)</a:t>
          </a:r>
          <a:endParaRPr lang="ru-RU" sz="9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6B413D-1BA1-401A-A41A-7D50051FB68E}" type="parTrans" cxnId="{19AA040A-105C-4F86-A65B-6FE39537137E}">
      <dgm:prSet/>
      <dgm:spPr/>
    </dgm:pt>
    <dgm:pt modelId="{A7F73137-E594-4BD3-B14E-80F6188D6015}" type="sibTrans" cxnId="{19AA040A-105C-4F86-A65B-6FE39537137E}">
      <dgm:prSet/>
      <dgm:spPr/>
    </dgm:pt>
    <dgm:pt modelId="{72FD0006-1D94-4985-BD79-EE88D7CB42DD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В  рамках национального проекта «Образование» в 2019 году обновлена материально- технической базы в 2-х школах (ГБОУ СОШ  с. Красный Яр и ГБОУ СОШ им. Героя Советского Союза В.С.Юдина в  с. Новый Буян)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бюджета).</a:t>
          </a:r>
          <a:r>
            <a:rPr lang="ru-RU" sz="900" dirty="0" smtClean="0">
              <a:solidFill>
                <a:schemeClr val="tx1"/>
              </a:solidFill>
            </a:rPr>
            <a:t>Открыто четыре современных технических класса  «Точка роста». </a:t>
          </a:r>
          <a:endParaRPr lang="ru-RU" sz="9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F6A592-2744-479C-92AF-C5B99DEB2D93}" type="parTrans" cxnId="{BD5BD8EC-8547-4380-BB81-0865F669F00A}">
      <dgm:prSet/>
      <dgm:spPr/>
    </dgm:pt>
    <dgm:pt modelId="{7A10BD99-9B82-4C8D-8B70-17B6F9D9C130}" type="sibTrans" cxnId="{BD5BD8EC-8547-4380-BB81-0865F669F00A}">
      <dgm:prSet/>
      <dgm:spPr/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76630" custScaleY="232587" custLinFactNeighborX="-17212" custLinFactNeighborY="-3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Y="120732" custLinFactNeighborY="-50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1DFAFD-8F62-4BCC-8E64-A22D38F09250}" type="presOf" srcId="{A8B9AAD6-ECDD-4707-80D9-DEB20D898D1D}" destId="{1B3FDC12-5A47-4CEC-B4A5-B99ED13ED8A2}" srcOrd="0" destOrd="7" presId="urn:microsoft.com/office/officeart/2005/8/layout/list1"/>
    <dgm:cxn modelId="{114A0B86-DC50-4517-996B-A80EB1E87AFB}" type="presOf" srcId="{0090382D-A00B-42A1-85B4-891FA021EF99}" destId="{1B3FDC12-5A47-4CEC-B4A5-B99ED13ED8A2}" srcOrd="0" destOrd="3" presId="urn:microsoft.com/office/officeart/2005/8/layout/list1"/>
    <dgm:cxn modelId="{42741D0E-9915-4B19-A771-17BCA1D6AEBB}" srcId="{500BADAA-A0A3-4BCA-A0F0-838B45DA1EE5}" destId="{7D50935F-8F92-4D23-B00B-1BF91B0C3E7A}" srcOrd="12" destOrd="0" parTransId="{A699E4F2-83C2-48F9-B353-1715569DA5A0}" sibTransId="{635617DB-9115-4191-9C72-07848D78D9FB}"/>
    <dgm:cxn modelId="{B979965B-0017-4B1D-AEC0-F7FE76D73B7F}" srcId="{500BADAA-A0A3-4BCA-A0F0-838B45DA1EE5}" destId="{E80AF977-F069-4D69-BB31-97FEC648F496}" srcOrd="0" destOrd="0" parTransId="{C3F60FB6-6BD7-45F6-8A90-27A91771239D}" sibTransId="{C7DD275B-3124-4E4C-8B2C-959A2E33D5ED}"/>
    <dgm:cxn modelId="{CBE6D6C3-8419-42F5-8F0D-64E274C189F1}" srcId="{500BADAA-A0A3-4BCA-A0F0-838B45DA1EE5}" destId="{4F429368-A368-4CAD-B8AB-1DCC1248A301}" srcOrd="2" destOrd="0" parTransId="{9B04633C-31CF-470C-BA37-0303B9B2160C}" sibTransId="{054304DC-0F20-4434-8A00-B77D9D7347B3}"/>
    <dgm:cxn modelId="{58C75AB8-5A38-4333-9E0C-992010B8DE7B}" type="presOf" srcId="{500BADAA-A0A3-4BCA-A0F0-838B45DA1EE5}" destId="{61C1CAA4-D5B8-4E70-88C4-F36482985480}" srcOrd="1" destOrd="0" presId="urn:microsoft.com/office/officeart/2005/8/layout/list1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BD5BD8EC-8547-4380-BB81-0865F669F00A}" srcId="{500BADAA-A0A3-4BCA-A0F0-838B45DA1EE5}" destId="{72FD0006-1D94-4985-BD79-EE88D7CB42DD}" srcOrd="9" destOrd="0" parTransId="{9CF6A592-2744-479C-92AF-C5B99DEB2D93}" sibTransId="{7A10BD99-9B82-4C8D-8B70-17B6F9D9C130}"/>
    <dgm:cxn modelId="{EB81D0FC-2279-46FC-A294-F6E60C0CFCB9}" type="presOf" srcId="{204285E0-B958-4288-B976-223F965055AD}" destId="{1B3FDC12-5A47-4CEC-B4A5-B99ED13ED8A2}" srcOrd="0" destOrd="8" presId="urn:microsoft.com/office/officeart/2005/8/layout/list1"/>
    <dgm:cxn modelId="{07073639-F91B-41CE-9F96-24D28FAA07AC}" srcId="{500BADAA-A0A3-4BCA-A0F0-838B45DA1EE5}" destId="{57C13CD0-1AD5-40BC-AC20-3FC7D32FB8AF}" srcOrd="6" destOrd="0" parTransId="{DFB65CEB-C893-4D8C-9962-CE71737A0952}" sibTransId="{A32A4802-F07D-49DB-9471-EC9929EC7240}"/>
    <dgm:cxn modelId="{3321B8A8-91F0-49B6-BB0E-03EF39F6B1CB}" srcId="{500BADAA-A0A3-4BCA-A0F0-838B45DA1EE5}" destId="{A8B9AAD6-ECDD-4707-80D9-DEB20D898D1D}" srcOrd="7" destOrd="0" parTransId="{930AC55A-4C88-49D9-BC73-D28A2BA4724B}" sibTransId="{5BB20284-96DA-4D09-8A9E-E448F0FD7C44}"/>
    <dgm:cxn modelId="{F6972955-09F8-4390-958F-C084DD420588}" type="presOf" srcId="{69AA3AB5-F3AF-4EE1-B837-EA313DDE773F}" destId="{4EE18C87-DDB9-4CC7-8FEE-6E38BBA7AD03}" srcOrd="0" destOrd="0" presId="urn:microsoft.com/office/officeart/2005/8/layout/list1"/>
    <dgm:cxn modelId="{E62DA84E-72C9-4D58-A200-74CEC33159B9}" type="presOf" srcId="{72FD0006-1D94-4985-BD79-EE88D7CB42DD}" destId="{1B3FDC12-5A47-4CEC-B4A5-B99ED13ED8A2}" srcOrd="0" destOrd="9" presId="urn:microsoft.com/office/officeart/2005/8/layout/list1"/>
    <dgm:cxn modelId="{E8D11B91-5284-4057-A29A-53CC9DA1AABD}" srcId="{500BADAA-A0A3-4BCA-A0F0-838B45DA1EE5}" destId="{2B438F94-8359-44DD-AA7A-BDB6C97074F8}" srcOrd="1" destOrd="0" parTransId="{8C08098E-5DD6-483B-9192-8B42F59BE4CC}" sibTransId="{3A0FB359-DCF1-4A29-BB83-24551F548C1C}"/>
    <dgm:cxn modelId="{AEA97B8B-BA29-4FB2-9368-C6693A7974A0}" srcId="{500BADAA-A0A3-4BCA-A0F0-838B45DA1EE5}" destId="{1F328043-CA6D-434B-BFDA-76C78F1EA8FE}" srcOrd="5" destOrd="0" parTransId="{09ECCF4C-20D5-44E5-9819-223EF2289CC4}" sibTransId="{2936ED17-0F0C-45C2-924E-866DE1626686}"/>
    <dgm:cxn modelId="{EE7BB46F-823F-49E6-8729-25C447981698}" type="presOf" srcId="{BFB72D8F-A1A3-4663-AFE8-075CCA7B90A4}" destId="{1B3FDC12-5A47-4CEC-B4A5-B99ED13ED8A2}" srcOrd="0" destOrd="4" presId="urn:microsoft.com/office/officeart/2005/8/layout/list1"/>
    <dgm:cxn modelId="{2CCA4C82-F1C8-44FE-B123-F5E74C8DDA07}" srcId="{500BADAA-A0A3-4BCA-A0F0-838B45DA1EE5}" destId="{BFB72D8F-A1A3-4663-AFE8-075CCA7B90A4}" srcOrd="4" destOrd="0" parTransId="{54843AFF-1A64-421F-9E07-7C581B4D29F5}" sibTransId="{9F2D1937-9130-416F-8E93-757314246E7A}"/>
    <dgm:cxn modelId="{9F91C001-3AFA-45BA-921B-E8754E53FAC3}" type="presOf" srcId="{4F429368-A368-4CAD-B8AB-1DCC1248A301}" destId="{1B3FDC12-5A47-4CEC-B4A5-B99ED13ED8A2}" srcOrd="0" destOrd="2" presId="urn:microsoft.com/office/officeart/2005/8/layout/list1"/>
    <dgm:cxn modelId="{19AA040A-105C-4F86-A65B-6FE39537137E}" srcId="{500BADAA-A0A3-4BCA-A0F0-838B45DA1EE5}" destId="{50AA01D7-577F-4CEB-B25A-219900B70EB9}" srcOrd="11" destOrd="0" parTransId="{576B413D-1BA1-401A-A41A-7D50051FB68E}" sibTransId="{A7F73137-E594-4BD3-B14E-80F6188D6015}"/>
    <dgm:cxn modelId="{9041F506-D0AD-4F0E-8D05-73246FEBC86E}" type="presOf" srcId="{2B438F94-8359-44DD-AA7A-BDB6C97074F8}" destId="{1B3FDC12-5A47-4CEC-B4A5-B99ED13ED8A2}" srcOrd="0" destOrd="1" presId="urn:microsoft.com/office/officeart/2005/8/layout/list1"/>
    <dgm:cxn modelId="{F7EE74B8-BB69-43E5-8E3E-F2B275E6732D}" type="presOf" srcId="{500BADAA-A0A3-4BCA-A0F0-838B45DA1EE5}" destId="{42F386D0-9B70-44B9-BEF3-FE82BA7CB8AD}" srcOrd="0" destOrd="0" presId="urn:microsoft.com/office/officeart/2005/8/layout/list1"/>
    <dgm:cxn modelId="{E70C4D3C-B750-432F-A2B3-6F0B077E68B8}" srcId="{500BADAA-A0A3-4BCA-A0F0-838B45DA1EE5}" destId="{0EA23125-29D9-4842-B2A0-A541B6FED88C}" srcOrd="14" destOrd="0" parTransId="{D77B8063-1C11-47EF-8066-7B7975EBAE86}" sibTransId="{FA1AB76E-5CA3-4AFE-B77F-2003939C07DE}"/>
    <dgm:cxn modelId="{755DB17C-E77A-4ED1-9A26-13588D1E0D09}" type="presOf" srcId="{7D50935F-8F92-4D23-B00B-1BF91B0C3E7A}" destId="{1B3FDC12-5A47-4CEC-B4A5-B99ED13ED8A2}" srcOrd="0" destOrd="12" presId="urn:microsoft.com/office/officeart/2005/8/layout/list1"/>
    <dgm:cxn modelId="{3D439394-DBBE-4508-A345-2A97E0F76CA7}" type="presOf" srcId="{57C13CD0-1AD5-40BC-AC20-3FC7D32FB8AF}" destId="{1B3FDC12-5A47-4CEC-B4A5-B99ED13ED8A2}" srcOrd="0" destOrd="6" presId="urn:microsoft.com/office/officeart/2005/8/layout/list1"/>
    <dgm:cxn modelId="{8BE61EAB-06EF-40A4-A60B-BD95BD5B6FFF}" type="presOf" srcId="{1F328043-CA6D-434B-BFDA-76C78F1EA8FE}" destId="{1B3FDC12-5A47-4CEC-B4A5-B99ED13ED8A2}" srcOrd="0" destOrd="5" presId="urn:microsoft.com/office/officeart/2005/8/layout/list1"/>
    <dgm:cxn modelId="{E342A8D6-0760-4E17-95E7-B4D6F1A994CB}" type="presOf" srcId="{50AA01D7-577F-4CEB-B25A-219900B70EB9}" destId="{1B3FDC12-5A47-4CEC-B4A5-B99ED13ED8A2}" srcOrd="0" destOrd="11" presId="urn:microsoft.com/office/officeart/2005/8/layout/list1"/>
    <dgm:cxn modelId="{6F26219A-4555-491D-9952-24E4ECC9DC55}" srcId="{500BADAA-A0A3-4BCA-A0F0-838B45DA1EE5}" destId="{0090382D-A00B-42A1-85B4-891FA021EF99}" srcOrd="3" destOrd="0" parTransId="{68F1CE37-6625-4E00-A7B2-7149BBF6767C}" sibTransId="{89F3B094-7C00-434D-B6FF-60255B04C251}"/>
    <dgm:cxn modelId="{CE904C6D-DDAC-4F10-A737-0E7111CCA838}" type="presOf" srcId="{6F78D13E-DB4F-4E04-B979-694108DF27FC}" destId="{1B3FDC12-5A47-4CEC-B4A5-B99ED13ED8A2}" srcOrd="0" destOrd="13" presId="urn:microsoft.com/office/officeart/2005/8/layout/list1"/>
    <dgm:cxn modelId="{56486716-3C2A-40A9-B720-8CB9CFFFB162}" type="presOf" srcId="{3D9C6CBE-81CF-4C23-B495-0FDD8EC07D7D}" destId="{1B3FDC12-5A47-4CEC-B4A5-B99ED13ED8A2}" srcOrd="0" destOrd="10" presId="urn:microsoft.com/office/officeart/2005/8/layout/list1"/>
    <dgm:cxn modelId="{D7E2986D-ECE0-4DDB-812C-5543625DC9C6}" srcId="{500BADAA-A0A3-4BCA-A0F0-838B45DA1EE5}" destId="{6F78D13E-DB4F-4E04-B979-694108DF27FC}" srcOrd="13" destOrd="0" parTransId="{FBECFC60-B2E2-41F5-AD6A-FAB30F80C27A}" sibTransId="{6052E0C7-1C1C-4BD2-9DB7-E65849AA6960}"/>
    <dgm:cxn modelId="{EBEA07C1-E36F-4503-A1B2-DA9A37D44826}" srcId="{500BADAA-A0A3-4BCA-A0F0-838B45DA1EE5}" destId="{3D9C6CBE-81CF-4C23-B495-0FDD8EC07D7D}" srcOrd="10" destOrd="0" parTransId="{F7835C0F-C054-4AF0-AB0F-6C60A88604E7}" sibTransId="{4C656776-163C-4E08-9E6C-97924B512263}"/>
    <dgm:cxn modelId="{26B8C0DF-1ECA-4BE3-858F-D5EBD0F62FF3}" type="presOf" srcId="{0EA23125-29D9-4842-B2A0-A541B6FED88C}" destId="{1B3FDC12-5A47-4CEC-B4A5-B99ED13ED8A2}" srcOrd="0" destOrd="14" presId="urn:microsoft.com/office/officeart/2005/8/layout/list1"/>
    <dgm:cxn modelId="{999B5C6E-9573-4962-A9EF-2F2728900AB7}" srcId="{500BADAA-A0A3-4BCA-A0F0-838B45DA1EE5}" destId="{204285E0-B958-4288-B976-223F965055AD}" srcOrd="8" destOrd="0" parTransId="{BE5B1A91-A089-4760-9D5F-20D506DEFE0E}" sibTransId="{1D271935-05CF-40BA-9F33-16E372DB3CC3}"/>
    <dgm:cxn modelId="{7CED2498-6D5B-437C-AF57-E65D12973CAB}" type="presOf" srcId="{E80AF977-F069-4D69-BB31-97FEC648F496}" destId="{1B3FDC12-5A47-4CEC-B4A5-B99ED13ED8A2}" srcOrd="0" destOrd="0" presId="urn:microsoft.com/office/officeart/2005/8/layout/list1"/>
    <dgm:cxn modelId="{76BB7A84-5171-4D57-85E4-B45A76356A4A}" type="presParOf" srcId="{4EE18C87-DDB9-4CC7-8FEE-6E38BBA7AD03}" destId="{C6973A68-BC79-48B6-8564-FC8204B70161}" srcOrd="0" destOrd="0" presId="urn:microsoft.com/office/officeart/2005/8/layout/list1"/>
    <dgm:cxn modelId="{BEFCFB4C-4154-4D55-A78E-2F38B5F9A23F}" type="presParOf" srcId="{C6973A68-BC79-48B6-8564-FC8204B70161}" destId="{42F386D0-9B70-44B9-BEF3-FE82BA7CB8AD}" srcOrd="0" destOrd="0" presId="urn:microsoft.com/office/officeart/2005/8/layout/list1"/>
    <dgm:cxn modelId="{09E9E9DD-D45D-47B0-AE64-324DFDC1F742}" type="presParOf" srcId="{C6973A68-BC79-48B6-8564-FC8204B70161}" destId="{61C1CAA4-D5B8-4E70-88C4-F36482985480}" srcOrd="1" destOrd="0" presId="urn:microsoft.com/office/officeart/2005/8/layout/list1"/>
    <dgm:cxn modelId="{0148D2E7-A7A3-45B9-961F-6665FFD75DBD}" type="presParOf" srcId="{4EE18C87-DDB9-4CC7-8FEE-6E38BBA7AD03}" destId="{8CED3F49-D5A4-4FBE-BF94-F91958110904}" srcOrd="1" destOrd="0" presId="urn:microsoft.com/office/officeart/2005/8/layout/list1"/>
    <dgm:cxn modelId="{C7705F27-A3B7-462C-B157-5E031513856C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u="none" dirty="0" smtClean="0">
              <a:latin typeface="Times New Roman" pitchFamily="18" charset="0"/>
              <a:cs typeface="Times New Roman" pitchFamily="18" charset="0"/>
            </a:rPr>
            <a:t>Инвестиционные проекты </a:t>
          </a:r>
          <a:endParaRPr lang="ru-RU" sz="1350" b="1" u="none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F5DD581D-D6AB-4832-BF84-8C5DFA64C1DA}">
      <dgm:prSet custT="1"/>
      <dgm:spPr/>
      <dgm:t>
        <a:bodyPr/>
        <a:lstStyle/>
        <a:p>
          <a:pPr algn="ctr"/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Развитие животноводства «Приобретение 19 нетелей молочного направления и сельскохозяйственной техники»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3997A9FD-A6C7-4ECF-A1C2-E7FD0686CE2E}" type="parTrans" cxnId="{1C46705A-539D-400F-B314-D4B4E6206E51}">
      <dgm:prSet/>
      <dgm:spPr/>
    </dgm:pt>
    <dgm:pt modelId="{4FD856BF-FD3B-4C02-9771-2B1AE0335A9D}" type="sibTrans" cxnId="{1C46705A-539D-400F-B314-D4B4E6206E51}">
      <dgm:prSet/>
      <dgm:spPr/>
    </dgm:pt>
    <dgm:pt modelId="{59E708FE-AC49-497E-81B9-2274C61B548B}">
      <dgm:prSet custT="1"/>
      <dgm:spPr/>
      <dgm:t>
        <a:bodyPr/>
        <a:lstStyle/>
        <a:p>
          <a:pPr algn="just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ИП Глава КФХ Таиров Дмитрий Викторович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с.п. Хорошенькое, с.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Лопатино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, ул. Центральная, д. 27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срок реализации проекта: 2019-2024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2,7 млн. руб.; количество создаваемых новых рабочих мест: 3; стадия реализации проекта: з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акуплено 19 нетелей молочного направления, приобретена сельскохозяйственная техника: Танк-охладитель ОМЗТ-500, агрегат индивидуального доения АИД-SYM 60,8, роторная косилка Z-175, зерноплющилка Н-1500,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Прес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подборщик Навигатор JB15, погрузчик навесной фронтальный Универсал 800S, ковш фронтальный 0,8 м3, вилы универсальные)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606CDE48-924F-4850-8A7C-5CA608834168}" type="parTrans" cxnId="{4D1CCF68-16ED-4D2A-8DAE-450E28C207C1}">
      <dgm:prSet/>
      <dgm:spPr/>
    </dgm:pt>
    <dgm:pt modelId="{9D941EBC-2390-47DE-9657-7841E3946E38}" type="sibTrans" cxnId="{4D1CCF68-16ED-4D2A-8DAE-450E28C207C1}">
      <dgm:prSet/>
      <dgm:spPr/>
    </dgm:pt>
    <dgm:pt modelId="{1EE6671F-6C36-4B34-B776-20DD8348F221}">
      <dgm:prSet custT="1"/>
      <dgm:spPr/>
      <dgm:t>
        <a:bodyPr/>
        <a:lstStyle/>
        <a:p>
          <a:pPr algn="ctr"/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Развитие животноводства «Приобретение 54 </a:t>
          </a:r>
          <a:r>
            <a:rPr lang="ru-RU" sz="1000" b="1" u="sng" dirty="0" err="1" smtClean="0">
              <a:latin typeface="Times New Roman" pitchFamily="18" charset="0"/>
              <a:cs typeface="Times New Roman" pitchFamily="18" charset="0"/>
            </a:rPr>
            <a:t>нетелелей</a:t>
          </a:r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 породы «герефорд»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1D2E2F09-B7CA-46F9-8540-E2BB3E58BD63}" type="parTrans" cxnId="{B07DEFF7-59DF-4F7E-ADEC-32F56774EBA0}">
      <dgm:prSet/>
      <dgm:spPr/>
    </dgm:pt>
    <dgm:pt modelId="{00B5084A-F31F-451C-A819-031DA6D2DE14}" type="sibTrans" cxnId="{B07DEFF7-59DF-4F7E-ADEC-32F56774EBA0}">
      <dgm:prSet/>
      <dgm:spPr/>
    </dgm:pt>
    <dgm:pt modelId="{F41B87E5-6AAD-4539-91BD-AEB29913E5A3}">
      <dgm:prSet custT="1"/>
      <dgm:spPr/>
      <dgm:t>
        <a:bodyPr/>
        <a:lstStyle/>
        <a:p>
          <a:pPr algn="just"/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ИП Глава КФХ Ермоленко Кирилл Федорович, с.п. Светлое Поле, с.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Колодинка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, Промышленная зона, территория 1; срок реализации проекта: 2019-2024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общий объем инвестиций: 3 млн.руб.; количество создаваемых новых рабочих мест: 3;  стадия реализации проекта: з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акуплено 54 головы нетелей породы «герефорд»)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73A0708C-D20B-4D1A-8287-F54D13854338}" type="parTrans" cxnId="{4B21B139-4F00-4AA4-9621-3F0C3546B3AF}">
      <dgm:prSet/>
      <dgm:spPr/>
    </dgm:pt>
    <dgm:pt modelId="{D086C23F-D464-4FF7-A8B4-05E1FB25438F}" type="sibTrans" cxnId="{4B21B139-4F00-4AA4-9621-3F0C3546B3AF}">
      <dgm:prSet/>
      <dgm:spPr/>
    </dgm:pt>
    <dgm:pt modelId="{13B0831B-4C66-4277-B9D5-DD2AD4A57C2D}">
      <dgm:prSet custT="1"/>
      <dgm:spPr/>
      <dgm:t>
        <a:bodyPr/>
        <a:lstStyle/>
        <a:p>
          <a:pPr algn="ctr"/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Развитие животноводства «Приобретение 37 нетелей мясного направления»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FB274E2C-DF2A-41A7-AF8D-8D9E2CA17040}" type="parTrans" cxnId="{81C9C3A6-5C83-4693-9614-F4993A3C3642}">
      <dgm:prSet/>
      <dgm:spPr/>
    </dgm:pt>
    <dgm:pt modelId="{9147324D-D94C-4ABC-A5A4-CD96BB3986BB}" type="sibTrans" cxnId="{81C9C3A6-5C83-4693-9614-F4993A3C3642}">
      <dgm:prSet/>
      <dgm:spPr/>
    </dgm:pt>
    <dgm:pt modelId="{CA67B7B6-0EAF-47C2-B721-A3DAE597C624}">
      <dgm:prSet custT="1"/>
      <dgm:spPr/>
      <dgm:t>
        <a:bodyPr/>
        <a:lstStyle/>
        <a:p>
          <a:pPr algn="just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2E839EA0-6B50-49B3-BBBE-D2E00D3D4318}" type="parTrans" cxnId="{8C68C10F-158B-4CC9-A0FB-F5C6E1C28745}">
      <dgm:prSet/>
      <dgm:spPr/>
    </dgm:pt>
    <dgm:pt modelId="{0C499ABF-468D-4CEB-8787-0AE9FB180A7D}" type="sibTrans" cxnId="{8C68C10F-158B-4CC9-A0FB-F5C6E1C28745}">
      <dgm:prSet/>
      <dgm:spPr/>
    </dgm:pt>
    <dgm:pt modelId="{29F54F01-FCA1-4C5A-BF06-AF797DDBFFE5}">
      <dgm:prSet custT="1"/>
      <dgm:spPr/>
      <dgm:t>
        <a:bodyPr/>
        <a:lstStyle/>
        <a:p>
          <a:pPr algn="just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ИП Глава КФХ Малиновская Елена Станиславовна, с.п. Большая Каменка, ул. Луговая, д. 20, кв. 1; срок реализации проекта: 2019-2024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общий объем инвестиций: 3 млн.руб.; количество создаваемых новых рабочих мест: 3;  стадия реализации проекта: з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акуплено 37 нетелей мясного направления) откормки 1000 голов бычков, приобретено 5 га земли)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A6A0609D-06DA-4674-95F7-D251676503BB}" type="parTrans" cxnId="{6698D4A7-CE56-436A-B370-1B80568992F6}">
      <dgm:prSet/>
      <dgm:spPr/>
    </dgm:pt>
    <dgm:pt modelId="{D54BBD56-1F52-4332-87AA-FE46963FD48D}" type="sibTrans" cxnId="{6698D4A7-CE56-436A-B370-1B80568992F6}">
      <dgm:prSet/>
      <dgm:spPr/>
    </dgm:pt>
    <dgm:pt modelId="{24FCE35D-730F-47D5-9A90-B3BCB71B3106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DF6E0347-991D-4581-A91C-F327C9B2C13C}" type="parTrans" cxnId="{026EF38C-55C5-42D2-A0BF-04EB8BA09747}">
      <dgm:prSet/>
      <dgm:spPr/>
    </dgm:pt>
    <dgm:pt modelId="{F5C86339-B319-4A35-88A7-9F009AE91CF1}" type="sibTrans" cxnId="{026EF38C-55C5-42D2-A0BF-04EB8BA09747}">
      <dgm:prSet/>
      <dgm:spPr/>
    </dgm:pt>
    <dgm:pt modelId="{4107D9FB-8B08-4113-8D6B-ADEC1CB790F7}">
      <dgm:prSet custT="1"/>
      <dgm:spPr/>
      <dgm:t>
        <a:bodyPr/>
        <a:lstStyle/>
        <a:p>
          <a:pPr algn="just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8DCD648E-1A47-43F7-A90F-B660180459AE}" type="parTrans" cxnId="{52B857DB-2D54-41F5-8810-D074E70A705E}">
      <dgm:prSet/>
      <dgm:spPr/>
    </dgm:pt>
    <dgm:pt modelId="{AF22F2FD-F0A3-4347-8A5E-980041939C17}" type="sibTrans" cxnId="{52B857DB-2D54-41F5-8810-D074E70A705E}">
      <dgm:prSet/>
      <dgm:spPr/>
    </dgm:pt>
    <dgm:pt modelId="{3F3C8F56-916E-46D8-AE44-8E75E50B2F17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A2B1017F-D56B-4E36-8348-981927C2781A}" type="parTrans" cxnId="{A6229E27-BCFB-4A4C-8EE0-34189DE76B1B}">
      <dgm:prSet/>
      <dgm:spPr/>
    </dgm:pt>
    <dgm:pt modelId="{C96C478C-BEB3-41C7-B27D-D97756ED75F5}" type="sibTrans" cxnId="{A6229E27-BCFB-4A4C-8EE0-34189DE76B1B}">
      <dgm:prSet/>
      <dgm:spPr/>
    </dgm:pt>
    <dgm:pt modelId="{D62825D4-F0F1-48FC-8F03-4A7899DB661E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828F5DA4-CB9A-4474-8684-C4696F1F949C}" type="parTrans" cxnId="{5D4FEF8C-FD01-4761-BC3A-49414CA4291E}">
      <dgm:prSet/>
      <dgm:spPr/>
    </dgm:pt>
    <dgm:pt modelId="{DC285A31-66D6-48BF-A0CE-CE612F7401D9}" type="sibTrans" cxnId="{5D4FEF8C-FD01-4761-BC3A-49414CA4291E}">
      <dgm:prSet/>
      <dgm:spPr/>
    </dgm:pt>
    <dgm:pt modelId="{177671CA-C8EC-414F-8238-41C65786C72C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436CC905-87CC-4A26-9154-9CADDACE095F}" type="parTrans" cxnId="{D880F21B-2388-4FBD-BFEE-06C0C542907D}">
      <dgm:prSet/>
      <dgm:spPr/>
    </dgm:pt>
    <dgm:pt modelId="{C93E5C55-E74E-4535-8091-764234773B1A}" type="sibTrans" cxnId="{D880F21B-2388-4FBD-BFEE-06C0C542907D}">
      <dgm:prSet/>
      <dgm:spPr/>
    </dgm:pt>
    <dgm:pt modelId="{B1B369B9-3DC5-4BD8-B1CD-BCEE013C8FB0}">
      <dgm:prSet custT="1"/>
      <dgm:spPr/>
      <dgm:t>
        <a:bodyPr/>
        <a:lstStyle/>
        <a:p>
          <a:pPr algn="ctr"/>
          <a:r>
            <a:rPr lang="ru-RU" sz="900" b="0" u="none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малого и среднего бизнеса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36A87581-A38D-4A5A-850C-7EDEB1226293}" type="parTrans" cxnId="{B6D9BB3E-A296-4E16-939B-E126F374ABB3}">
      <dgm:prSet/>
      <dgm:spPr/>
    </dgm:pt>
    <dgm:pt modelId="{F274C43D-0003-4E97-9524-4937A35F844B}" type="sibTrans" cxnId="{B6D9BB3E-A296-4E16-939B-E126F374ABB3}">
      <dgm:prSet/>
      <dgm:spPr/>
    </dgm:pt>
    <dgm:pt modelId="{A8A82B5C-F275-44A1-9C8E-7713D4D1E6A6}">
      <dgm:prSet custT="1"/>
      <dgm:spPr/>
      <dgm:t>
        <a:bodyPr/>
        <a:lstStyle/>
        <a:p>
          <a:pPr algn="ctr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D62421A0-6B8B-4854-A83B-884B81EFF501}" type="parTrans" cxnId="{E46B4835-7D2B-4B48-AF2A-6AED1251B647}">
      <dgm:prSet/>
      <dgm:spPr/>
    </dgm:pt>
    <dgm:pt modelId="{AE640FD1-600C-420A-88AC-8B9D8B657353}" type="sibTrans" cxnId="{E46B4835-7D2B-4B48-AF2A-6AED1251B647}">
      <dgm:prSet/>
      <dgm:spPr/>
    </dgm:pt>
    <dgm:pt modelId="{3B049C18-7941-4975-A9FF-FE6BC95CA6A9}">
      <dgm:prSet custT="1"/>
      <dgm:spPr/>
      <dgm:t>
        <a:bodyPr/>
        <a:lstStyle/>
        <a:p>
          <a:pPr algn="ctr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67B1613B-04FC-4497-A116-34336D08AACF}" type="parTrans" cxnId="{F7E38EC2-6A7F-46DC-A3C6-4A03DB253D95}">
      <dgm:prSet/>
      <dgm:spPr/>
    </dgm:pt>
    <dgm:pt modelId="{3CB2AD73-EBD8-435D-ADE0-08BD92510122}" type="sibTrans" cxnId="{F7E38EC2-6A7F-46DC-A3C6-4A03DB253D95}">
      <dgm:prSet/>
      <dgm:spPr/>
    </dgm:pt>
    <dgm:pt modelId="{35FA5320-F336-4B7E-AAED-C87DD50320C0}">
      <dgm:prSet custT="1"/>
      <dgm:spPr/>
      <dgm:t>
        <a:bodyPr/>
        <a:lstStyle/>
        <a:p>
          <a:pPr algn="ctr"/>
          <a:r>
            <a:rPr lang="ru-RU" sz="900" b="0" u="none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Сельское хозяйство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9E22F6B5-DF8A-4AF7-B946-EBD3CEF53C98}" type="parTrans" cxnId="{BC11DC97-B0E1-474A-A916-2438F38114DA}">
      <dgm:prSet/>
      <dgm:spPr/>
    </dgm:pt>
    <dgm:pt modelId="{AB04A819-3AE9-41E9-BE51-89EC284999E0}" type="sibTrans" cxnId="{BC11DC97-B0E1-474A-A916-2438F38114DA}">
      <dgm:prSet/>
      <dgm:spPr/>
    </dgm:pt>
    <dgm:pt modelId="{57E7998E-DCC3-4A0C-9BB9-8B6F60469960}">
      <dgm:prSet custT="1"/>
      <dgm:spPr/>
      <dgm:t>
        <a:bodyPr/>
        <a:lstStyle/>
        <a:p>
          <a:pPr algn="ctr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Расширение существующего здания кафе-столовой «</a:t>
          </a:r>
          <a:r>
            <a:rPr lang="ru-RU" sz="900" b="1" u="sng" dirty="0" err="1" smtClean="0">
              <a:latin typeface="Times New Roman" pitchFamily="18" charset="0"/>
              <a:cs typeface="Times New Roman" pitchFamily="18" charset="0"/>
            </a:rPr>
            <a:t>Добростолье</a:t>
          </a: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» и открытие летней веранды»</a:t>
          </a: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6F3E8992-8F4E-4A49-B7A4-A12585A3B480}" type="parTrans" cxnId="{F6CD1159-A26B-424A-9AF9-890B896A1D41}">
      <dgm:prSet/>
      <dgm:spPr/>
      <dgm:t>
        <a:bodyPr/>
        <a:lstStyle/>
        <a:p>
          <a:endParaRPr lang="ru-RU"/>
        </a:p>
      </dgm:t>
    </dgm:pt>
    <dgm:pt modelId="{11548659-5C2A-463B-A7CB-8983DC0AE26E}" type="sibTrans" cxnId="{F6CD1159-A26B-424A-9AF9-890B896A1D41}">
      <dgm:prSet/>
      <dgm:spPr/>
      <dgm:t>
        <a:bodyPr/>
        <a:lstStyle/>
        <a:p>
          <a:endParaRPr lang="ru-RU"/>
        </a:p>
      </dgm:t>
    </dgm:pt>
    <dgm:pt modelId="{211B8026-3F0D-4A1A-898B-438B4F6D22CC}">
      <dgm:prSet custT="1"/>
      <dgm:spPr/>
      <dgm:t>
        <a:bodyPr/>
        <a:lstStyle/>
        <a:p>
          <a:pPr algn="l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ООО «УРС Общепит»; срок реализации проекта: 2020-2022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2 млн.руб.; количество создаваемых новых рабочих мест: 16; стадия реализации проекта: подбор и формирование земельного участка)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CCA097B9-6600-41F5-B6EE-17966FE3C85B}" type="parTrans" cxnId="{63666FF2-08B7-4CEE-87B8-690AB3CAFF34}">
      <dgm:prSet/>
      <dgm:spPr/>
      <dgm:t>
        <a:bodyPr/>
        <a:lstStyle/>
        <a:p>
          <a:endParaRPr lang="ru-RU"/>
        </a:p>
      </dgm:t>
    </dgm:pt>
    <dgm:pt modelId="{C2CE9216-CBD6-470C-BC00-B79A0DBF23A0}" type="sibTrans" cxnId="{63666FF2-08B7-4CEE-87B8-690AB3CAFF34}">
      <dgm:prSet/>
      <dgm:spPr/>
      <dgm:t>
        <a:bodyPr/>
        <a:lstStyle/>
        <a:p>
          <a:endParaRPr lang="ru-RU"/>
        </a:p>
      </dgm:t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145" custScaleY="309381" custLinFactNeighborX="-30785" custLinFactNeighborY="-95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100000" custLinFactNeighborX="239" custLinFactNeighborY="-108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02534-C850-4FA2-85FC-E49E08F1430F}" type="presOf" srcId="{35FA5320-F336-4B7E-AAED-C87DD50320C0}" destId="{1B3FDC12-5A47-4CEC-B4A5-B99ED13ED8A2}" srcOrd="0" destOrd="7" presId="urn:microsoft.com/office/officeart/2005/8/layout/list1"/>
    <dgm:cxn modelId="{B9D3EE05-79E7-4F90-8464-FA48421BAEFC}" type="presOf" srcId="{4107D9FB-8B08-4113-8D6B-ADEC1CB790F7}" destId="{1B3FDC12-5A47-4CEC-B4A5-B99ED13ED8A2}" srcOrd="0" destOrd="16" presId="urn:microsoft.com/office/officeart/2005/8/layout/list1"/>
    <dgm:cxn modelId="{976D9AC1-09A0-4638-ACB9-2C39BFD15404}" type="presOf" srcId="{3B049C18-7941-4975-A9FF-FE6BC95CA6A9}" destId="{1B3FDC12-5A47-4CEC-B4A5-B99ED13ED8A2}" srcOrd="0" destOrd="6" presId="urn:microsoft.com/office/officeart/2005/8/layout/list1"/>
    <dgm:cxn modelId="{F6CD1159-A26B-424A-9AF9-890B896A1D41}" srcId="{500BADAA-A0A3-4BCA-A0F0-838B45DA1EE5}" destId="{57E7998E-DCC3-4A0C-9BB9-8B6F60469960}" srcOrd="3" destOrd="0" parTransId="{6F3E8992-8F4E-4A49-B7A4-A12585A3B480}" sibTransId="{11548659-5C2A-463B-A7CB-8983DC0AE26E}"/>
    <dgm:cxn modelId="{B07DEFF7-59DF-4F7E-ADEC-32F56774EBA0}" srcId="{500BADAA-A0A3-4BCA-A0F0-838B45DA1EE5}" destId="{1EE6671F-6C36-4B34-B776-20DD8348F221}" srcOrd="11" destOrd="0" parTransId="{1D2E2F09-B7CA-46F9-8540-E2BB3E58BD63}" sibTransId="{00B5084A-F31F-451C-A819-031DA6D2DE14}"/>
    <dgm:cxn modelId="{8530AE69-F6CE-403D-90C8-94C56F2F9F5E}" type="presOf" srcId="{500BADAA-A0A3-4BCA-A0F0-838B45DA1EE5}" destId="{61C1CAA4-D5B8-4E70-88C4-F36482985480}" srcOrd="1" destOrd="0" presId="urn:microsoft.com/office/officeart/2005/8/layout/list1"/>
    <dgm:cxn modelId="{3BBC496B-1276-4A32-9357-6B62A797EE6D}" type="presOf" srcId="{F5DD581D-D6AB-4832-BF84-8C5DFA64C1DA}" destId="{1B3FDC12-5A47-4CEC-B4A5-B99ED13ED8A2}" srcOrd="0" destOrd="9" presId="urn:microsoft.com/office/officeart/2005/8/layout/list1"/>
    <dgm:cxn modelId="{81C9C3A6-5C83-4693-9614-F4993A3C3642}" srcId="{500BADAA-A0A3-4BCA-A0F0-838B45DA1EE5}" destId="{13B0831B-4C66-4277-B9D5-DD2AD4A57C2D}" srcOrd="14" destOrd="0" parTransId="{FB274E2C-DF2A-41A7-AF8D-8D9E2CA17040}" sibTransId="{9147324D-D94C-4ABC-A5A4-CD96BB3986BB}"/>
    <dgm:cxn modelId="{5D4FEF8C-FD01-4761-BC3A-49414CA4291E}" srcId="{500BADAA-A0A3-4BCA-A0F0-838B45DA1EE5}" destId="{D62825D4-F0F1-48FC-8F03-4A7899DB661E}" srcOrd="0" destOrd="0" parTransId="{828F5DA4-CB9A-4474-8684-C4696F1F949C}" sibTransId="{DC285A31-66D6-48BF-A0CE-CE612F7401D9}"/>
    <dgm:cxn modelId="{4B21B139-4F00-4AA4-9621-3F0C3546B3AF}" srcId="{500BADAA-A0A3-4BCA-A0F0-838B45DA1EE5}" destId="{F41B87E5-6AAD-4539-91BD-AEB29913E5A3}" srcOrd="12" destOrd="0" parTransId="{73A0708C-D20B-4D1A-8287-F54D13854338}" sibTransId="{D086C23F-D464-4FF7-A8B4-05E1FB25438F}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A6229E27-BCFB-4A4C-8EE0-34189DE76B1B}" srcId="{500BADAA-A0A3-4BCA-A0F0-838B45DA1EE5}" destId="{3F3C8F56-916E-46D8-AE44-8E75E50B2F17}" srcOrd="8" destOrd="0" parTransId="{A2B1017F-D56B-4E36-8348-981927C2781A}" sibTransId="{C96C478C-BEB3-41C7-B27D-D97756ED75F5}"/>
    <dgm:cxn modelId="{52B857DB-2D54-41F5-8810-D074E70A705E}" srcId="{500BADAA-A0A3-4BCA-A0F0-838B45DA1EE5}" destId="{4107D9FB-8B08-4113-8D6B-ADEC1CB790F7}" srcOrd="16" destOrd="0" parTransId="{8DCD648E-1A47-43F7-A90F-B660180459AE}" sibTransId="{AF22F2FD-F0A3-4347-8A5E-980041939C17}"/>
    <dgm:cxn modelId="{36584B85-370F-4DAE-8656-E183DDFBE488}" type="presOf" srcId="{69AA3AB5-F3AF-4EE1-B837-EA313DDE773F}" destId="{4EE18C87-DDB9-4CC7-8FEE-6E38BBA7AD03}" srcOrd="0" destOrd="0" presId="urn:microsoft.com/office/officeart/2005/8/layout/list1"/>
    <dgm:cxn modelId="{D99D67C3-C0C4-4380-8839-875E45D78B74}" type="presOf" srcId="{B1B369B9-3DC5-4BD8-B1CD-BCEE013C8FB0}" destId="{1B3FDC12-5A47-4CEC-B4A5-B99ED13ED8A2}" srcOrd="0" destOrd="2" presId="urn:microsoft.com/office/officeart/2005/8/layout/list1"/>
    <dgm:cxn modelId="{4EC1E8EC-9AA2-4BBF-99E0-5999CEBEFA05}" type="presOf" srcId="{CA67B7B6-0EAF-47C2-B721-A3DAE597C624}" destId="{1B3FDC12-5A47-4CEC-B4A5-B99ED13ED8A2}" srcOrd="0" destOrd="13" presId="urn:microsoft.com/office/officeart/2005/8/layout/list1"/>
    <dgm:cxn modelId="{98CE3739-A714-4394-A3AB-26A71E85B0CC}" type="presOf" srcId="{59E708FE-AC49-497E-81B9-2274C61B548B}" destId="{1B3FDC12-5A47-4CEC-B4A5-B99ED13ED8A2}" srcOrd="0" destOrd="10" presId="urn:microsoft.com/office/officeart/2005/8/layout/list1"/>
    <dgm:cxn modelId="{7C70F4E1-2305-4EC7-B30F-AEC05C473FDE}" type="presOf" srcId="{211B8026-3F0D-4A1A-898B-438B4F6D22CC}" destId="{1B3FDC12-5A47-4CEC-B4A5-B99ED13ED8A2}" srcOrd="0" destOrd="4" presId="urn:microsoft.com/office/officeart/2005/8/layout/list1"/>
    <dgm:cxn modelId="{D880F21B-2388-4FBD-BFEE-06C0C542907D}" srcId="{500BADAA-A0A3-4BCA-A0F0-838B45DA1EE5}" destId="{177671CA-C8EC-414F-8238-41C65786C72C}" srcOrd="1" destOrd="0" parTransId="{436CC905-87CC-4A26-9154-9CADDACE095F}" sibTransId="{C93E5C55-E74E-4535-8091-764234773B1A}"/>
    <dgm:cxn modelId="{4D1CCF68-16ED-4D2A-8DAE-450E28C207C1}" srcId="{500BADAA-A0A3-4BCA-A0F0-838B45DA1EE5}" destId="{59E708FE-AC49-497E-81B9-2274C61B548B}" srcOrd="10" destOrd="0" parTransId="{606CDE48-924F-4850-8A7C-5CA608834168}" sibTransId="{9D941EBC-2390-47DE-9657-7841E3946E38}"/>
    <dgm:cxn modelId="{5A083BAB-FCC6-409D-A017-4A1836606521}" type="presOf" srcId="{24FCE35D-730F-47D5-9A90-B3BCB71B3106}" destId="{1B3FDC12-5A47-4CEC-B4A5-B99ED13ED8A2}" srcOrd="0" destOrd="17" presId="urn:microsoft.com/office/officeart/2005/8/layout/list1"/>
    <dgm:cxn modelId="{E70ABCEB-03A7-4855-84A1-4A8DAA633DBE}" type="presOf" srcId="{500BADAA-A0A3-4BCA-A0F0-838B45DA1EE5}" destId="{42F386D0-9B70-44B9-BEF3-FE82BA7CB8AD}" srcOrd="0" destOrd="0" presId="urn:microsoft.com/office/officeart/2005/8/layout/list1"/>
    <dgm:cxn modelId="{B6D9BB3E-A296-4E16-939B-E126F374ABB3}" srcId="{500BADAA-A0A3-4BCA-A0F0-838B45DA1EE5}" destId="{B1B369B9-3DC5-4BD8-B1CD-BCEE013C8FB0}" srcOrd="2" destOrd="0" parTransId="{36A87581-A38D-4A5A-850C-7EDEB1226293}" sibTransId="{F274C43D-0003-4E97-9524-4937A35F844B}"/>
    <dgm:cxn modelId="{78DC9767-BF44-4B16-95B3-45DCF487701E}" type="presOf" srcId="{D62825D4-F0F1-48FC-8F03-4A7899DB661E}" destId="{1B3FDC12-5A47-4CEC-B4A5-B99ED13ED8A2}" srcOrd="0" destOrd="0" presId="urn:microsoft.com/office/officeart/2005/8/layout/list1"/>
    <dgm:cxn modelId="{1C46705A-539D-400F-B314-D4B4E6206E51}" srcId="{500BADAA-A0A3-4BCA-A0F0-838B45DA1EE5}" destId="{F5DD581D-D6AB-4832-BF84-8C5DFA64C1DA}" srcOrd="9" destOrd="0" parTransId="{3997A9FD-A6C7-4ECF-A1C2-E7FD0686CE2E}" sibTransId="{4FD856BF-FD3B-4C02-9771-2B1AE0335A9D}"/>
    <dgm:cxn modelId="{026EF38C-55C5-42D2-A0BF-04EB8BA09747}" srcId="{500BADAA-A0A3-4BCA-A0F0-838B45DA1EE5}" destId="{24FCE35D-730F-47D5-9A90-B3BCB71B3106}" srcOrd="17" destOrd="0" parTransId="{DF6E0347-991D-4581-A91C-F327C9B2C13C}" sibTransId="{F5C86339-B319-4A35-88A7-9F009AE91CF1}"/>
    <dgm:cxn modelId="{6698D4A7-CE56-436A-B370-1B80568992F6}" srcId="{500BADAA-A0A3-4BCA-A0F0-838B45DA1EE5}" destId="{29F54F01-FCA1-4C5A-BF06-AF797DDBFFE5}" srcOrd="15" destOrd="0" parTransId="{A6A0609D-06DA-4674-95F7-D251676503BB}" sibTransId="{D54BBD56-1F52-4332-87AA-FE46963FD48D}"/>
    <dgm:cxn modelId="{DD737EFA-E310-42BE-A7F3-0D3C87AA11C0}" type="presOf" srcId="{A8A82B5C-F275-44A1-9C8E-7713D4D1E6A6}" destId="{1B3FDC12-5A47-4CEC-B4A5-B99ED13ED8A2}" srcOrd="0" destOrd="5" presId="urn:microsoft.com/office/officeart/2005/8/layout/list1"/>
    <dgm:cxn modelId="{8A389477-060D-47AC-855C-CE9951553452}" type="presOf" srcId="{3F3C8F56-916E-46D8-AE44-8E75E50B2F17}" destId="{1B3FDC12-5A47-4CEC-B4A5-B99ED13ED8A2}" srcOrd="0" destOrd="8" presId="urn:microsoft.com/office/officeart/2005/8/layout/list1"/>
    <dgm:cxn modelId="{9EDF0E8E-C0A9-44D1-9C92-06957C9C2F96}" type="presOf" srcId="{57E7998E-DCC3-4A0C-9BB9-8B6F60469960}" destId="{1B3FDC12-5A47-4CEC-B4A5-B99ED13ED8A2}" srcOrd="0" destOrd="3" presId="urn:microsoft.com/office/officeart/2005/8/layout/list1"/>
    <dgm:cxn modelId="{8C68C10F-158B-4CC9-A0FB-F5C6E1C28745}" srcId="{500BADAA-A0A3-4BCA-A0F0-838B45DA1EE5}" destId="{CA67B7B6-0EAF-47C2-B721-A3DAE597C624}" srcOrd="13" destOrd="0" parTransId="{2E839EA0-6B50-49B3-BBBE-D2E00D3D4318}" sibTransId="{0C499ABF-468D-4CEB-8787-0AE9FB180A7D}"/>
    <dgm:cxn modelId="{74F24A4E-8D27-4272-9744-3B53F6122E4B}" type="presOf" srcId="{1EE6671F-6C36-4B34-B776-20DD8348F221}" destId="{1B3FDC12-5A47-4CEC-B4A5-B99ED13ED8A2}" srcOrd="0" destOrd="11" presId="urn:microsoft.com/office/officeart/2005/8/layout/list1"/>
    <dgm:cxn modelId="{640CF87F-F5D0-4E12-9699-504BE65F28DB}" type="presOf" srcId="{F41B87E5-6AAD-4539-91BD-AEB29913E5A3}" destId="{1B3FDC12-5A47-4CEC-B4A5-B99ED13ED8A2}" srcOrd="0" destOrd="12" presId="urn:microsoft.com/office/officeart/2005/8/layout/list1"/>
    <dgm:cxn modelId="{BC11DC97-B0E1-474A-A916-2438F38114DA}" srcId="{500BADAA-A0A3-4BCA-A0F0-838B45DA1EE5}" destId="{35FA5320-F336-4B7E-AAED-C87DD50320C0}" srcOrd="7" destOrd="0" parTransId="{9E22F6B5-DF8A-4AF7-B946-EBD3CEF53C98}" sibTransId="{AB04A819-3AE9-41E9-BE51-89EC284999E0}"/>
    <dgm:cxn modelId="{5C46565F-ED3E-424F-9F37-DEC829FB588E}" type="presOf" srcId="{29F54F01-FCA1-4C5A-BF06-AF797DDBFFE5}" destId="{1B3FDC12-5A47-4CEC-B4A5-B99ED13ED8A2}" srcOrd="0" destOrd="15" presId="urn:microsoft.com/office/officeart/2005/8/layout/list1"/>
    <dgm:cxn modelId="{F7E38EC2-6A7F-46DC-A3C6-4A03DB253D95}" srcId="{500BADAA-A0A3-4BCA-A0F0-838B45DA1EE5}" destId="{3B049C18-7941-4975-A9FF-FE6BC95CA6A9}" srcOrd="6" destOrd="0" parTransId="{67B1613B-04FC-4497-A116-34336D08AACF}" sibTransId="{3CB2AD73-EBD8-435D-ADE0-08BD92510122}"/>
    <dgm:cxn modelId="{6D4F3FC5-3A63-4DD3-939D-66EF3C94A3BE}" type="presOf" srcId="{177671CA-C8EC-414F-8238-41C65786C72C}" destId="{1B3FDC12-5A47-4CEC-B4A5-B99ED13ED8A2}" srcOrd="0" destOrd="1" presId="urn:microsoft.com/office/officeart/2005/8/layout/list1"/>
    <dgm:cxn modelId="{6D09CFB7-64F2-4204-8C79-80CC042B6B16}" type="presOf" srcId="{13B0831B-4C66-4277-B9D5-DD2AD4A57C2D}" destId="{1B3FDC12-5A47-4CEC-B4A5-B99ED13ED8A2}" srcOrd="0" destOrd="14" presId="urn:microsoft.com/office/officeart/2005/8/layout/list1"/>
    <dgm:cxn modelId="{63666FF2-08B7-4CEE-87B8-690AB3CAFF34}" srcId="{500BADAA-A0A3-4BCA-A0F0-838B45DA1EE5}" destId="{211B8026-3F0D-4A1A-898B-438B4F6D22CC}" srcOrd="4" destOrd="0" parTransId="{CCA097B9-6600-41F5-B6EE-17966FE3C85B}" sibTransId="{C2CE9216-CBD6-470C-BC00-B79A0DBF23A0}"/>
    <dgm:cxn modelId="{E46B4835-7D2B-4B48-AF2A-6AED1251B647}" srcId="{500BADAA-A0A3-4BCA-A0F0-838B45DA1EE5}" destId="{A8A82B5C-F275-44A1-9C8E-7713D4D1E6A6}" srcOrd="5" destOrd="0" parTransId="{D62421A0-6B8B-4854-A83B-884B81EFF501}" sibTransId="{AE640FD1-600C-420A-88AC-8B9D8B657353}"/>
    <dgm:cxn modelId="{05FEAEB9-9A9A-44E6-9281-A3071E668D67}" type="presParOf" srcId="{4EE18C87-DDB9-4CC7-8FEE-6E38BBA7AD03}" destId="{C6973A68-BC79-48B6-8564-FC8204B70161}" srcOrd="0" destOrd="0" presId="urn:microsoft.com/office/officeart/2005/8/layout/list1"/>
    <dgm:cxn modelId="{29039D54-B699-409B-9094-83C7AC19DBD7}" type="presParOf" srcId="{C6973A68-BC79-48B6-8564-FC8204B70161}" destId="{42F386D0-9B70-44B9-BEF3-FE82BA7CB8AD}" srcOrd="0" destOrd="0" presId="urn:microsoft.com/office/officeart/2005/8/layout/list1"/>
    <dgm:cxn modelId="{60B42826-EE1C-4020-AB80-A36436FB23DF}" type="presParOf" srcId="{C6973A68-BC79-48B6-8564-FC8204B70161}" destId="{61C1CAA4-D5B8-4E70-88C4-F36482985480}" srcOrd="1" destOrd="0" presId="urn:microsoft.com/office/officeart/2005/8/layout/list1"/>
    <dgm:cxn modelId="{59CF7ED9-1BEA-40AD-8FF0-54219D30D0DA}" type="presParOf" srcId="{4EE18C87-DDB9-4CC7-8FEE-6E38BBA7AD03}" destId="{8CED3F49-D5A4-4FBE-BF94-F91958110904}" srcOrd="1" destOrd="0" presId="urn:microsoft.com/office/officeart/2005/8/layout/list1"/>
    <dgm:cxn modelId="{8C1775FD-4891-49F4-89C8-E4F9A2E074E3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u="none" dirty="0" smtClean="0">
              <a:latin typeface="Times New Roman" pitchFamily="18" charset="0"/>
              <a:cs typeface="Times New Roman" pitchFamily="18" charset="0"/>
            </a:rPr>
            <a:t>Инвестиционные проекты </a:t>
          </a:r>
          <a:endParaRPr lang="ru-RU" sz="1350" b="1" u="none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31E4942A-8A27-4A1C-8B29-AA1A8AD98055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EC512D1C-479A-4D26-A99F-805D9060326C}" type="sibTrans" cxnId="{AC4FB93E-AFF7-4937-9839-D1E70F0D9E5E}">
      <dgm:prSet/>
      <dgm:spPr/>
      <dgm:t>
        <a:bodyPr/>
        <a:lstStyle/>
        <a:p>
          <a:endParaRPr lang="ru-RU"/>
        </a:p>
      </dgm:t>
    </dgm:pt>
    <dgm:pt modelId="{7DE7D812-BCCD-492B-88C5-A8AA29C79A08}" type="parTrans" cxnId="{AC4FB93E-AFF7-4937-9839-D1E70F0D9E5E}">
      <dgm:prSet/>
      <dgm:spPr/>
      <dgm:t>
        <a:bodyPr/>
        <a:lstStyle/>
        <a:p>
          <a:endParaRPr lang="ru-RU"/>
        </a:p>
      </dgm:t>
    </dgm:pt>
    <dgm:pt modelId="{24FCE35D-730F-47D5-9A90-B3BCB71B3106}">
      <dgm:prSet custT="1"/>
      <dgm:spPr/>
      <dgm:t>
        <a:bodyPr/>
        <a:lstStyle/>
        <a:p>
          <a:pPr algn="ctr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Развитие животноводства «Приобретение 800 голов КРС мясного направления для дальнейшего разведения» 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DF6E0347-991D-4581-A91C-F327C9B2C13C}" type="parTrans" cxnId="{026EF38C-55C5-42D2-A0BF-04EB8BA09747}">
      <dgm:prSet/>
      <dgm:spPr/>
    </dgm:pt>
    <dgm:pt modelId="{F5C86339-B319-4A35-88A7-9F009AE91CF1}" type="sibTrans" cxnId="{026EF38C-55C5-42D2-A0BF-04EB8BA09747}">
      <dgm:prSet/>
      <dgm:spPr/>
    </dgm:pt>
    <dgm:pt modelId="{76CB1F18-34FB-464A-BBD3-423FA8DF405A}">
      <dgm:prSet custT="1"/>
      <dgm:spPr/>
      <dgm:t>
        <a:bodyPr/>
        <a:lstStyle/>
        <a:p>
          <a:pPr algn="just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ИП Глава КФХ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Усоян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Усо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Суренович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срок реализации проекта: 2020-2025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25 млн.руб.; количество создаваемых новых рабочих мест: 5;  стадия реализации проекта: арендовал в п. Угловой земельный участок фермой размером 24 367 кв.м, закупка поголовья)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516956FB-20A0-43D7-8D41-9D08A7BD2D88}" type="parTrans" cxnId="{0ACB69BF-7384-4028-9227-4E9EC8B48595}">
      <dgm:prSet/>
      <dgm:spPr/>
    </dgm:pt>
    <dgm:pt modelId="{3B24245B-CC90-44A0-BE70-54DF9AF2D6FF}" type="sibTrans" cxnId="{0ACB69BF-7384-4028-9227-4E9EC8B48595}">
      <dgm:prSet/>
      <dgm:spPr/>
    </dgm:pt>
    <dgm:pt modelId="{5E5C9F68-4886-41E1-9AA7-E45A05C505AE}">
      <dgm:prSet custT="1"/>
      <dgm:spPr/>
      <dgm:t>
        <a:bodyPr/>
        <a:lstStyle/>
        <a:p>
          <a:pPr algn="ctr"/>
          <a:r>
            <a:rPr lang="ru-RU" sz="9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рыбоводства</a:t>
          </a:r>
          <a:endParaRPr lang="ru-RU" sz="900" b="1" u="sng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7E3A945-BCB4-4158-9B07-710C56BCB566}" type="parTrans" cxnId="{38CC11CB-A534-4A71-941F-588657006320}">
      <dgm:prSet/>
      <dgm:spPr/>
    </dgm:pt>
    <dgm:pt modelId="{78FE5A6F-7DB4-4C5B-9926-D185CB2E85E3}" type="sibTrans" cxnId="{38CC11CB-A534-4A71-941F-588657006320}">
      <dgm:prSet/>
      <dgm:spPr/>
    </dgm:pt>
    <dgm:pt modelId="{073DC5B6-C8D8-442A-B794-0081B93F8ED0}">
      <dgm:prSet custT="1"/>
      <dgm:spPr/>
      <dgm:t>
        <a:bodyPr/>
        <a:lstStyle/>
        <a:p>
          <a:pPr algn="just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2DDE0F70-119A-4A8C-AB4B-9E7BAD19C8B1}" type="parTrans" cxnId="{88A87856-FF9C-4AB5-8780-B79CFB4A1690}">
      <dgm:prSet/>
      <dgm:spPr/>
    </dgm:pt>
    <dgm:pt modelId="{71D8935A-0442-4C72-8F9C-344D91D8F2D8}" type="sibTrans" cxnId="{88A87856-FF9C-4AB5-8780-B79CFB4A1690}">
      <dgm:prSet/>
      <dgm:spPr/>
    </dgm:pt>
    <dgm:pt modelId="{AC38AB40-2951-4920-9082-C07A29E095E5}">
      <dgm:prSet custT="1"/>
      <dgm:spPr/>
      <dgm:t>
        <a:bodyPr/>
        <a:lstStyle/>
        <a:p>
          <a:pPr algn="just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Бурмантова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Нурия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Нурисмямовна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, с.п. Новый Буян, ул. Западная, д. 13; срок реализации проекта: 2020-2025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15 млн. руб.; количество создаваемых новых рабочих мест: 5;  стадия реализации проекта: планирует получить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грантовую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поддержку на развитие рыбоводства. Земельный участок в собственности, построено  производственное помещение, планируется закупка оборудования  и малька рыбы (за счет средств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грантовой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поддержки).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88E54B26-EF89-47FD-AB45-2C5EB9F59E00}" type="parTrans" cxnId="{AE0DD40D-0479-4B95-8B90-DB142DA2E9E0}">
      <dgm:prSet/>
      <dgm:spPr/>
    </dgm:pt>
    <dgm:pt modelId="{C2ADAE34-A907-43AD-B081-5EE1872CB307}" type="sibTrans" cxnId="{AE0DD40D-0479-4B95-8B90-DB142DA2E9E0}">
      <dgm:prSet/>
      <dgm:spPr/>
    </dgm:pt>
    <dgm:pt modelId="{E6937B9B-7F19-4E68-BC2F-5EF88BF239D0}">
      <dgm:prSet custT="1"/>
      <dgm:spPr/>
      <dgm:t>
        <a:bodyPr/>
        <a:lstStyle/>
        <a:p>
          <a:pPr algn="just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0253348B-A9C3-4448-9C97-A8D4FBDF9508}" type="parTrans" cxnId="{8F7971B0-2397-4D28-B5BE-5081A442DD57}">
      <dgm:prSet/>
      <dgm:spPr/>
    </dgm:pt>
    <dgm:pt modelId="{3C36FDF8-E3B6-4E05-8566-47D8F025E5D1}" type="sibTrans" cxnId="{8F7971B0-2397-4D28-B5BE-5081A442DD57}">
      <dgm:prSet/>
      <dgm:spPr/>
    </dgm:pt>
    <dgm:pt modelId="{3E8AAFB3-F021-44CA-B491-719312488E83}">
      <dgm:prSet custT="1"/>
      <dgm:spPr/>
      <dgm:t>
        <a:bodyPr/>
        <a:lstStyle/>
        <a:p>
          <a:pPr algn="ctr"/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Развитие  КФХ </a:t>
          </a:r>
          <a:r>
            <a:rPr lang="ru-RU" sz="1000" b="1" u="sng" dirty="0" err="1" smtClean="0">
              <a:latin typeface="Times New Roman" pitchFamily="18" charset="0"/>
              <a:cs typeface="Times New Roman" pitchFamily="18" charset="0"/>
            </a:rPr>
            <a:t>Спигина</a:t>
          </a:r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 С.А. «Приобретение сельскохозяйственной техники»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9B8D664C-5EAF-4C48-ACB3-7D3E2DD6A604}" type="parTrans" cxnId="{044C928E-A027-46E8-BDBD-0A233F66503A}">
      <dgm:prSet/>
      <dgm:spPr/>
    </dgm:pt>
    <dgm:pt modelId="{305EF7E1-8A6B-4E99-B37D-FD6CBBB646BB}" type="sibTrans" cxnId="{044C928E-A027-46E8-BDBD-0A233F66503A}">
      <dgm:prSet/>
      <dgm:spPr/>
    </dgm:pt>
    <dgm:pt modelId="{182FE8C1-5708-4E53-B8F8-1645A8CCFF37}">
      <dgm:prSet custT="1"/>
      <dgm:spPr/>
      <dgm:t>
        <a:bodyPr/>
        <a:lstStyle/>
        <a:p>
          <a:pPr algn="just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ИП Глава КФХ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Спигин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Сергей Алексеевич, с.п. Красный Яр, ул. Центральная, д. 36; срок реализации проекта: 2019-2024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470850 руб..; количество создаваемых новых рабочих мест: 2;  стадия реализации проекта: Приобретена сельскохозяйственная техника: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Минитрактор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"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Русич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" Т-224, сеялка для чеснока 4рядная Скаут СЧ-4,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чеснококопалка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, культиватор, прицеп Скаут, плуг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Русич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1L-220, опрыскиватель навесной, фреза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Русич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1.2, доставка оборудования)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749E4F6A-857B-419A-9F63-5CC756DEB03D}" type="parTrans" cxnId="{9EBE41EB-12CB-4444-9BF6-AEE88EFBC68D}">
      <dgm:prSet/>
      <dgm:spPr/>
      <dgm:t>
        <a:bodyPr/>
        <a:lstStyle/>
        <a:p>
          <a:endParaRPr lang="ru-RU"/>
        </a:p>
      </dgm:t>
    </dgm:pt>
    <dgm:pt modelId="{864A0352-9962-41A7-9CF3-603FE32B521B}" type="sibTrans" cxnId="{9EBE41EB-12CB-4444-9BF6-AEE88EFBC68D}">
      <dgm:prSet/>
      <dgm:spPr/>
      <dgm:t>
        <a:bodyPr/>
        <a:lstStyle/>
        <a:p>
          <a:endParaRPr lang="ru-RU"/>
        </a:p>
      </dgm:t>
    </dgm:pt>
    <dgm:pt modelId="{70F9CA05-9221-433D-8D4A-63AA11682129}">
      <dgm:prSet custT="1"/>
      <dgm:spPr/>
      <dgm:t>
        <a:bodyPr/>
        <a:lstStyle/>
        <a:p>
          <a:pPr algn="l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93E8A4CB-44A1-418A-9012-F0320EC8CA64}" type="parTrans" cxnId="{054AE307-E622-48CE-8228-78A61C065F5E}">
      <dgm:prSet/>
      <dgm:spPr/>
      <dgm:t>
        <a:bodyPr/>
        <a:lstStyle/>
        <a:p>
          <a:endParaRPr lang="ru-RU"/>
        </a:p>
      </dgm:t>
    </dgm:pt>
    <dgm:pt modelId="{6B910EB1-D410-4CA9-92EE-68960F054C17}" type="sibTrans" cxnId="{054AE307-E622-48CE-8228-78A61C065F5E}">
      <dgm:prSet/>
      <dgm:spPr/>
      <dgm:t>
        <a:bodyPr/>
        <a:lstStyle/>
        <a:p>
          <a:endParaRPr lang="ru-RU"/>
        </a:p>
      </dgm:t>
    </dgm:pt>
    <dgm:pt modelId="{6E71D3ED-C87F-450F-A0EF-0321EE453EFC}">
      <dgm:prSet custT="1"/>
      <dgm:spPr/>
      <dgm:t>
        <a:bodyPr/>
        <a:lstStyle/>
        <a:p>
          <a:pPr algn="ctr"/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Строительство сельскохозяйственного помещения для откормки 1000 голов бычков</a:t>
          </a: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8EA2A74E-81C5-43CE-A026-67FB01CE04AC}" type="parTrans" cxnId="{5F3DE7CD-0DB4-4AA8-A928-2B9024B58DAC}">
      <dgm:prSet/>
      <dgm:spPr/>
      <dgm:t>
        <a:bodyPr/>
        <a:lstStyle/>
        <a:p>
          <a:endParaRPr lang="ru-RU"/>
        </a:p>
      </dgm:t>
    </dgm:pt>
    <dgm:pt modelId="{016FC48E-2AEE-4CE8-B7B6-782D2E71506D}" type="sibTrans" cxnId="{5F3DE7CD-0DB4-4AA8-A928-2B9024B58DAC}">
      <dgm:prSet/>
      <dgm:spPr/>
      <dgm:t>
        <a:bodyPr/>
        <a:lstStyle/>
        <a:p>
          <a:endParaRPr lang="ru-RU"/>
        </a:p>
      </dgm:t>
    </dgm:pt>
    <dgm:pt modelId="{589835BF-90D9-44B3-B218-A656F867E471}">
      <dgm:prSet custT="1"/>
      <dgm:spPr/>
      <dgm:t>
        <a:bodyPr/>
        <a:lstStyle/>
        <a:p>
          <a:pPr algn="l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ИП Глава КФХ Алиев Роман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Равильевич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, с.п. Новый буян, п. Горьковский, ул. Яблоневая, д. 56; срок реализации проекта: 2019-2025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8 млн.руб.; количество создаваемых новых рабочих мест: 5 ;  стадия реализации проекта: Построено помещение для 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F7083AED-E8B2-4700-97F5-378FDE9F2605}" type="parTrans" cxnId="{8E9BB5C6-3526-4BF9-943C-3D78889D193F}">
      <dgm:prSet/>
      <dgm:spPr/>
      <dgm:t>
        <a:bodyPr/>
        <a:lstStyle/>
        <a:p>
          <a:endParaRPr lang="ru-RU"/>
        </a:p>
      </dgm:t>
    </dgm:pt>
    <dgm:pt modelId="{8B38AEA6-7F38-497E-B36F-210D74DBE26C}" type="sibTrans" cxnId="{8E9BB5C6-3526-4BF9-943C-3D78889D193F}">
      <dgm:prSet/>
      <dgm:spPr/>
      <dgm:t>
        <a:bodyPr/>
        <a:lstStyle/>
        <a:p>
          <a:endParaRPr lang="ru-RU"/>
        </a:p>
      </dgm:t>
    </dgm:pt>
    <dgm:pt modelId="{8A0F0A40-B80B-4EC7-B555-C70620134B91}">
      <dgm:prSet custT="1"/>
      <dgm:spPr/>
      <dgm:t>
        <a:bodyPr/>
        <a:lstStyle/>
        <a:p>
          <a:pPr algn="ctr"/>
          <a:r>
            <a:rPr lang="ru-RU" sz="900" b="0" u="none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Строительство</a:t>
          </a:r>
          <a:endParaRPr lang="ru-RU" sz="900" b="0" u="none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31A90FC-B165-4C04-B05A-E4259EC46CC6}" type="parTrans" cxnId="{0736D10E-9E61-48A4-8598-B9A102277745}">
      <dgm:prSet/>
      <dgm:spPr/>
    </dgm:pt>
    <dgm:pt modelId="{91F9BD48-3547-4854-9F80-CDCEBB550FF0}" type="sibTrans" cxnId="{0736D10E-9E61-48A4-8598-B9A102277745}">
      <dgm:prSet/>
      <dgm:spPr/>
    </dgm:pt>
    <dgm:pt modelId="{E6862C18-7E23-41E4-BB95-3AFA5EAF3E09}">
      <dgm:prSet custT="1"/>
      <dgm:spPr/>
      <dgm:t>
        <a:bodyPr/>
        <a:lstStyle/>
        <a:p>
          <a:pPr algn="ctr"/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Проекты комплексной застройки территории малоэтажное строительство: </a:t>
          </a:r>
          <a:r>
            <a:rPr lang="ru-RU" sz="900" b="1" u="sng" dirty="0" err="1" smtClean="0">
              <a:latin typeface="Times New Roman" pitchFamily="18" charset="0"/>
              <a:cs typeface="Times New Roman" pitchFamily="18" charset="0"/>
            </a:rPr>
            <a:t>коттеджные</a:t>
          </a: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 поселки «ЯрПарк-2», «Ёлки»</a:t>
          </a:r>
          <a:endParaRPr lang="ru-RU" sz="900" b="0" u="none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22C3C26-849E-4F8C-8A60-CBFB3360A3FC}" type="parTrans" cxnId="{11D5FF7E-74E3-4047-AC42-F865AF99129C}">
      <dgm:prSet/>
      <dgm:spPr/>
    </dgm:pt>
    <dgm:pt modelId="{BEA58887-C8A8-4A65-A605-E90C0902E4F3}" type="sibTrans" cxnId="{11D5FF7E-74E3-4047-AC42-F865AF99129C}">
      <dgm:prSet/>
      <dgm:spPr/>
    </dgm:pt>
    <dgm:pt modelId="{F6344857-E2A4-428D-BB30-7EB33901F716}">
      <dgm:prSet custT="1"/>
      <dgm:spPr/>
      <dgm:t>
        <a:bodyPr/>
        <a:lstStyle/>
        <a:p>
          <a:pPr algn="l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группа компаний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Ассет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срок реализации проекта: 2019-2028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 общий объем инвестиций: 400 млн.руб.; количество создаваемых новых рабочих мест: 7; стадия реализации проекта: КП "Елки"- ведется строительство вилл, подготовка к строительству, КП " ЯрПарк-2"-  подбор  земельного участка)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049CA16B-BE24-4A62-A0E1-29B2219D1B97}" type="parTrans" cxnId="{BF61C5AC-40CE-45D5-A206-B30E21979388}">
      <dgm:prSet/>
      <dgm:spPr/>
      <dgm:t>
        <a:bodyPr/>
        <a:lstStyle/>
        <a:p>
          <a:endParaRPr lang="ru-RU"/>
        </a:p>
      </dgm:t>
    </dgm:pt>
    <dgm:pt modelId="{F6182770-6150-4099-80B5-381D36174A6A}" type="sibTrans" cxnId="{BF61C5AC-40CE-45D5-A206-B30E21979388}">
      <dgm:prSet/>
      <dgm:spPr/>
      <dgm:t>
        <a:bodyPr/>
        <a:lstStyle/>
        <a:p>
          <a:endParaRPr lang="ru-RU"/>
        </a:p>
      </dgm:t>
    </dgm:pt>
    <dgm:pt modelId="{249F9941-2C21-47BE-B4A7-46D8B074B4C6}">
      <dgm:prSet custT="1"/>
      <dgm:spPr/>
      <dgm:t>
        <a:bodyPr/>
        <a:lstStyle/>
        <a:p>
          <a:pPr algn="l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A907BAFD-DD2A-428C-AA38-09B03F33F451}" type="parTrans" cxnId="{75D71BFB-3E0E-4C8F-8580-377B14BD8215}">
      <dgm:prSet/>
      <dgm:spPr/>
      <dgm:t>
        <a:bodyPr/>
        <a:lstStyle/>
        <a:p>
          <a:endParaRPr lang="ru-RU"/>
        </a:p>
      </dgm:t>
    </dgm:pt>
    <dgm:pt modelId="{8B8EB002-647A-48F0-84E5-BEF85F9E0377}" type="sibTrans" cxnId="{75D71BFB-3E0E-4C8F-8580-377B14BD8215}">
      <dgm:prSet/>
      <dgm:spPr/>
      <dgm:t>
        <a:bodyPr/>
        <a:lstStyle/>
        <a:p>
          <a:endParaRPr lang="ru-RU"/>
        </a:p>
      </dgm:t>
    </dgm:pt>
    <dgm:pt modelId="{65E8DF52-82A6-4591-930D-3794AB1F2444}">
      <dgm:prSet custT="1"/>
      <dgm:spPr/>
      <dgm:t>
        <a:bodyPr/>
        <a:lstStyle/>
        <a:p>
          <a:pPr algn="ctr"/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Коттеджный поселок Эко Парк</a:t>
          </a: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B1F4EC42-C805-4917-9385-3223A22A8C88}" type="parTrans" cxnId="{90FB4F11-BAA4-4A21-92CB-D6BBA1FBBD75}">
      <dgm:prSet/>
      <dgm:spPr/>
      <dgm:t>
        <a:bodyPr/>
        <a:lstStyle/>
        <a:p>
          <a:endParaRPr lang="ru-RU"/>
        </a:p>
      </dgm:t>
    </dgm:pt>
    <dgm:pt modelId="{27BDD5D9-E52F-4028-965D-30B12EFC4C74}" type="sibTrans" cxnId="{90FB4F11-BAA4-4A21-92CB-D6BBA1FBBD75}">
      <dgm:prSet/>
      <dgm:spPr/>
      <dgm:t>
        <a:bodyPr/>
        <a:lstStyle/>
        <a:p>
          <a:endParaRPr lang="ru-RU"/>
        </a:p>
      </dgm:t>
    </dgm:pt>
    <dgm:pt modelId="{A9C12F2E-1E04-4E3D-9077-DFBBA2A460D8}">
      <dgm:prSet custT="1"/>
      <dgm:spPr/>
      <dgm:t>
        <a:bodyPr/>
        <a:lstStyle/>
        <a:p>
          <a:pPr algn="l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группа компаний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Ассет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срок реализации проекта: 2019-2025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 общий объем инвестиций 400: млн.руб.; количество создаваемых новых рабочих мест-22 ; стадия реализации проекта строительство: ; планируется строительство 200 домов. Инициатор проекта планирует участие в 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60F30915-29C7-4EF6-9F9D-8E45C3FF4604}" type="parTrans" cxnId="{774DA7FC-A73B-40B1-B5E6-EF0E47EF33E7}">
      <dgm:prSet/>
      <dgm:spPr/>
      <dgm:t>
        <a:bodyPr/>
        <a:lstStyle/>
        <a:p>
          <a:endParaRPr lang="ru-RU"/>
        </a:p>
      </dgm:t>
    </dgm:pt>
    <dgm:pt modelId="{BD706DB8-E256-4A3E-B6FC-0CEEFEFDF00A}" type="sibTrans" cxnId="{774DA7FC-A73B-40B1-B5E6-EF0E47EF33E7}">
      <dgm:prSet/>
      <dgm:spPr/>
      <dgm:t>
        <a:bodyPr/>
        <a:lstStyle/>
        <a:p>
          <a:endParaRPr lang="ru-RU"/>
        </a:p>
      </dgm:t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725" custScaleY="347804" custLinFactNeighborX="-30785" custLinFactNeighborY="-95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100000" custLinFactNeighborX="239" custLinFactNeighborY="-108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B2584C-7EC0-498C-B6F6-919206493EA9}" type="presOf" srcId="{5E5C9F68-4886-41E1-9AA7-E45A05C505AE}" destId="{1B3FDC12-5A47-4CEC-B4A5-B99ED13ED8A2}" srcOrd="0" destOrd="9" presId="urn:microsoft.com/office/officeart/2005/8/layout/list1"/>
    <dgm:cxn modelId="{044C928E-A027-46E8-BDBD-0A233F66503A}" srcId="{500BADAA-A0A3-4BCA-A0F0-838B45DA1EE5}" destId="{3E8AAFB3-F021-44CA-B491-719312488E83}" srcOrd="1" destOrd="0" parTransId="{9B8D664C-5EAF-4C48-ACB3-7D3E2DD6A604}" sibTransId="{305EF7E1-8A6B-4E99-B37D-FD6CBBB646BB}"/>
    <dgm:cxn modelId="{90FB4F11-BAA4-4A21-92CB-D6BBA1FBBD75}" srcId="{500BADAA-A0A3-4BCA-A0F0-838B45DA1EE5}" destId="{65E8DF52-82A6-4591-930D-3794AB1F2444}" srcOrd="15" destOrd="0" parTransId="{B1F4EC42-C805-4917-9385-3223A22A8C88}" sibTransId="{27BDD5D9-E52F-4028-965D-30B12EFC4C74}"/>
    <dgm:cxn modelId="{D9D387F0-C028-4651-9817-970952D0C3A4}" type="presOf" srcId="{69AA3AB5-F3AF-4EE1-B837-EA313DDE773F}" destId="{4EE18C87-DDB9-4CC7-8FEE-6E38BBA7AD03}" srcOrd="0" destOrd="0" presId="urn:microsoft.com/office/officeart/2005/8/layout/list1"/>
    <dgm:cxn modelId="{E8A0FE8A-97DC-4787-A02A-E2A8C7B18EE9}" type="presOf" srcId="{65E8DF52-82A6-4591-930D-3794AB1F2444}" destId="{1B3FDC12-5A47-4CEC-B4A5-B99ED13ED8A2}" srcOrd="0" destOrd="15" presId="urn:microsoft.com/office/officeart/2005/8/layout/list1"/>
    <dgm:cxn modelId="{EA443790-B93F-4115-9994-96FA7376AA1B}" type="presOf" srcId="{500BADAA-A0A3-4BCA-A0F0-838B45DA1EE5}" destId="{61C1CAA4-D5B8-4E70-88C4-F36482985480}" srcOrd="1" destOrd="0" presId="urn:microsoft.com/office/officeart/2005/8/layout/list1"/>
    <dgm:cxn modelId="{B73866AD-9CE1-499C-81EA-54F8EF6AC63B}" type="presOf" srcId="{589835BF-90D9-44B3-B218-A656F867E471}" destId="{1B3FDC12-5A47-4CEC-B4A5-B99ED13ED8A2}" srcOrd="0" destOrd="5" presId="urn:microsoft.com/office/officeart/2005/8/layout/list1"/>
    <dgm:cxn modelId="{774DA7FC-A73B-40B1-B5E6-EF0E47EF33E7}" srcId="{500BADAA-A0A3-4BCA-A0F0-838B45DA1EE5}" destId="{A9C12F2E-1E04-4E3D-9077-DFBBA2A460D8}" srcOrd="16" destOrd="0" parTransId="{60F30915-29C7-4EF6-9F9D-8E45C3FF4604}" sibTransId="{BD706DB8-E256-4A3E-B6FC-0CEEFEFDF00A}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5F3DE7CD-0DB4-4AA8-A928-2B9024B58DAC}" srcId="{500BADAA-A0A3-4BCA-A0F0-838B45DA1EE5}" destId="{6E71D3ED-C87F-450F-A0EF-0321EE453EFC}" srcOrd="4" destOrd="0" parTransId="{8EA2A74E-81C5-43CE-A026-67FB01CE04AC}" sibTransId="{016FC48E-2AEE-4CE8-B7B6-782D2E71506D}"/>
    <dgm:cxn modelId="{88A87856-FF9C-4AB5-8780-B79CFB4A1690}" srcId="{500BADAA-A0A3-4BCA-A0F0-838B45DA1EE5}" destId="{073DC5B6-C8D8-442A-B794-0081B93F8ED0}" srcOrd="8" destOrd="0" parTransId="{2DDE0F70-119A-4A8C-AB4B-9E7BAD19C8B1}" sibTransId="{71D8935A-0442-4C72-8F9C-344D91D8F2D8}"/>
    <dgm:cxn modelId="{156033E1-C472-4FCB-B4A6-FDBEADF5A6D0}" type="presOf" srcId="{E6937B9B-7F19-4E68-BC2F-5EF88BF239D0}" destId="{1B3FDC12-5A47-4CEC-B4A5-B99ED13ED8A2}" srcOrd="0" destOrd="17" presId="urn:microsoft.com/office/officeart/2005/8/layout/list1"/>
    <dgm:cxn modelId="{0492CA37-0ABC-43FD-B6F7-D34CEF4CC810}" type="presOf" srcId="{8A0F0A40-B80B-4EC7-B555-C70620134B91}" destId="{1B3FDC12-5A47-4CEC-B4A5-B99ED13ED8A2}" srcOrd="0" destOrd="11" presId="urn:microsoft.com/office/officeart/2005/8/layout/list1"/>
    <dgm:cxn modelId="{0ACB69BF-7384-4028-9227-4E9EC8B48595}" srcId="{500BADAA-A0A3-4BCA-A0F0-838B45DA1EE5}" destId="{76CB1F18-34FB-464A-BBD3-423FA8DF405A}" srcOrd="7" destOrd="0" parTransId="{516956FB-20A0-43D7-8D41-9D08A7BD2D88}" sibTransId="{3B24245B-CC90-44A0-BE70-54DF9AF2D6FF}"/>
    <dgm:cxn modelId="{54FC9823-12B7-4568-B6DD-C57D358BF1E8}" type="presOf" srcId="{F6344857-E2A4-428D-BB30-7EB33901F716}" destId="{1B3FDC12-5A47-4CEC-B4A5-B99ED13ED8A2}" srcOrd="0" destOrd="13" presId="urn:microsoft.com/office/officeart/2005/8/layout/list1"/>
    <dgm:cxn modelId="{BF61C5AC-40CE-45D5-A206-B30E21979388}" srcId="{500BADAA-A0A3-4BCA-A0F0-838B45DA1EE5}" destId="{F6344857-E2A4-428D-BB30-7EB33901F716}" srcOrd="13" destOrd="0" parTransId="{049CA16B-BE24-4A62-A0E1-29B2219D1B97}" sibTransId="{F6182770-6150-4099-80B5-381D36174A6A}"/>
    <dgm:cxn modelId="{7D5DF4B0-FFAD-445F-9D1B-FCB377C54B46}" type="presOf" srcId="{AC38AB40-2951-4920-9082-C07A29E095E5}" destId="{1B3FDC12-5A47-4CEC-B4A5-B99ED13ED8A2}" srcOrd="0" destOrd="10" presId="urn:microsoft.com/office/officeart/2005/8/layout/list1"/>
    <dgm:cxn modelId="{11D5FF7E-74E3-4047-AC42-F865AF99129C}" srcId="{500BADAA-A0A3-4BCA-A0F0-838B45DA1EE5}" destId="{E6862C18-7E23-41E4-BB95-3AFA5EAF3E09}" srcOrd="12" destOrd="0" parTransId="{122C3C26-849E-4F8C-8A60-CBFB3360A3FC}" sibTransId="{BEA58887-C8A8-4A65-A605-E90C0902E4F3}"/>
    <dgm:cxn modelId="{AC4FB93E-AFF7-4937-9839-D1E70F0D9E5E}" srcId="{500BADAA-A0A3-4BCA-A0F0-838B45DA1EE5}" destId="{31E4942A-8A27-4A1C-8B29-AA1A8AD98055}" srcOrd="0" destOrd="0" parTransId="{7DE7D812-BCCD-492B-88C5-A8AA29C79A08}" sibTransId="{EC512D1C-479A-4D26-A99F-805D9060326C}"/>
    <dgm:cxn modelId="{8E9BB5C6-3526-4BF9-943C-3D78889D193F}" srcId="{500BADAA-A0A3-4BCA-A0F0-838B45DA1EE5}" destId="{589835BF-90D9-44B3-B218-A656F867E471}" srcOrd="5" destOrd="0" parTransId="{F7083AED-E8B2-4700-97F5-378FDE9F2605}" sibTransId="{8B38AEA6-7F38-497E-B36F-210D74DBE26C}"/>
    <dgm:cxn modelId="{04F95F8C-283D-47C6-AEF1-247E9A3B6270}" type="presOf" srcId="{073DC5B6-C8D8-442A-B794-0081B93F8ED0}" destId="{1B3FDC12-5A47-4CEC-B4A5-B99ED13ED8A2}" srcOrd="0" destOrd="8" presId="urn:microsoft.com/office/officeart/2005/8/layout/list1"/>
    <dgm:cxn modelId="{14344B69-9B83-43D5-9445-9CAA31E85951}" type="presOf" srcId="{24FCE35D-730F-47D5-9A90-B3BCB71B3106}" destId="{1B3FDC12-5A47-4CEC-B4A5-B99ED13ED8A2}" srcOrd="0" destOrd="6" presId="urn:microsoft.com/office/officeart/2005/8/layout/list1"/>
    <dgm:cxn modelId="{ED4B8305-D2A8-4601-B7CE-4530ED9A401E}" type="presOf" srcId="{6E71D3ED-C87F-450F-A0EF-0321EE453EFC}" destId="{1B3FDC12-5A47-4CEC-B4A5-B99ED13ED8A2}" srcOrd="0" destOrd="4" presId="urn:microsoft.com/office/officeart/2005/8/layout/list1"/>
    <dgm:cxn modelId="{38CC11CB-A534-4A71-941F-588657006320}" srcId="{500BADAA-A0A3-4BCA-A0F0-838B45DA1EE5}" destId="{5E5C9F68-4886-41E1-9AA7-E45A05C505AE}" srcOrd="9" destOrd="0" parTransId="{C7E3A945-BCB4-4158-9B07-710C56BCB566}" sibTransId="{78FE5A6F-7DB4-4C5B-9926-D185CB2E85E3}"/>
    <dgm:cxn modelId="{5A689350-7BB1-47E4-BB3B-16901BFD88B8}" type="presOf" srcId="{500BADAA-A0A3-4BCA-A0F0-838B45DA1EE5}" destId="{42F386D0-9B70-44B9-BEF3-FE82BA7CB8AD}" srcOrd="0" destOrd="0" presId="urn:microsoft.com/office/officeart/2005/8/layout/list1"/>
    <dgm:cxn modelId="{AE0DD40D-0479-4B95-8B90-DB142DA2E9E0}" srcId="{500BADAA-A0A3-4BCA-A0F0-838B45DA1EE5}" destId="{AC38AB40-2951-4920-9082-C07A29E095E5}" srcOrd="10" destOrd="0" parTransId="{88E54B26-EF89-47FD-AB45-2C5EB9F59E00}" sibTransId="{C2ADAE34-A907-43AD-B081-5EE1872CB307}"/>
    <dgm:cxn modelId="{9EBE41EB-12CB-4444-9BF6-AEE88EFBC68D}" srcId="{500BADAA-A0A3-4BCA-A0F0-838B45DA1EE5}" destId="{182FE8C1-5708-4E53-B8F8-1645A8CCFF37}" srcOrd="2" destOrd="0" parTransId="{749E4F6A-857B-419A-9F63-5CC756DEB03D}" sibTransId="{864A0352-9962-41A7-9CF3-603FE32B521B}"/>
    <dgm:cxn modelId="{7CCEA2DC-D87C-4929-A926-CF2B729326AF}" type="presOf" srcId="{70F9CA05-9221-433D-8D4A-63AA11682129}" destId="{1B3FDC12-5A47-4CEC-B4A5-B99ED13ED8A2}" srcOrd="0" destOrd="3" presId="urn:microsoft.com/office/officeart/2005/8/layout/list1"/>
    <dgm:cxn modelId="{CC97B264-12CB-4A85-BF1D-8A7425D43A2A}" type="presOf" srcId="{3E8AAFB3-F021-44CA-B491-719312488E83}" destId="{1B3FDC12-5A47-4CEC-B4A5-B99ED13ED8A2}" srcOrd="0" destOrd="1" presId="urn:microsoft.com/office/officeart/2005/8/layout/list1"/>
    <dgm:cxn modelId="{026EF38C-55C5-42D2-A0BF-04EB8BA09747}" srcId="{500BADAA-A0A3-4BCA-A0F0-838B45DA1EE5}" destId="{24FCE35D-730F-47D5-9A90-B3BCB71B3106}" srcOrd="6" destOrd="0" parTransId="{DF6E0347-991D-4581-A91C-F327C9B2C13C}" sibTransId="{F5C86339-B319-4A35-88A7-9F009AE91CF1}"/>
    <dgm:cxn modelId="{703455E1-E6C1-45EE-ABA7-2C0FFCDE2B2A}" type="presOf" srcId="{31E4942A-8A27-4A1C-8B29-AA1A8AD98055}" destId="{1B3FDC12-5A47-4CEC-B4A5-B99ED13ED8A2}" srcOrd="0" destOrd="0" presId="urn:microsoft.com/office/officeart/2005/8/layout/list1"/>
    <dgm:cxn modelId="{75D71BFB-3E0E-4C8F-8580-377B14BD8215}" srcId="{500BADAA-A0A3-4BCA-A0F0-838B45DA1EE5}" destId="{249F9941-2C21-47BE-B4A7-46D8B074B4C6}" srcOrd="14" destOrd="0" parTransId="{A907BAFD-DD2A-428C-AA38-09B03F33F451}" sibTransId="{8B8EB002-647A-48F0-84E5-BEF85F9E0377}"/>
    <dgm:cxn modelId="{0736D10E-9E61-48A4-8598-B9A102277745}" srcId="{500BADAA-A0A3-4BCA-A0F0-838B45DA1EE5}" destId="{8A0F0A40-B80B-4EC7-B555-C70620134B91}" srcOrd="11" destOrd="0" parTransId="{731A90FC-B165-4C04-B05A-E4259EC46CC6}" sibTransId="{91F9BD48-3547-4854-9F80-CDCEBB550FF0}"/>
    <dgm:cxn modelId="{8F7971B0-2397-4D28-B5BE-5081A442DD57}" srcId="{500BADAA-A0A3-4BCA-A0F0-838B45DA1EE5}" destId="{E6937B9B-7F19-4E68-BC2F-5EF88BF239D0}" srcOrd="17" destOrd="0" parTransId="{0253348B-A9C3-4448-9C97-A8D4FBDF9508}" sibTransId="{3C36FDF8-E3B6-4E05-8566-47D8F025E5D1}"/>
    <dgm:cxn modelId="{08D22A88-7CF2-41C3-9ABE-B7CE485BA4B8}" type="presOf" srcId="{249F9941-2C21-47BE-B4A7-46D8B074B4C6}" destId="{1B3FDC12-5A47-4CEC-B4A5-B99ED13ED8A2}" srcOrd="0" destOrd="14" presId="urn:microsoft.com/office/officeart/2005/8/layout/list1"/>
    <dgm:cxn modelId="{762A2B79-F4C1-437E-9935-E88A6A229834}" type="presOf" srcId="{182FE8C1-5708-4E53-B8F8-1645A8CCFF37}" destId="{1B3FDC12-5A47-4CEC-B4A5-B99ED13ED8A2}" srcOrd="0" destOrd="2" presId="urn:microsoft.com/office/officeart/2005/8/layout/list1"/>
    <dgm:cxn modelId="{73288FE7-D21F-4706-94E1-B9FD6F5974B6}" type="presOf" srcId="{A9C12F2E-1E04-4E3D-9077-DFBBA2A460D8}" destId="{1B3FDC12-5A47-4CEC-B4A5-B99ED13ED8A2}" srcOrd="0" destOrd="16" presId="urn:microsoft.com/office/officeart/2005/8/layout/list1"/>
    <dgm:cxn modelId="{29A4E5A9-A072-42C2-8DB5-8095A3616485}" type="presOf" srcId="{E6862C18-7E23-41E4-BB95-3AFA5EAF3E09}" destId="{1B3FDC12-5A47-4CEC-B4A5-B99ED13ED8A2}" srcOrd="0" destOrd="12" presId="urn:microsoft.com/office/officeart/2005/8/layout/list1"/>
    <dgm:cxn modelId="{054AE307-E622-48CE-8228-78A61C065F5E}" srcId="{500BADAA-A0A3-4BCA-A0F0-838B45DA1EE5}" destId="{70F9CA05-9221-433D-8D4A-63AA11682129}" srcOrd="3" destOrd="0" parTransId="{93E8A4CB-44A1-418A-9012-F0320EC8CA64}" sibTransId="{6B910EB1-D410-4CA9-92EE-68960F054C17}"/>
    <dgm:cxn modelId="{4C279F3A-F369-4CEA-865D-210F40C40135}" type="presOf" srcId="{76CB1F18-34FB-464A-BBD3-423FA8DF405A}" destId="{1B3FDC12-5A47-4CEC-B4A5-B99ED13ED8A2}" srcOrd="0" destOrd="7" presId="urn:microsoft.com/office/officeart/2005/8/layout/list1"/>
    <dgm:cxn modelId="{75CB4779-98BE-4E70-940B-195134C64D08}" type="presParOf" srcId="{4EE18C87-DDB9-4CC7-8FEE-6E38BBA7AD03}" destId="{C6973A68-BC79-48B6-8564-FC8204B70161}" srcOrd="0" destOrd="0" presId="urn:microsoft.com/office/officeart/2005/8/layout/list1"/>
    <dgm:cxn modelId="{888CF020-6F99-440B-BC75-E1F4C1E0F7F4}" type="presParOf" srcId="{C6973A68-BC79-48B6-8564-FC8204B70161}" destId="{42F386D0-9B70-44B9-BEF3-FE82BA7CB8AD}" srcOrd="0" destOrd="0" presId="urn:microsoft.com/office/officeart/2005/8/layout/list1"/>
    <dgm:cxn modelId="{59C881AE-F937-4507-88D2-8F6B8AEB5153}" type="presParOf" srcId="{C6973A68-BC79-48B6-8564-FC8204B70161}" destId="{61C1CAA4-D5B8-4E70-88C4-F36482985480}" srcOrd="1" destOrd="0" presId="urn:microsoft.com/office/officeart/2005/8/layout/list1"/>
    <dgm:cxn modelId="{06F7F26F-77B6-4028-B893-21652B3FA528}" type="presParOf" srcId="{4EE18C87-DDB9-4CC7-8FEE-6E38BBA7AD03}" destId="{8CED3F49-D5A4-4FBE-BF94-F91958110904}" srcOrd="1" destOrd="0" presId="urn:microsoft.com/office/officeart/2005/8/layout/list1"/>
    <dgm:cxn modelId="{A2572801-BF06-4322-9F81-18CB85F81A90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dirty="0" smtClean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1350" b="1" dirty="0" smtClean="0">
              <a:latin typeface="Times New Roman" pitchFamily="18" charset="0"/>
              <a:cs typeface="Times New Roman" pitchFamily="18" charset="0"/>
            </a:rPr>
            <a:t>акопление и развитие человеческого капитала и создание условий для высокого качества жизни населения</a:t>
          </a:r>
          <a:endParaRPr lang="ru-RU" sz="1350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E80AF977-F069-4D69-BB31-97FEC648F496}">
      <dgm:prSet custT="1"/>
      <dgm:spPr/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0" i="1" u="none" strike="noStrike" cap="none" spc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В декабре  2019 года открыли 2 группы раннего возраста: в г.п. Мирный  «Лесная сказка» и  в  п. Коммунарский-«Снежинка». В настоящее время  366 детей посещают  группы раннего развития, 12 детей посещают частный детский сад «</a:t>
          </a:r>
          <a:r>
            <a:rPr lang="ru-RU" sz="1000" b="0" i="1" u="none" strike="noStrike" cap="none" spc="0" baseline="0" dirty="0" err="1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Развивайка</a:t>
          </a:r>
          <a:r>
            <a:rPr lang="ru-RU" sz="1000" b="0" i="1" u="none" strike="noStrike" cap="none" spc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», который находится в селе Белозерки в коттеджном поселке «</a:t>
          </a:r>
          <a:r>
            <a:rPr lang="ru-RU" sz="1000" b="0" i="1" u="none" strike="noStrike" cap="none" spc="0" baseline="0" dirty="0" err="1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Экодолье</a:t>
          </a:r>
          <a:r>
            <a:rPr lang="ru-RU" sz="1000" b="0" i="1" u="none" strike="noStrike" cap="none" spc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».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C3F60FB6-6BD7-45F6-8A90-27A91771239D}" type="parTrans" cxnId="{B979965B-0017-4B1D-AEC0-F7FE76D73B7F}">
      <dgm:prSet/>
      <dgm:spPr/>
      <dgm:t>
        <a:bodyPr/>
        <a:lstStyle/>
        <a:p>
          <a:endParaRPr lang="ru-RU"/>
        </a:p>
      </dgm:t>
    </dgm:pt>
    <dgm:pt modelId="{C7DD275B-3124-4E4C-8B2C-959A2E33D5ED}" type="sibTrans" cxnId="{B979965B-0017-4B1D-AEC0-F7FE76D73B7F}">
      <dgm:prSet/>
      <dgm:spPr/>
      <dgm:t>
        <a:bodyPr/>
        <a:lstStyle/>
        <a:p>
          <a:endParaRPr lang="ru-RU"/>
        </a:p>
      </dgm:t>
    </dgm:pt>
    <dgm:pt modelId="{5687E9D2-A6BC-490A-A129-FFDAB33D72EA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В рамках  НП «Культура » в 2021 году запланирован капитальный ремонт сельского Дома культуры «Дружба» (п. Угловой)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сельского поселения Красный Яр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5CF48404-0E1C-4775-8B91-47C115488ABD}" type="parTrans" cxnId="{BAE3A330-D241-4455-BE5F-02501EB5EDA1}">
      <dgm:prSet/>
      <dgm:spPr/>
      <dgm:t>
        <a:bodyPr/>
        <a:lstStyle/>
        <a:p>
          <a:endParaRPr lang="ru-RU"/>
        </a:p>
      </dgm:t>
    </dgm:pt>
    <dgm:pt modelId="{596C92B5-047F-463E-9A12-E3A5C6DCCEE6}" type="sibTrans" cxnId="{BAE3A330-D241-4455-BE5F-02501EB5EDA1}">
      <dgm:prSet/>
      <dgm:spPr/>
      <dgm:t>
        <a:bodyPr/>
        <a:lstStyle/>
        <a:p>
          <a:endParaRPr lang="ru-RU"/>
        </a:p>
      </dgm:t>
    </dgm:pt>
    <dgm:pt modelId="{84C38B04-F822-45CD-BFC5-C781C8E0A747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НП «Культура» в 2022 году Капитальный ремонт центральной библиотеки в с. Красный Яр, создание модельной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библитеки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4677A9DB-144E-4816-9389-B7452D5D5938}" type="parTrans" cxnId="{6CC25F51-D7B1-4B9B-BEC9-B91703654EAE}">
      <dgm:prSet/>
      <dgm:spPr/>
      <dgm:t>
        <a:bodyPr/>
        <a:lstStyle/>
        <a:p>
          <a:endParaRPr lang="ru-RU"/>
        </a:p>
      </dgm:t>
    </dgm:pt>
    <dgm:pt modelId="{30AB0019-D00C-4502-9DFC-0E3A2821E4E5}" type="sibTrans" cxnId="{6CC25F51-D7B1-4B9B-BEC9-B91703654EAE}">
      <dgm:prSet/>
      <dgm:spPr/>
      <dgm:t>
        <a:bodyPr/>
        <a:lstStyle/>
        <a:p>
          <a:endParaRPr lang="ru-RU"/>
        </a:p>
      </dgm:t>
    </dgm:pt>
    <dgm:pt modelId="{8DD9D891-0314-4557-B56B-4C78ED4D0184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«Капитальный ремонт детской музыкальной школы в п.г.т. Новосемейкино, детской школы  искусств в с. Красный Яр»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Администрация муниципального района красноярский Самарской области; источники финансирования: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AA0FCDB8-DD83-49F3-93F6-F7546996466C}" type="parTrans" cxnId="{FC45D757-A9E9-45B9-A9DC-F1C90BE0203B}">
      <dgm:prSet/>
      <dgm:spPr/>
      <dgm:t>
        <a:bodyPr/>
        <a:lstStyle/>
        <a:p>
          <a:endParaRPr lang="ru-RU"/>
        </a:p>
      </dgm:t>
    </dgm:pt>
    <dgm:pt modelId="{8372BA9B-1783-4D75-94E1-DB60AC1AFE19}" type="sibTrans" cxnId="{FC45D757-A9E9-45B9-A9DC-F1C90BE0203B}">
      <dgm:prSet/>
      <dgm:spPr/>
      <dgm:t>
        <a:bodyPr/>
        <a:lstStyle/>
        <a:p>
          <a:endParaRPr lang="ru-RU"/>
        </a:p>
      </dgm:t>
    </dgm:pt>
    <dgm:pt modelId="{3ADD8A07-3E60-4249-8E67-B002E782C3DD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«Открытие филиала МБУ ДО «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Мирновская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детская музыкальная школа» в п.г.т. Волжский»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0F6E7BE7-A66A-48AB-B28E-9C26061AD38E}" type="parTrans" cxnId="{C578313B-2C22-4C18-B62D-2BF8E1A3B0A0}">
      <dgm:prSet/>
      <dgm:spPr/>
      <dgm:t>
        <a:bodyPr/>
        <a:lstStyle/>
        <a:p>
          <a:endParaRPr lang="ru-RU"/>
        </a:p>
      </dgm:t>
    </dgm:pt>
    <dgm:pt modelId="{AEBFDFB8-1076-4B4D-8A61-5BEF81B2D8EC}" type="sibTrans" cxnId="{C578313B-2C22-4C18-B62D-2BF8E1A3B0A0}">
      <dgm:prSet/>
      <dgm:spPr/>
      <dgm:t>
        <a:bodyPr/>
        <a:lstStyle/>
        <a:p>
          <a:endParaRPr lang="ru-RU"/>
        </a:p>
      </dgm:t>
    </dgm:pt>
    <dgm:pt modelId="{8D31172C-73F0-4D81-BD1A-55E0D480B0CA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«Всезнайка» 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DD501BA8-CF85-48D7-AAE0-E77BC64BF1C1}" type="parTrans" cxnId="{C67CCB1E-A35D-458B-AC0F-EBFE65C11A56}">
      <dgm:prSet/>
      <dgm:spPr/>
      <dgm:t>
        <a:bodyPr/>
        <a:lstStyle/>
        <a:p>
          <a:endParaRPr lang="ru-RU"/>
        </a:p>
      </dgm:t>
    </dgm:pt>
    <dgm:pt modelId="{F8F58F8E-4982-446E-8F06-87EE403395A3}" type="sibTrans" cxnId="{C67CCB1E-A35D-458B-AC0F-EBFE65C11A56}">
      <dgm:prSet/>
      <dgm:spPr/>
      <dgm:t>
        <a:bodyPr/>
        <a:lstStyle/>
        <a:p>
          <a:endParaRPr lang="ru-RU"/>
        </a:p>
      </dgm:t>
    </dgm:pt>
    <dgm:pt modelId="{91A6168F-6631-4040-8FD8-32D025AD8143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инфраструктура сферы культуры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9E46F220-FAF5-4F38-BD0B-AD3EB5B57EB7}" type="parTrans" cxnId="{DB657526-26FB-4AB7-9C56-D5AAD0D95C8F}">
      <dgm:prSet/>
      <dgm:spPr/>
    </dgm:pt>
    <dgm:pt modelId="{14AE5F93-DF0F-4262-AD75-3548AA2AF9D0}" type="sibTrans" cxnId="{DB657526-26FB-4AB7-9C56-D5AAD0D95C8F}">
      <dgm:prSet/>
      <dgm:spPr/>
    </dgm:pt>
    <dgm:pt modelId="{D3941A5A-EA6D-42CD-8293-40F83DC42FAF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A254F98A-9EA3-43B5-A557-3E707C4C2173}" type="parTrans" cxnId="{E961DCB5-1EE1-4BDD-ABA3-CC2C8126077D}">
      <dgm:prSet/>
      <dgm:spPr/>
    </dgm:pt>
    <dgm:pt modelId="{D62AF9D3-6BE7-492E-A0D5-592E7DB32A27}" type="sibTrans" cxnId="{E961DCB5-1EE1-4BDD-ABA3-CC2C8126077D}">
      <dgm:prSet/>
      <dgm:spPr/>
    </dgm:pt>
    <dgm:pt modelId="{1CC2989F-5356-461D-A40C-FD3D4F2974E5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CDE586AE-3A8D-4A86-A984-10F0E3C6CE99}" type="parTrans" cxnId="{A22A7A5E-0B3B-429B-BC79-BCFFA10A70D2}">
      <dgm:prSet/>
      <dgm:spPr/>
    </dgm:pt>
    <dgm:pt modelId="{60310E7A-4BBB-4FF9-BB7E-31B3CEA53B78}" type="sibTrans" cxnId="{A22A7A5E-0B3B-429B-BC79-BCFFA10A70D2}">
      <dgm:prSet/>
      <dgm:spPr/>
    </dgm:pt>
    <dgm:pt modelId="{5272968E-1843-43CA-9092-ABADC0279C50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C54A2838-F95E-4B8E-AFBA-B630F223C2A2}" type="parTrans" cxnId="{2A2EA0B4-2536-4562-8808-08D5241FFDA4}">
      <dgm:prSet/>
      <dgm:spPr/>
    </dgm:pt>
    <dgm:pt modelId="{4726BA45-140A-4D18-B888-160487908875}" type="sibTrans" cxnId="{2A2EA0B4-2536-4562-8808-08D5241FFDA4}">
      <dgm:prSet/>
      <dgm:spPr/>
    </dgm:pt>
    <dgm:pt modelId="{9E4D1733-5C25-4F7C-A0C5-EEA6A9F2E71C}">
      <dgm:prSet custT="1"/>
      <dgm:spPr/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none" dirty="0" smtClean="0">
              <a:latin typeface="Times New Roman" pitchFamily="18" charset="0"/>
              <a:cs typeface="Times New Roman" pitchFamily="18" charset="0"/>
            </a:rPr>
            <a:t> Жилье и городская среда </a:t>
          </a:r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средства областного бюджета, средства местного бюджета)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297D5594-E7C6-43F0-BEA9-FB52B38FD23E}" type="parTrans" cxnId="{6C0106C9-C5D1-4ACF-A456-D7DF3CF6811A}">
      <dgm:prSet/>
      <dgm:spPr/>
    </dgm:pt>
    <dgm:pt modelId="{5D6E4501-02EE-493B-9F54-387877700A9B}" type="sibTrans" cxnId="{6C0106C9-C5D1-4ACF-A456-D7DF3CF6811A}">
      <dgm:prSet/>
      <dgm:spPr/>
    </dgm:pt>
    <dgm:pt modelId="{F97B2DC0-1517-48FE-AC72-D763B8DE2AA9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«Строительство многофункционального культурного центра»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b="0" dirty="0" smtClean="0">
            <a:latin typeface="Times New Roman" pitchFamily="18" charset="0"/>
            <a:cs typeface="Times New Roman" pitchFamily="18" charset="0"/>
          </a:endParaRPr>
        </a:p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A66FA793-630D-42F9-BCB9-E23ACBCAD354}" type="parTrans" cxnId="{CA5FE2DE-CD2D-43F7-B811-2993809CBE36}">
      <dgm:prSet/>
      <dgm:spPr/>
    </dgm:pt>
    <dgm:pt modelId="{99D7DF3F-230F-45B6-8B72-F923581FF3A5}" type="sibTrans" cxnId="{CA5FE2DE-CD2D-43F7-B811-2993809CBE36}">
      <dgm:prSet/>
      <dgm:spPr/>
    </dgm:pt>
    <dgm:pt modelId="{BB98713C-8698-422F-8E4B-3E3CC3B9BB0A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инфраструктуры дошкольного образования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4C4E7113-C367-4CC9-8359-A926B01D9954}" type="parTrans" cxnId="{C863A450-A5D2-437D-814C-8CD536AEF8B1}">
      <dgm:prSet/>
      <dgm:spPr/>
    </dgm:pt>
    <dgm:pt modelId="{73C2E0B8-A7D6-4E23-8A97-E1B64D5E3468}" type="sibTrans" cxnId="{C863A450-A5D2-437D-814C-8CD536AEF8B1}">
      <dgm:prSet/>
      <dgm:spPr/>
    </dgm:pt>
    <dgm:pt modelId="{333AF54E-B48A-404E-BB82-230FA82AF618}">
      <dgm:prSet custT="1"/>
      <dgm:spPr/>
      <dgm:t>
        <a:bodyPr/>
        <a:lstStyle/>
        <a:p>
          <a:pPr algn="l"/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Демография</a:t>
          </a:r>
          <a:r>
            <a:rPr lang="ru-RU" sz="1000" b="0" dirty="0" smtClean="0">
              <a:latin typeface="Times New Roman" pitchFamily="18" charset="0"/>
              <a:cs typeface="Times New Roman" pitchFamily="18" charset="0"/>
            </a:rPr>
            <a:t> (инициатор: 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средства областного бюджета, средства местного бюджета)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9910A3C6-1AD8-4DFF-9554-82F50F55EBCD}" type="parTrans" cxnId="{EF8CD0A2-ED29-4E67-B5C7-DA9CFE643C0D}">
      <dgm:prSet/>
      <dgm:spPr/>
      <dgm:t>
        <a:bodyPr/>
        <a:lstStyle/>
        <a:p>
          <a:endParaRPr lang="ru-RU"/>
        </a:p>
      </dgm:t>
    </dgm:pt>
    <dgm:pt modelId="{7F12E152-5439-4DC2-B933-86D25CAC0A03}" type="sibTrans" cxnId="{EF8CD0A2-ED29-4E67-B5C7-DA9CFE643C0D}">
      <dgm:prSet/>
      <dgm:spPr/>
      <dgm:t>
        <a:bodyPr/>
        <a:lstStyle/>
        <a:p>
          <a:endParaRPr lang="ru-RU"/>
        </a:p>
      </dgm:t>
    </dgm:pt>
    <dgm:pt modelId="{13C76417-8D79-4683-9412-93E69B8ED2A9}">
      <dgm:prSet custT="1"/>
      <dgm:spPr/>
      <dgm:t>
        <a:bodyPr/>
        <a:lstStyle/>
        <a:p>
          <a:pPr algn="l"/>
          <a:r>
            <a:rPr lang="ru-RU" sz="1000" b="0" u="none" dirty="0" smtClean="0">
              <a:latin typeface="Times New Roman" pitchFamily="18" charset="0"/>
              <a:cs typeface="Times New Roman" pitchFamily="18" charset="0"/>
            </a:rPr>
            <a:t>В 2019 году приступили к проектированию детского  сада в с. Красный Яр на 250 мест </a:t>
          </a:r>
          <a:r>
            <a:rPr lang="ru-RU" sz="1000" b="0" i="1" u="none" strike="noStrike" cap="none" spc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, 30.10.2020 получено положительное заключение государственной экспертизы на проектно-сметную документацию, сметная стоимость  строительства составила – 281,068 млн. руб.</a:t>
          </a:r>
          <a:endParaRPr lang="ru-RU" sz="1000" b="0" u="none" dirty="0">
            <a:latin typeface="Times New Roman" pitchFamily="18" charset="0"/>
            <a:cs typeface="Times New Roman" pitchFamily="18" charset="0"/>
          </a:endParaRPr>
        </a:p>
      </dgm:t>
    </dgm:pt>
    <dgm:pt modelId="{01AFEA92-3355-43EE-A02B-DB5FA6294187}" type="parTrans" cxnId="{167A7915-EA94-4F98-842E-F81EEC4D32B8}">
      <dgm:prSet/>
      <dgm:spPr/>
      <dgm:t>
        <a:bodyPr/>
        <a:lstStyle/>
        <a:p>
          <a:endParaRPr lang="ru-RU"/>
        </a:p>
      </dgm:t>
    </dgm:pt>
    <dgm:pt modelId="{68F85BD2-7BE1-4A7C-92DD-09CC7BDDD25C}" type="sibTrans" cxnId="{167A7915-EA94-4F98-842E-F81EEC4D32B8}">
      <dgm:prSet/>
      <dgm:spPr/>
      <dgm:t>
        <a:bodyPr/>
        <a:lstStyle/>
        <a:p>
          <a:endParaRPr lang="ru-RU"/>
        </a:p>
      </dgm:t>
    </dgm:pt>
    <dgm:pt modelId="{F7C15E48-7D82-404D-BCFE-1CA2CBBCBE99}">
      <dgm:prSet custT="1"/>
      <dgm:spPr/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DAB32A58-B52D-4297-AB7D-92D174F361B8}" type="parTrans" cxnId="{F3AF8E97-5756-407E-81AD-389D1876EA91}">
      <dgm:prSet/>
      <dgm:spPr/>
    </dgm:pt>
    <dgm:pt modelId="{77B254EC-8A50-4DA9-A6A5-8235F08C7824}" type="sibTrans" cxnId="{F3AF8E97-5756-407E-81AD-389D1876EA91}">
      <dgm:prSet/>
      <dgm:spPr/>
    </dgm:pt>
    <dgm:pt modelId="{92C77967-5062-4B6A-9E4F-D4B0FC567953}">
      <dgm:prSet custT="1"/>
      <dgm:spPr/>
      <dgm:t>
        <a:bodyPr/>
        <a:lstStyle/>
        <a:p>
          <a:pPr marL="57150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99AFE8DB-8771-4E01-9A88-0BE0DCECAFF8}" type="parTrans" cxnId="{F77BFA63-51AE-4D99-BF51-F2C151D7882F}">
      <dgm:prSet/>
      <dgm:spPr/>
    </dgm:pt>
    <dgm:pt modelId="{59DAB676-D234-4CFE-8E98-FF71DAC775F3}" type="sibTrans" cxnId="{F77BFA63-51AE-4D99-BF51-F2C151D7882F}">
      <dgm:prSet/>
      <dgm:spPr/>
    </dgm:pt>
    <dgm:pt modelId="{BE560F19-7E21-43CB-8280-E3BF7C333B4B}">
      <dgm:prSet custT="1"/>
      <dgm:spPr/>
      <dgm:t>
        <a:bodyPr/>
        <a:lstStyle/>
        <a:p>
          <a:r>
            <a:rPr lang="ru-RU" sz="1000" b="0" u="none" dirty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0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 году начато строительство детского сада на 140 мет  в с. Белозерки, 01.12.2020 получено разрешение  на ввод объекта в эксплуатацию. </a:t>
          </a:r>
          <a:r>
            <a:rPr lang="ru-RU" sz="1000" b="0" i="1" u="none" strike="noStrike" cap="none" spc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rPr>
            <a:t>Объем финансирования по указанному мероприятию составил 163,727 млн.р. (ФБ/ОБ/МБ – 127,682/34,192/1,853 млн.р.)</a:t>
          </a:r>
          <a:endParaRPr lang="ru-RU" sz="1000" b="0" u="none" dirty="0">
            <a:latin typeface="Times New Roman" pitchFamily="18" charset="0"/>
            <a:cs typeface="Times New Roman" pitchFamily="18" charset="0"/>
          </a:endParaRPr>
        </a:p>
      </dgm:t>
    </dgm:pt>
    <dgm:pt modelId="{82A8FB69-E4A9-47B7-880D-71EAC3C96540}" type="parTrans" cxnId="{0C69F18E-BFF4-4CC0-8EBB-E0BBA255BCA6}">
      <dgm:prSet/>
      <dgm:spPr/>
      <dgm:t>
        <a:bodyPr/>
        <a:lstStyle/>
        <a:p>
          <a:endParaRPr lang="ru-RU"/>
        </a:p>
      </dgm:t>
    </dgm:pt>
    <dgm:pt modelId="{02ED8230-29F4-4406-A78F-B817F37E8F1D}" type="sibTrans" cxnId="{0C69F18E-BFF4-4CC0-8EBB-E0BBA255BCA6}">
      <dgm:prSet/>
      <dgm:spPr/>
      <dgm:t>
        <a:bodyPr/>
        <a:lstStyle/>
        <a:p>
          <a:endParaRPr lang="ru-RU"/>
        </a:p>
      </dgm:t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76630" custScaleY="319835" custLinFactNeighborX="-17212" custLinFactNeighborY="497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Y="120732" custLinFactY="-695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F5CB2F-EBF3-4BBD-9E31-A6970215B036}" type="presOf" srcId="{333AF54E-B48A-404E-BB82-230FA82AF618}" destId="{1B3FDC12-5A47-4CEC-B4A5-B99ED13ED8A2}" srcOrd="0" destOrd="3" presId="urn:microsoft.com/office/officeart/2005/8/layout/list1"/>
    <dgm:cxn modelId="{B669F11D-0BCE-486B-A8D9-73BCE07C4C27}" type="presOf" srcId="{92C77967-5062-4B6A-9E4F-D4B0FC567953}" destId="{1B3FDC12-5A47-4CEC-B4A5-B99ED13ED8A2}" srcOrd="0" destOrd="1" presId="urn:microsoft.com/office/officeart/2005/8/layout/list1"/>
    <dgm:cxn modelId="{0ED188D8-0BDA-4F01-96F1-44DADDADCD43}" type="presOf" srcId="{500BADAA-A0A3-4BCA-A0F0-838B45DA1EE5}" destId="{61C1CAA4-D5B8-4E70-88C4-F36482985480}" srcOrd="1" destOrd="0" presId="urn:microsoft.com/office/officeart/2005/8/layout/list1"/>
    <dgm:cxn modelId="{C578313B-2C22-4C18-B62D-2BF8E1A3B0A0}" srcId="{500BADAA-A0A3-4BCA-A0F0-838B45DA1EE5}" destId="{3ADD8A07-3E60-4249-8E67-B002E782C3DD}" srcOrd="15" destOrd="0" parTransId="{0F6E7BE7-A66A-48AB-B28E-9C26061AD38E}" sibTransId="{AEBFDFB8-1076-4B4D-8A61-5BEF81B2D8EC}"/>
    <dgm:cxn modelId="{2A2EA0B4-2536-4562-8808-08D5241FFDA4}" srcId="{500BADAA-A0A3-4BCA-A0F0-838B45DA1EE5}" destId="{5272968E-1843-43CA-9092-ABADC0279C50}" srcOrd="9" destOrd="0" parTransId="{C54A2838-F95E-4B8E-AFBA-B630F223C2A2}" sibTransId="{4726BA45-140A-4D18-B888-160487908875}"/>
    <dgm:cxn modelId="{0C69F18E-BFF4-4CC0-8EBB-E0BBA255BCA6}" srcId="{500BADAA-A0A3-4BCA-A0F0-838B45DA1EE5}" destId="{BE560F19-7E21-43CB-8280-E3BF7C333B4B}" srcOrd="7" destOrd="0" parTransId="{82A8FB69-E4A9-47B7-880D-71EAC3C96540}" sibTransId="{02ED8230-29F4-4406-A78F-B817F37E8F1D}"/>
    <dgm:cxn modelId="{8D244CD6-7CE6-4557-BCE7-334634C57115}" type="presOf" srcId="{91A6168F-6631-4040-8FD8-32D025AD8143}" destId="{1B3FDC12-5A47-4CEC-B4A5-B99ED13ED8A2}" srcOrd="0" destOrd="11" presId="urn:microsoft.com/office/officeart/2005/8/layout/list1"/>
    <dgm:cxn modelId="{2208CC24-EB45-4685-ABB8-3354064A3C22}" type="presOf" srcId="{E80AF977-F069-4D69-BB31-97FEC648F496}" destId="{1B3FDC12-5A47-4CEC-B4A5-B99ED13ED8A2}" srcOrd="0" destOrd="5" presId="urn:microsoft.com/office/officeart/2005/8/layout/list1"/>
    <dgm:cxn modelId="{EF8CD0A2-ED29-4E67-B5C7-DA9CFE643C0D}" srcId="{500BADAA-A0A3-4BCA-A0F0-838B45DA1EE5}" destId="{333AF54E-B48A-404E-BB82-230FA82AF618}" srcOrd="3" destOrd="0" parTransId="{9910A3C6-1AD8-4DFF-9554-82F50F55EBCD}" sibTransId="{7F12E152-5439-4DC2-B933-86D25CAC0A03}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D23388DF-C5DE-4A60-8FD2-3C864A39619A}" type="presOf" srcId="{500BADAA-A0A3-4BCA-A0F0-838B45DA1EE5}" destId="{42F386D0-9B70-44B9-BEF3-FE82BA7CB8AD}" srcOrd="0" destOrd="0" presId="urn:microsoft.com/office/officeart/2005/8/layout/list1"/>
    <dgm:cxn modelId="{B9D34C0E-7437-4361-9634-7D48FF54EA46}" type="presOf" srcId="{69AA3AB5-F3AF-4EE1-B837-EA313DDE773F}" destId="{4EE18C87-DDB9-4CC7-8FEE-6E38BBA7AD03}" srcOrd="0" destOrd="0" presId="urn:microsoft.com/office/officeart/2005/8/layout/list1"/>
    <dgm:cxn modelId="{CA5FE2DE-CD2D-43F7-B811-2993809CBE36}" srcId="{500BADAA-A0A3-4BCA-A0F0-838B45DA1EE5}" destId="{F97B2DC0-1517-48FE-AC72-D763B8DE2AA9}" srcOrd="17" destOrd="0" parTransId="{A66FA793-630D-42F9-BCB9-E23ACBCAD354}" sibTransId="{99D7DF3F-230F-45B6-8B72-F923581FF3A5}"/>
    <dgm:cxn modelId="{F3AF8E97-5756-407E-81AD-389D1876EA91}" srcId="{500BADAA-A0A3-4BCA-A0F0-838B45DA1EE5}" destId="{F7C15E48-7D82-404D-BCFE-1CA2CBBCBE99}" srcOrd="0" destOrd="0" parTransId="{DAB32A58-B52D-4297-AB7D-92D174F361B8}" sibTransId="{77B254EC-8A50-4DA9-A6A5-8235F08C7824}"/>
    <dgm:cxn modelId="{6C0106C9-C5D1-4ACF-A456-D7DF3CF6811A}" srcId="{500BADAA-A0A3-4BCA-A0F0-838B45DA1EE5}" destId="{9E4D1733-5C25-4F7C-A0C5-EEA6A9F2E71C}" srcOrd="6" destOrd="0" parTransId="{297D5594-E7C6-43F0-BEA9-FB52B38FD23E}" sibTransId="{5D6E4501-02EE-493B-9F54-387877700A9B}"/>
    <dgm:cxn modelId="{BAE3A330-D241-4455-BE5F-02501EB5EDA1}" srcId="{500BADAA-A0A3-4BCA-A0F0-838B45DA1EE5}" destId="{5687E9D2-A6BC-490A-A129-FFDAB33D72EA}" srcOrd="12" destOrd="0" parTransId="{5CF48404-0E1C-4775-8B91-47C115488ABD}" sibTransId="{596C92B5-047F-463E-9A12-E3A5C6DCCEE6}"/>
    <dgm:cxn modelId="{3851BA77-544D-4F6F-8E79-E68D3194DE92}" type="presOf" srcId="{5272968E-1843-43CA-9092-ABADC0279C50}" destId="{1B3FDC12-5A47-4CEC-B4A5-B99ED13ED8A2}" srcOrd="0" destOrd="9" presId="urn:microsoft.com/office/officeart/2005/8/layout/list1"/>
    <dgm:cxn modelId="{15922773-CA2F-4C31-8FCA-9065C32AD4B7}" type="presOf" srcId="{F97B2DC0-1517-48FE-AC72-D763B8DE2AA9}" destId="{1B3FDC12-5A47-4CEC-B4A5-B99ED13ED8A2}" srcOrd="0" destOrd="17" presId="urn:microsoft.com/office/officeart/2005/8/layout/list1"/>
    <dgm:cxn modelId="{C67CCB1E-A35D-458B-AC0F-EBFE65C11A56}" srcId="{500BADAA-A0A3-4BCA-A0F0-838B45DA1EE5}" destId="{8D31172C-73F0-4D81-BD1A-55E0D480B0CA}" srcOrd="16" destOrd="0" parTransId="{DD501BA8-CF85-48D7-AAE0-E77BC64BF1C1}" sibTransId="{F8F58F8E-4982-446E-8F06-87EE403395A3}"/>
    <dgm:cxn modelId="{B979965B-0017-4B1D-AEC0-F7FE76D73B7F}" srcId="{500BADAA-A0A3-4BCA-A0F0-838B45DA1EE5}" destId="{E80AF977-F069-4D69-BB31-97FEC648F496}" srcOrd="5" destOrd="0" parTransId="{C3F60FB6-6BD7-45F6-8A90-27A91771239D}" sibTransId="{C7DD275B-3124-4E4C-8B2C-959A2E33D5ED}"/>
    <dgm:cxn modelId="{E961DCB5-1EE1-4BDD-ABA3-CC2C8126077D}" srcId="{500BADAA-A0A3-4BCA-A0F0-838B45DA1EE5}" destId="{D3941A5A-EA6D-42CD-8293-40F83DC42FAF}" srcOrd="10" destOrd="0" parTransId="{A254F98A-9EA3-43B5-A557-3E707C4C2173}" sibTransId="{D62AF9D3-6BE7-492E-A0D5-592E7DB32A27}"/>
    <dgm:cxn modelId="{167A7915-EA94-4F98-842E-F81EEC4D32B8}" srcId="{500BADAA-A0A3-4BCA-A0F0-838B45DA1EE5}" destId="{13C76417-8D79-4683-9412-93E69B8ED2A9}" srcOrd="4" destOrd="0" parTransId="{01AFEA92-3355-43EE-A02B-DB5FA6294187}" sibTransId="{68F85BD2-7BE1-4A7C-92DD-09CC7BDDD25C}"/>
    <dgm:cxn modelId="{9A517C3F-CD2D-4DAA-9C61-F14D1DFE6379}" type="presOf" srcId="{1CC2989F-5356-461D-A40C-FD3D4F2974E5}" destId="{1B3FDC12-5A47-4CEC-B4A5-B99ED13ED8A2}" srcOrd="0" destOrd="8" presId="urn:microsoft.com/office/officeart/2005/8/layout/list1"/>
    <dgm:cxn modelId="{FC45D757-A9E9-45B9-A9DC-F1C90BE0203B}" srcId="{500BADAA-A0A3-4BCA-A0F0-838B45DA1EE5}" destId="{8DD9D891-0314-4557-B56B-4C78ED4D0184}" srcOrd="14" destOrd="0" parTransId="{AA0FCDB8-DD83-49F3-93F6-F7546996466C}" sibTransId="{8372BA9B-1783-4D75-94E1-DB60AC1AFE19}"/>
    <dgm:cxn modelId="{36C00E49-38EB-4C46-96DC-525A0219F64D}" type="presOf" srcId="{84C38B04-F822-45CD-BFC5-C781C8E0A747}" destId="{1B3FDC12-5A47-4CEC-B4A5-B99ED13ED8A2}" srcOrd="0" destOrd="13" presId="urn:microsoft.com/office/officeart/2005/8/layout/list1"/>
    <dgm:cxn modelId="{DFD0A427-594F-458F-98A2-9B5654022006}" type="presOf" srcId="{BE560F19-7E21-43CB-8280-E3BF7C333B4B}" destId="{1B3FDC12-5A47-4CEC-B4A5-B99ED13ED8A2}" srcOrd="0" destOrd="7" presId="urn:microsoft.com/office/officeart/2005/8/layout/list1"/>
    <dgm:cxn modelId="{13E5D778-62D3-4596-A647-16C854BEF955}" type="presOf" srcId="{5687E9D2-A6BC-490A-A129-FFDAB33D72EA}" destId="{1B3FDC12-5A47-4CEC-B4A5-B99ED13ED8A2}" srcOrd="0" destOrd="12" presId="urn:microsoft.com/office/officeart/2005/8/layout/list1"/>
    <dgm:cxn modelId="{C863A450-A5D2-437D-814C-8CD536AEF8B1}" srcId="{500BADAA-A0A3-4BCA-A0F0-838B45DA1EE5}" destId="{BB98713C-8698-422F-8E4B-3E3CC3B9BB0A}" srcOrd="2" destOrd="0" parTransId="{4C4E7113-C367-4CC9-8359-A926B01D9954}" sibTransId="{73C2E0B8-A7D6-4E23-8A97-E1B64D5E3468}"/>
    <dgm:cxn modelId="{37D17896-B48D-4CED-86C9-749FFC2D1940}" type="presOf" srcId="{BB98713C-8698-422F-8E4B-3E3CC3B9BB0A}" destId="{1B3FDC12-5A47-4CEC-B4A5-B99ED13ED8A2}" srcOrd="0" destOrd="2" presId="urn:microsoft.com/office/officeart/2005/8/layout/list1"/>
    <dgm:cxn modelId="{A22A7A5E-0B3B-429B-BC79-BCFFA10A70D2}" srcId="{500BADAA-A0A3-4BCA-A0F0-838B45DA1EE5}" destId="{1CC2989F-5356-461D-A40C-FD3D4F2974E5}" srcOrd="8" destOrd="0" parTransId="{CDE586AE-3A8D-4A86-A984-10F0E3C6CE99}" sibTransId="{60310E7A-4BBB-4FF9-BB7E-31B3CEA53B78}"/>
    <dgm:cxn modelId="{42796F9F-9F6D-42F3-9B8F-A3218F69C5A7}" type="presOf" srcId="{D3941A5A-EA6D-42CD-8293-40F83DC42FAF}" destId="{1B3FDC12-5A47-4CEC-B4A5-B99ED13ED8A2}" srcOrd="0" destOrd="10" presId="urn:microsoft.com/office/officeart/2005/8/layout/list1"/>
    <dgm:cxn modelId="{2BEEADB8-0F6F-4269-A3B6-FF1F55C76EFD}" type="presOf" srcId="{F7C15E48-7D82-404D-BCFE-1CA2CBBCBE99}" destId="{1B3FDC12-5A47-4CEC-B4A5-B99ED13ED8A2}" srcOrd="0" destOrd="0" presId="urn:microsoft.com/office/officeart/2005/8/layout/list1"/>
    <dgm:cxn modelId="{0541ACE6-50F4-4F33-9260-F2DD0A1807C4}" type="presOf" srcId="{8D31172C-73F0-4D81-BD1A-55E0D480B0CA}" destId="{1B3FDC12-5A47-4CEC-B4A5-B99ED13ED8A2}" srcOrd="0" destOrd="16" presId="urn:microsoft.com/office/officeart/2005/8/layout/list1"/>
    <dgm:cxn modelId="{F77BFA63-51AE-4D99-BF51-F2C151D7882F}" srcId="{500BADAA-A0A3-4BCA-A0F0-838B45DA1EE5}" destId="{92C77967-5062-4B6A-9E4F-D4B0FC567953}" srcOrd="1" destOrd="0" parTransId="{99AFE8DB-8771-4E01-9A88-0BE0DCECAFF8}" sibTransId="{59DAB676-D234-4CFE-8E98-FF71DAC775F3}"/>
    <dgm:cxn modelId="{6C16941B-49CA-4CF2-9AED-613998B9038B}" type="presOf" srcId="{9E4D1733-5C25-4F7C-A0C5-EEA6A9F2E71C}" destId="{1B3FDC12-5A47-4CEC-B4A5-B99ED13ED8A2}" srcOrd="0" destOrd="6" presId="urn:microsoft.com/office/officeart/2005/8/layout/list1"/>
    <dgm:cxn modelId="{6CC25F51-D7B1-4B9B-BEC9-B91703654EAE}" srcId="{500BADAA-A0A3-4BCA-A0F0-838B45DA1EE5}" destId="{84C38B04-F822-45CD-BFC5-C781C8E0A747}" srcOrd="13" destOrd="0" parTransId="{4677A9DB-144E-4816-9389-B7452D5D5938}" sibTransId="{30AB0019-D00C-4502-9DFC-0E3A2821E4E5}"/>
    <dgm:cxn modelId="{C4ADE508-0B60-415C-BE15-DB0A1D6B0170}" type="presOf" srcId="{3ADD8A07-3E60-4249-8E67-B002E782C3DD}" destId="{1B3FDC12-5A47-4CEC-B4A5-B99ED13ED8A2}" srcOrd="0" destOrd="15" presId="urn:microsoft.com/office/officeart/2005/8/layout/list1"/>
    <dgm:cxn modelId="{4E7874DE-958E-45A8-970D-AB91CF527530}" type="presOf" srcId="{13C76417-8D79-4683-9412-93E69B8ED2A9}" destId="{1B3FDC12-5A47-4CEC-B4A5-B99ED13ED8A2}" srcOrd="0" destOrd="4" presId="urn:microsoft.com/office/officeart/2005/8/layout/list1"/>
    <dgm:cxn modelId="{DB657526-26FB-4AB7-9C56-D5AAD0D95C8F}" srcId="{500BADAA-A0A3-4BCA-A0F0-838B45DA1EE5}" destId="{91A6168F-6631-4040-8FD8-32D025AD8143}" srcOrd="11" destOrd="0" parTransId="{9E46F220-FAF5-4F38-BD0B-AD3EB5B57EB7}" sibTransId="{14AE5F93-DF0F-4262-AD75-3548AA2AF9D0}"/>
    <dgm:cxn modelId="{1BC2A31B-8102-4F5E-A29A-2DD63141CA47}" type="presOf" srcId="{8DD9D891-0314-4557-B56B-4C78ED4D0184}" destId="{1B3FDC12-5A47-4CEC-B4A5-B99ED13ED8A2}" srcOrd="0" destOrd="14" presId="urn:microsoft.com/office/officeart/2005/8/layout/list1"/>
    <dgm:cxn modelId="{075C9FAD-39C1-4D7B-A127-DB454466A941}" type="presParOf" srcId="{4EE18C87-DDB9-4CC7-8FEE-6E38BBA7AD03}" destId="{C6973A68-BC79-48B6-8564-FC8204B70161}" srcOrd="0" destOrd="0" presId="urn:microsoft.com/office/officeart/2005/8/layout/list1"/>
    <dgm:cxn modelId="{424993C8-8A2E-41F8-A2AB-07C3F0188D38}" type="presParOf" srcId="{C6973A68-BC79-48B6-8564-FC8204B70161}" destId="{42F386D0-9B70-44B9-BEF3-FE82BA7CB8AD}" srcOrd="0" destOrd="0" presId="urn:microsoft.com/office/officeart/2005/8/layout/list1"/>
    <dgm:cxn modelId="{A67AA00A-B4E7-4B7E-9D64-9DD3776906B0}" type="presParOf" srcId="{C6973A68-BC79-48B6-8564-FC8204B70161}" destId="{61C1CAA4-D5B8-4E70-88C4-F36482985480}" srcOrd="1" destOrd="0" presId="urn:microsoft.com/office/officeart/2005/8/layout/list1"/>
    <dgm:cxn modelId="{E21D92F6-9BA7-4310-AC2C-F5CF09DC8F02}" type="presParOf" srcId="{4EE18C87-DDB9-4CC7-8FEE-6E38BBA7AD03}" destId="{8CED3F49-D5A4-4FBE-BF94-F91958110904}" srcOrd="1" destOrd="0" presId="urn:microsoft.com/office/officeart/2005/8/layout/list1"/>
    <dgm:cxn modelId="{CEA4B389-CB97-4E96-ACB0-5A19F710BB6A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dirty="0" smtClean="0">
              <a:latin typeface="Times New Roman" pitchFamily="18" charset="0"/>
              <a:cs typeface="Times New Roman" pitchFamily="18" charset="0"/>
            </a:rPr>
            <a:t>Н</a:t>
          </a:r>
          <a:r>
            <a:rPr lang="ru-RU" sz="1350" b="1" dirty="0" smtClean="0">
              <a:latin typeface="Times New Roman" pitchFamily="18" charset="0"/>
              <a:cs typeface="Times New Roman" pitchFamily="18" charset="0"/>
            </a:rPr>
            <a:t>акопление и развитие человеческого капитала и создание условий для высокого качества жизни населения</a:t>
          </a:r>
          <a:endParaRPr lang="ru-RU" sz="1350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3BA73984-5B17-4311-B308-C0B774D14B86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«Создание молодежного театра»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1BDA068C-2588-400F-A205-61E1EA0EA3AD}" type="parTrans" cxnId="{1D65D29C-8100-49AE-83BF-0D23B25EF4AB}">
      <dgm:prSet/>
      <dgm:spPr/>
      <dgm:t>
        <a:bodyPr/>
        <a:lstStyle/>
        <a:p>
          <a:endParaRPr lang="ru-RU"/>
        </a:p>
      </dgm:t>
    </dgm:pt>
    <dgm:pt modelId="{CB504528-5D7A-431D-8EC8-D3C44829AC71}" type="sibTrans" cxnId="{1D65D29C-8100-49AE-83BF-0D23B25EF4AB}">
      <dgm:prSet/>
      <dgm:spPr/>
      <dgm:t>
        <a:bodyPr/>
        <a:lstStyle/>
        <a:p>
          <a:endParaRPr lang="ru-RU"/>
        </a:p>
      </dgm:t>
    </dgm:pt>
    <dgm:pt modelId="{1DAE62DD-1429-4C4A-B39C-612249CD3C2F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«Развитие конного туризма в Красноярском районе Самарской области»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области/Частные партнеры; источники финансирования: </a:t>
          </a:r>
          <a:r>
            <a:rPr lang="x-none" sz="900" smtClean="0">
              <a:latin typeface="Times New Roman" pitchFamily="18" charset="0"/>
              <a:cs typeface="Times New Roman" pitchFamily="18" charset="0"/>
            </a:rPr>
            <a:t>средства бюджета муниципального района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BB7DF4EC-79DE-4FED-9639-6C26C7DC51E1}" type="parTrans" cxnId="{52DA3940-1646-486B-858C-FEE3DA3D65A2}">
      <dgm:prSet/>
      <dgm:spPr/>
      <dgm:t>
        <a:bodyPr/>
        <a:lstStyle/>
        <a:p>
          <a:endParaRPr lang="ru-RU"/>
        </a:p>
      </dgm:t>
    </dgm:pt>
    <dgm:pt modelId="{93150794-5C96-447C-A37A-FD3691266A40}" type="sibTrans" cxnId="{52DA3940-1646-486B-858C-FEE3DA3D65A2}">
      <dgm:prSet/>
      <dgm:spPr/>
      <dgm:t>
        <a:bodyPr/>
        <a:lstStyle/>
        <a:p>
          <a:endParaRPr lang="ru-RU"/>
        </a:p>
      </dgm:t>
    </dgm:pt>
    <dgm:pt modelId="{7C0C4186-ECB4-4831-978D-2868BACEAA7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«Развитие сельского туризма в Красноярском районе Самарской области»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области/Частные партнеры; источники финансирования: </a:t>
          </a:r>
          <a:r>
            <a:rPr lang="x-none" sz="900" smtClean="0">
              <a:latin typeface="Times New Roman" pitchFamily="18" charset="0"/>
              <a:cs typeface="Times New Roman" pitchFamily="18" charset="0"/>
            </a:rPr>
            <a:t>средства бюджета муниципального района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060622C8-4E36-4C8E-B8D4-40A4612ED952}" type="parTrans" cxnId="{46288D5F-7C99-48F8-BCD8-F907C35B77E4}">
      <dgm:prSet/>
      <dgm:spPr/>
      <dgm:t>
        <a:bodyPr/>
        <a:lstStyle/>
        <a:p>
          <a:endParaRPr lang="ru-RU"/>
        </a:p>
      </dgm:t>
    </dgm:pt>
    <dgm:pt modelId="{36D364B6-1FD8-41B1-B253-B17560387373}" type="sibTrans" cxnId="{46288D5F-7C99-48F8-BCD8-F907C35B77E4}">
      <dgm:prSet/>
      <dgm:spPr/>
      <dgm:t>
        <a:bodyPr/>
        <a:lstStyle/>
        <a:p>
          <a:endParaRPr lang="ru-RU"/>
        </a:p>
      </dgm:t>
    </dgm:pt>
    <dgm:pt modelId="{D38C1425-7A91-49A2-A19E-4F93BD27411F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Проектирование и строительство физкультурно-спортивного комплекса с плавательным бассейном в с.Красный Яр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средства федерального бюджета, средства областного бюджета, средства бюджета муниципального  района Красноярский, внебюджетные средства). 30.10.2020 получено положительное заключение государственной экспертизы проектно-сметной документации по данному объекту.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7A8E48FF-B8A8-49CA-993B-B56B72C09E78}" type="parTrans" cxnId="{1A5B6E6D-6719-449D-AD0F-60D79CCD039F}">
      <dgm:prSet/>
      <dgm:spPr/>
      <dgm:t>
        <a:bodyPr/>
        <a:lstStyle/>
        <a:p>
          <a:endParaRPr lang="ru-RU"/>
        </a:p>
      </dgm:t>
    </dgm:pt>
    <dgm:pt modelId="{22A46AD4-4B25-4670-A83B-748F7887F642}" type="sibTrans" cxnId="{1A5B6E6D-6719-449D-AD0F-60D79CCD039F}">
      <dgm:prSet/>
      <dgm:spPr/>
      <dgm:t>
        <a:bodyPr/>
        <a:lstStyle/>
        <a:p>
          <a:endParaRPr lang="ru-RU"/>
        </a:p>
      </dgm:t>
    </dgm:pt>
    <dgm:pt modelId="{03493E8C-50F8-45B3-A472-C0A9885B3A10}">
      <dgm:prSet custT="1"/>
      <dgm:spPr/>
      <dgm:t>
        <a:bodyPr/>
        <a:lstStyle/>
        <a:p>
          <a:pPr algn="ctr"/>
          <a:endParaRPr lang="ru-RU" sz="800" dirty="0">
            <a:latin typeface="Arial" pitchFamily="34" charset="0"/>
            <a:cs typeface="Arial" pitchFamily="34" charset="0"/>
          </a:endParaRPr>
        </a:p>
      </dgm:t>
    </dgm:pt>
    <dgm:pt modelId="{668D1674-B980-4C54-B72F-B152B3527FA6}" type="parTrans" cxnId="{6E14B336-8C05-4DD7-B6A8-8157C0F134C3}">
      <dgm:prSet/>
      <dgm:spPr/>
      <dgm:t>
        <a:bodyPr/>
        <a:lstStyle/>
        <a:p>
          <a:endParaRPr lang="ru-RU"/>
        </a:p>
      </dgm:t>
    </dgm:pt>
    <dgm:pt modelId="{54B8301C-A0C7-4960-B865-02BC6D7D9BF3}" type="sibTrans" cxnId="{6E14B336-8C05-4DD7-B6A8-8157C0F134C3}">
      <dgm:prSet/>
      <dgm:spPr/>
      <dgm:t>
        <a:bodyPr/>
        <a:lstStyle/>
        <a:p>
          <a:endParaRPr lang="ru-RU"/>
        </a:p>
      </dgm:t>
    </dgm:pt>
    <dgm:pt modelId="{EC833C37-B81E-4ACC-ABB5-339F3AF770AE}">
      <dgm:prSet custT="1"/>
      <dgm:spPr/>
      <dgm:t>
        <a:bodyPr/>
        <a:lstStyle/>
        <a:p>
          <a:pPr algn="ctr"/>
          <a:endParaRPr lang="ru-RU" sz="800" b="0" dirty="0">
            <a:latin typeface="Arial" pitchFamily="34" charset="0"/>
            <a:cs typeface="Arial" pitchFamily="34" charset="0"/>
          </a:endParaRPr>
        </a:p>
      </dgm:t>
    </dgm:pt>
    <dgm:pt modelId="{E6427FA1-02C7-4307-9892-2745A697FAB1}" type="parTrans" cxnId="{A5304AF6-F360-4336-A5E4-15E35A9CD64E}">
      <dgm:prSet/>
      <dgm:spPr/>
      <dgm:t>
        <a:bodyPr/>
        <a:lstStyle/>
        <a:p>
          <a:endParaRPr lang="ru-RU"/>
        </a:p>
      </dgm:t>
    </dgm:pt>
    <dgm:pt modelId="{7223B97F-4E02-4661-AB58-AABDAE710D61}" type="sibTrans" cxnId="{A5304AF6-F360-4336-A5E4-15E35A9CD64E}">
      <dgm:prSet/>
      <dgm:spPr/>
      <dgm:t>
        <a:bodyPr/>
        <a:lstStyle/>
        <a:p>
          <a:endParaRPr lang="ru-RU"/>
        </a:p>
      </dgm:t>
    </dgm:pt>
    <dgm:pt modelId="{2CB64B9D-3F16-4C4A-8733-263BFAA52F36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«Спорт в каждый дом» 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внебюджетные средства, средства бюджета муниципального района Красноярский Самарской области, внебюджетные средства)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AFEBD535-7486-4D85-917E-5B371BE454C3}" type="parTrans" cxnId="{454B8D51-826D-44FE-8BB7-7A970F659DF2}">
      <dgm:prSet/>
      <dgm:spPr/>
      <dgm:t>
        <a:bodyPr/>
        <a:lstStyle/>
        <a:p>
          <a:endParaRPr lang="ru-RU"/>
        </a:p>
      </dgm:t>
    </dgm:pt>
    <dgm:pt modelId="{787FF9C5-0498-4598-B476-3339B3D51D83}" type="sibTrans" cxnId="{454B8D51-826D-44FE-8BB7-7A970F659DF2}">
      <dgm:prSet/>
      <dgm:spPr/>
      <dgm:t>
        <a:bodyPr/>
        <a:lstStyle/>
        <a:p>
          <a:endParaRPr lang="ru-RU"/>
        </a:p>
      </dgm:t>
    </dgm:pt>
    <dgm:pt modelId="{52137537-9FD0-41C7-9FFB-4D296AB27F0B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«Уроки здоровья» 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внебюджетные средства, средства бюджета муниципального района Красноярский Самарской области, внебюджетные средства)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6005F996-D9A6-410C-9C6E-ECA5C309FD66}" type="parTrans" cxnId="{6DA8A2A5-CD49-42FC-BA16-96F6F6528F88}">
      <dgm:prSet/>
      <dgm:spPr/>
    </dgm:pt>
    <dgm:pt modelId="{F1E5D4DE-D363-4CCB-8AB1-7D6D50DCDC14}" type="sibTrans" cxnId="{6DA8A2A5-CD49-42FC-BA16-96F6F6528F88}">
      <dgm:prSet/>
      <dgm:spPr/>
    </dgm:pt>
    <dgm:pt modelId="{70B335CC-2A20-47FC-8F35-14B73BCD212E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и развитие сферы социальной защиты населения  маломобильных граждан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05A0C2BB-D037-4809-BD84-8C0CED100290}" type="parTrans" cxnId="{B0836F81-5CAC-43D8-A971-2F9C1E0918A2}">
      <dgm:prSet/>
      <dgm:spPr/>
    </dgm:pt>
    <dgm:pt modelId="{FE4E06FF-1260-4A52-BFAB-90CA6DD03728}" type="sibTrans" cxnId="{B0836F81-5CAC-43D8-A971-2F9C1E0918A2}">
      <dgm:prSet/>
      <dgm:spPr/>
    </dgm:pt>
    <dgm:pt modelId="{B06E1556-9F7A-4F9E-87F6-CFE98B247B4A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«Красный Яр –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велостолица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Самарского региона» 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внебюджетные средства, средства бюджета муниципального района Красноярский Самарской области, внебюджетные средства)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D36894BD-63E4-40A4-B7C4-A15B03A0DD35}" type="parTrans" cxnId="{401CAC6A-0045-43F0-9E92-D9B765074F74}">
      <dgm:prSet/>
      <dgm:spPr/>
    </dgm:pt>
    <dgm:pt modelId="{D5B168B1-C5AD-42D8-9272-5E5B88AC6263}" type="sibTrans" cxnId="{401CAC6A-0045-43F0-9E92-D9B765074F74}">
      <dgm:prSet/>
      <dgm:spPr/>
    </dgm:pt>
    <dgm:pt modelId="{2A20E10B-DC2E-4DE8-9D45-6E7196F0BD93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Серебряный возраст 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 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области; источники финансирования: средства федерального бюджета, внебюджетные средства)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269D4458-08D8-4F7A-8E90-1E6A35822C44}" type="parTrans" cxnId="{6D7D517B-D324-44A4-A41A-330C0FC0A80B}">
      <dgm:prSet/>
      <dgm:spPr/>
    </dgm:pt>
    <dgm:pt modelId="{D4505768-258B-4B98-B3BF-E169FDBC7EEB}" type="sibTrans" cxnId="{6D7D517B-D324-44A4-A41A-330C0FC0A80B}">
      <dgm:prSet/>
      <dgm:spPr/>
    </dgm:pt>
    <dgm:pt modelId="{F45E3956-02B7-457B-8CCD-A2258EBCA409}">
      <dgm:prSet custT="1"/>
      <dgm:spPr/>
      <dgm:t>
        <a:bodyPr/>
        <a:lstStyle/>
        <a:p>
          <a:pPr algn="just"/>
          <a:r>
            <a: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инфраструктуры объектов физической культуры и спорта, увеличение количества уличных спортивных объектов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DC6AE0C0-4CFE-42B9-B2B4-9161B9D71987}" type="parTrans" cxnId="{8CCD281B-338C-4344-8239-52EE2652B08A}">
      <dgm:prSet/>
      <dgm:spPr/>
    </dgm:pt>
    <dgm:pt modelId="{EA818720-DA19-40B3-8711-B0E93D216714}" type="sibTrans" cxnId="{8CCD281B-338C-4344-8239-52EE2652B08A}">
      <dgm:prSet/>
      <dgm:spPr/>
    </dgm:pt>
    <dgm:pt modelId="{9F9A5BDC-B31A-47ED-8967-6EB8CB0E1D7C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инфраструктуры объектов физической культуры и спорта, увеличение количества уличных спортивных объектов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DDF12433-8184-44A1-B7ED-6E388A05425D}" type="parTrans" cxnId="{E024EFFA-EC4B-49A1-9516-C91DBD733B07}">
      <dgm:prSet/>
      <dgm:spPr/>
    </dgm:pt>
    <dgm:pt modelId="{86EF8FA8-3E58-4422-9D75-A7A304AC0ADC}" type="sibTrans" cxnId="{E024EFFA-EC4B-49A1-9516-C91DBD733B07}">
      <dgm:prSet/>
      <dgm:spPr/>
    </dgm:pt>
    <dgm:pt modelId="{F01F18E4-E78F-4DF1-8232-97CAD2561A9F}">
      <dgm:prSet custT="1"/>
      <dgm:spPr/>
      <dgm:t>
        <a:bodyPr/>
        <a:lstStyle/>
        <a:p>
          <a:pPr algn="ctr"/>
          <a:endParaRPr lang="ru-RU" sz="800" dirty="0">
            <a:latin typeface="Arial" pitchFamily="34" charset="0"/>
            <a:cs typeface="Arial" pitchFamily="34" charset="0"/>
          </a:endParaRPr>
        </a:p>
      </dgm:t>
    </dgm:pt>
    <dgm:pt modelId="{9D0F8BAA-0AEF-42CC-A434-CF03877C1193}" type="parTrans" cxnId="{2879CA4F-068B-460C-AE52-39796943AACB}">
      <dgm:prSet/>
      <dgm:spPr/>
    </dgm:pt>
    <dgm:pt modelId="{24B81524-B819-43CD-807B-F0D7DF385797}" type="sibTrans" cxnId="{2879CA4F-068B-460C-AE52-39796943AACB}">
      <dgm:prSet/>
      <dgm:spPr/>
    </dgm:pt>
    <dgm:pt modelId="{462D6997-0211-4577-8CF2-1D1047FC1099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Сохранение и развитие историко-культурного наследия и туризма</a:t>
          </a:r>
          <a:endParaRPr lang="ru-RU" sz="1000" u="sng" dirty="0">
            <a:latin typeface="Times New Roman" pitchFamily="18" charset="0"/>
            <a:cs typeface="Times New Roman" pitchFamily="18" charset="0"/>
          </a:endParaRPr>
        </a:p>
      </dgm:t>
    </dgm:pt>
    <dgm:pt modelId="{8B38549D-84B8-4620-A59D-04D23CB62C65}" type="parTrans" cxnId="{C55F2DBF-F508-4FB5-965E-0359A1E4A5A9}">
      <dgm:prSet/>
      <dgm:spPr/>
    </dgm:pt>
    <dgm:pt modelId="{61575DB6-A41F-45F5-92A6-D73728C5CC21}" type="sibTrans" cxnId="{C55F2DBF-F508-4FB5-965E-0359A1E4A5A9}">
      <dgm:prSet/>
      <dgm:spPr/>
    </dgm:pt>
    <dgm:pt modelId="{8D3EFCE0-A1E0-4C49-A59B-B35BBD042D4A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«Перенос музея истории района в здание спорткомплекса на ул. Советская с включением его в туристические маршруты»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92624981-AFD9-4858-9A68-3DB5BA9290EF}" type="parTrans" cxnId="{DBDFBEF2-A0D9-495F-AFDD-998B95AC7D70}">
      <dgm:prSet/>
      <dgm:spPr/>
      <dgm:t>
        <a:bodyPr/>
        <a:lstStyle/>
        <a:p>
          <a:endParaRPr lang="ru-RU"/>
        </a:p>
      </dgm:t>
    </dgm:pt>
    <dgm:pt modelId="{19B320D9-0C8E-415C-839C-C0BE7AF1818F}" type="sibTrans" cxnId="{DBDFBEF2-A0D9-495F-AFDD-998B95AC7D70}">
      <dgm:prSet/>
      <dgm:spPr/>
      <dgm:t>
        <a:bodyPr/>
        <a:lstStyle/>
        <a:p>
          <a:endParaRPr lang="ru-RU"/>
        </a:p>
      </dgm:t>
    </dgm:pt>
    <dgm:pt modelId="{BD7FF1A4-A16A-4ED8-9792-FE18CFD17509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«Строительство мемориального комплекса «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Новозакамская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засечная черта»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местного бюджета)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D57346A0-ADDF-4461-9D19-5CDC4493F355}" type="parTrans" cxnId="{288A0B3D-AE07-4CED-8419-3B1AA9F7FA78}">
      <dgm:prSet/>
      <dgm:spPr/>
      <dgm:t>
        <a:bodyPr/>
        <a:lstStyle/>
        <a:p>
          <a:endParaRPr lang="ru-RU"/>
        </a:p>
      </dgm:t>
    </dgm:pt>
    <dgm:pt modelId="{611B1DA6-0427-4522-B5D9-A75EE298A81C}" type="sibTrans" cxnId="{288A0B3D-AE07-4CED-8419-3B1AA9F7FA78}">
      <dgm:prSet/>
      <dgm:spPr/>
      <dgm:t>
        <a:bodyPr/>
        <a:lstStyle/>
        <a:p>
          <a:endParaRPr lang="ru-RU"/>
        </a:p>
      </dgm:t>
    </dgm:pt>
    <dgm:pt modelId="{9F0B34BF-C293-4B81-8A9F-66E648316001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«Красный Яр- историческое поселение»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 муниципального района Красноярский Самарской области; источники финансирования: средства областного бюджета, средства федерального бюджета, средства бюджета муниципального района Красноярский, внебюджетные средства). В 2019 году начата работа по формированию 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9382842E-D1D6-4F39-A566-F124EB7E880D}" type="parTrans" cxnId="{2EA11D05-4D46-463A-8BDF-FC2FB92A52D7}">
      <dgm:prSet/>
      <dgm:spPr/>
      <dgm:t>
        <a:bodyPr/>
        <a:lstStyle/>
        <a:p>
          <a:endParaRPr lang="ru-RU"/>
        </a:p>
      </dgm:t>
    </dgm:pt>
    <dgm:pt modelId="{E818AF45-AA92-40B8-A673-0F033635FC6A}" type="sibTrans" cxnId="{2EA11D05-4D46-463A-8BDF-FC2FB92A52D7}">
      <dgm:prSet/>
      <dgm:spPr/>
      <dgm:t>
        <a:bodyPr/>
        <a:lstStyle/>
        <a:p>
          <a:endParaRPr lang="ru-RU"/>
        </a:p>
      </dgm:t>
    </dgm:pt>
    <dgm:pt modelId="{1C7926CE-3337-4DC0-9915-3FB90BFF918E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Мотивация жителей на ведение здорового образа жизни и приобщение к регулярным занятиям физической культурой и спортом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F3EF3B94-8B5C-4F82-BCF7-6A03765943CD}" type="parTrans" cxnId="{66476AE1-C821-420B-999F-7500AB65D7C2}">
      <dgm:prSet/>
      <dgm:spPr/>
    </dgm:pt>
    <dgm:pt modelId="{26FABC18-3388-44AF-AD23-051855001588}" type="sibTrans" cxnId="{66476AE1-C821-420B-999F-7500AB65D7C2}">
      <dgm:prSet/>
      <dgm:spPr/>
    </dgm:pt>
    <dgm:pt modelId="{795ADE2F-8FEA-400D-9C99-09F9A0513687}">
      <dgm:prSet custT="1"/>
      <dgm:spPr/>
      <dgm:t>
        <a:bodyPr/>
        <a:lstStyle/>
        <a:p>
          <a:pPr algn="just"/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3660FA12-F798-4DFF-8BE5-643BC5883A72}" type="parTrans" cxnId="{883EFC1C-7E6F-4291-A80D-B8FEB1C6D4DB}">
      <dgm:prSet/>
      <dgm:spPr/>
    </dgm:pt>
    <dgm:pt modelId="{75F4B172-03FC-443A-8BF2-EBE8D7E6726F}" type="sibTrans" cxnId="{883EFC1C-7E6F-4291-A80D-B8FEB1C6D4DB}">
      <dgm:prSet/>
      <dgm:spPr/>
    </dgm:pt>
    <dgm:pt modelId="{480AC271-4C6D-4E51-A22B-6077ECBB6634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активного долголетия для лиц пожилого возраста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EAC20BE2-7AFB-467B-BD30-2E484E7969FE}" type="parTrans" cxnId="{589936FF-1DAB-40CD-AC05-B2CCEA8BB029}">
      <dgm:prSet/>
      <dgm:spPr/>
    </dgm:pt>
    <dgm:pt modelId="{9C47A817-F40F-4564-A127-7D4E1C463949}" type="sibTrans" cxnId="{589936FF-1DAB-40CD-AC05-B2CCEA8BB029}">
      <dgm:prSet/>
      <dgm:spPr/>
    </dgm:pt>
    <dgm:pt modelId="{5C160DCE-8B67-457C-B3FA-19474DB38690}">
      <dgm:prSet custT="1"/>
      <dgm:spPr/>
      <dgm:t>
        <a:bodyPr/>
        <a:lstStyle/>
        <a:p>
          <a:pPr algn="just"/>
          <a:r>
            <a:rPr lang="ru-RU" sz="900" b="1" u="none" dirty="0" smtClean="0">
              <a:latin typeface="Times New Roman" pitchFamily="18" charset="0"/>
              <a:cs typeface="Times New Roman" pitchFamily="18" charset="0"/>
            </a:rPr>
            <a:t>Мероприятия, обеспечивающие доступность объектов социальной и жилищной инфраструктуры Красноярского района для маломобильных граждан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источники финансирования: средства областного бюджета, средства местного бюджета)</a:t>
          </a:r>
          <a:endParaRPr lang="ru-RU" sz="900" b="1" u="none" dirty="0">
            <a:latin typeface="Times New Roman" pitchFamily="18" charset="0"/>
            <a:cs typeface="Times New Roman" pitchFamily="18" charset="0"/>
          </a:endParaRPr>
        </a:p>
      </dgm:t>
    </dgm:pt>
    <dgm:pt modelId="{5D361165-FA7E-4027-AF47-1F84A7037AAF}" type="parTrans" cxnId="{1281A7C2-8BB9-4FD4-A154-83420AF4EAE2}">
      <dgm:prSet/>
      <dgm:spPr/>
    </dgm:pt>
    <dgm:pt modelId="{B42291E6-B403-4F6C-AEC1-A7354F7ECB6B}" type="sibTrans" cxnId="{1281A7C2-8BB9-4FD4-A154-83420AF4EAE2}">
      <dgm:prSet/>
      <dgm:spPr/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35666" custScaleY="296987" custLinFactNeighborX="-46891" custLinFactNeighborY="-54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NeighborX="239" custLinFactNeighborY="16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A3940-1646-486B-858C-FEE3DA3D65A2}" srcId="{500BADAA-A0A3-4BCA-A0F0-838B45DA1EE5}" destId="{1DAE62DD-1429-4C4A-B39C-612249CD3C2F}" srcOrd="7" destOrd="0" parTransId="{BB7DF4EC-79DE-4FED-9639-6C26C7DC51E1}" sibTransId="{93150794-5C96-447C-A37A-FD3691266A40}"/>
    <dgm:cxn modelId="{C20585EA-6F7D-4F2C-9F9A-B247A227DBC0}" type="presOf" srcId="{F01F18E4-E78F-4DF1-8232-97CAD2561A9F}" destId="{1B3FDC12-5A47-4CEC-B4A5-B99ED13ED8A2}" srcOrd="0" destOrd="0" presId="urn:microsoft.com/office/officeart/2005/8/layout/list1"/>
    <dgm:cxn modelId="{288A0B3D-AE07-4CED-8419-3B1AA9F7FA78}" srcId="{500BADAA-A0A3-4BCA-A0F0-838B45DA1EE5}" destId="{BD7FF1A4-A16A-4ED8-9792-FE18CFD17509}" srcOrd="3" destOrd="0" parTransId="{D57346A0-ADDF-4461-9D19-5CDC4493F355}" sibTransId="{611B1DA6-0427-4522-B5D9-A75EE298A81C}"/>
    <dgm:cxn modelId="{46288D5F-7C99-48F8-BCD8-F907C35B77E4}" srcId="{500BADAA-A0A3-4BCA-A0F0-838B45DA1EE5}" destId="{7C0C4186-ECB4-4831-978D-2868BACEAA7E}" srcOrd="6" destOrd="0" parTransId="{060622C8-4E36-4C8E-B8D4-40A4612ED952}" sibTransId="{36D364B6-1FD8-41B1-B253-B17560387373}"/>
    <dgm:cxn modelId="{589936FF-1DAB-40CD-AC05-B2CCEA8BB029}" srcId="{500BADAA-A0A3-4BCA-A0F0-838B45DA1EE5}" destId="{480AC271-4C6D-4E51-A22B-6077ECBB6634}" srcOrd="16" destOrd="0" parTransId="{EAC20BE2-7AFB-467B-BD30-2E484E7969FE}" sibTransId="{9C47A817-F40F-4564-A127-7D4E1C463949}"/>
    <dgm:cxn modelId="{7BED4AC3-6FD5-4E89-AE09-AC811A249F1F}" type="presOf" srcId="{462D6997-0211-4577-8CF2-1D1047FC1099}" destId="{1B3FDC12-5A47-4CEC-B4A5-B99ED13ED8A2}" srcOrd="0" destOrd="1" presId="urn:microsoft.com/office/officeart/2005/8/layout/list1"/>
    <dgm:cxn modelId="{1281A7C2-8BB9-4FD4-A154-83420AF4EAE2}" srcId="{500BADAA-A0A3-4BCA-A0F0-838B45DA1EE5}" destId="{5C160DCE-8B67-457C-B3FA-19474DB38690}" srcOrd="19" destOrd="0" parTransId="{5D361165-FA7E-4027-AF47-1F84A7037AAF}" sibTransId="{B42291E6-B403-4F6C-AEC1-A7354F7ECB6B}"/>
    <dgm:cxn modelId="{431E88E8-2F79-43B3-9236-65522009E866}" type="presOf" srcId="{2A20E10B-DC2E-4DE8-9D45-6E7196F0BD93}" destId="{1B3FDC12-5A47-4CEC-B4A5-B99ED13ED8A2}" srcOrd="0" destOrd="17" presId="urn:microsoft.com/office/officeart/2005/8/layout/list1"/>
    <dgm:cxn modelId="{963D556B-675C-4EDC-830A-346063DC6DDB}" type="presOf" srcId="{480AC271-4C6D-4E51-A22B-6077ECBB6634}" destId="{1B3FDC12-5A47-4CEC-B4A5-B99ED13ED8A2}" srcOrd="0" destOrd="16" presId="urn:microsoft.com/office/officeart/2005/8/layout/list1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E024EFFA-EC4B-49A1-9516-C91DBD733B07}" srcId="{500BADAA-A0A3-4BCA-A0F0-838B45DA1EE5}" destId="{9F9A5BDC-B31A-47ED-8967-6EB8CB0E1D7C}" srcOrd="9" destOrd="0" parTransId="{DDF12433-8184-44A1-B7ED-6E388A05425D}" sibTransId="{86EF8FA8-3E58-4422-9D75-A7A304AC0ADC}"/>
    <dgm:cxn modelId="{14CD5053-3056-45B6-88AF-EC63B108EB37}" type="presOf" srcId="{1DAE62DD-1429-4C4A-B39C-612249CD3C2F}" destId="{1B3FDC12-5A47-4CEC-B4A5-B99ED13ED8A2}" srcOrd="0" destOrd="7" presId="urn:microsoft.com/office/officeart/2005/8/layout/list1"/>
    <dgm:cxn modelId="{207ABC52-911A-4F00-93BA-877796B150E6}" type="presOf" srcId="{5C160DCE-8B67-457C-B3FA-19474DB38690}" destId="{1B3FDC12-5A47-4CEC-B4A5-B99ED13ED8A2}" srcOrd="0" destOrd="19" presId="urn:microsoft.com/office/officeart/2005/8/layout/list1"/>
    <dgm:cxn modelId="{B9B6D5CA-D557-46FA-98E1-66C26CF1EB7B}" type="presOf" srcId="{F45E3956-02B7-457B-8CCD-A2258EBCA409}" destId="{1B3FDC12-5A47-4CEC-B4A5-B99ED13ED8A2}" srcOrd="0" destOrd="10" presId="urn:microsoft.com/office/officeart/2005/8/layout/list1"/>
    <dgm:cxn modelId="{DBDFBEF2-A0D9-495F-AFDD-998B95AC7D70}" srcId="{500BADAA-A0A3-4BCA-A0F0-838B45DA1EE5}" destId="{8D3EFCE0-A1E0-4C49-A59B-B35BBD042D4A}" srcOrd="2" destOrd="0" parTransId="{92624981-AFD9-4858-9A68-3DB5BA9290EF}" sibTransId="{19B320D9-0C8E-415C-839C-C0BE7AF1818F}"/>
    <dgm:cxn modelId="{34E7EE28-F23F-4029-96C1-8CBE321CA5AE}" type="presOf" srcId="{9F0B34BF-C293-4B81-8A9F-66E648316001}" destId="{1B3FDC12-5A47-4CEC-B4A5-B99ED13ED8A2}" srcOrd="0" destOrd="4" presId="urn:microsoft.com/office/officeart/2005/8/layout/list1"/>
    <dgm:cxn modelId="{EAAF33DF-5A2D-4A4F-B63C-5F2186D68B6E}" type="presOf" srcId="{795ADE2F-8FEA-400D-9C99-09F9A0513687}" destId="{1B3FDC12-5A47-4CEC-B4A5-B99ED13ED8A2}" srcOrd="0" destOrd="8" presId="urn:microsoft.com/office/officeart/2005/8/layout/list1"/>
    <dgm:cxn modelId="{B0836F81-5CAC-43D8-A971-2F9C1E0918A2}" srcId="{500BADAA-A0A3-4BCA-A0F0-838B45DA1EE5}" destId="{70B335CC-2A20-47FC-8F35-14B73BCD212E}" srcOrd="18" destOrd="0" parTransId="{05A0C2BB-D037-4809-BD84-8C0CED100290}" sibTransId="{FE4E06FF-1260-4A52-BFAB-90CA6DD03728}"/>
    <dgm:cxn modelId="{B994ECBE-9FBC-4736-9204-75C2A4A4396D}" type="presOf" srcId="{500BADAA-A0A3-4BCA-A0F0-838B45DA1EE5}" destId="{42F386D0-9B70-44B9-BEF3-FE82BA7CB8AD}" srcOrd="0" destOrd="0" presId="urn:microsoft.com/office/officeart/2005/8/layout/list1"/>
    <dgm:cxn modelId="{6DA8A2A5-CD49-42FC-BA16-96F6F6528F88}" srcId="{500BADAA-A0A3-4BCA-A0F0-838B45DA1EE5}" destId="{52137537-9FD0-41C7-9FFB-4D296AB27F0B}" srcOrd="14" destOrd="0" parTransId="{6005F996-D9A6-410C-9C6E-ECA5C309FD66}" sibTransId="{F1E5D4DE-D363-4CCB-8AB1-7D6D50DCDC14}"/>
    <dgm:cxn modelId="{56683462-2370-4BF9-B8E2-349AAF2AB7EE}" type="presOf" srcId="{03493E8C-50F8-45B3-A472-C0A9885B3A10}" destId="{1B3FDC12-5A47-4CEC-B4A5-B99ED13ED8A2}" srcOrd="0" destOrd="21" presId="urn:microsoft.com/office/officeart/2005/8/layout/list1"/>
    <dgm:cxn modelId="{C55F2DBF-F508-4FB5-965E-0359A1E4A5A9}" srcId="{500BADAA-A0A3-4BCA-A0F0-838B45DA1EE5}" destId="{462D6997-0211-4577-8CF2-1D1047FC1099}" srcOrd="1" destOrd="0" parTransId="{8B38549D-84B8-4620-A59D-04D23CB62C65}" sibTransId="{61575DB6-A41F-45F5-92A6-D73728C5CC21}"/>
    <dgm:cxn modelId="{DC1FF351-3104-409A-8A16-714F14D6437D}" type="presOf" srcId="{BD7FF1A4-A16A-4ED8-9792-FE18CFD17509}" destId="{1B3FDC12-5A47-4CEC-B4A5-B99ED13ED8A2}" srcOrd="0" destOrd="3" presId="urn:microsoft.com/office/officeart/2005/8/layout/list1"/>
    <dgm:cxn modelId="{795E2D07-424D-40DD-ABD2-E5CEBFDCFE49}" type="presOf" srcId="{8D3EFCE0-A1E0-4C49-A59B-B35BBD042D4A}" destId="{1B3FDC12-5A47-4CEC-B4A5-B99ED13ED8A2}" srcOrd="0" destOrd="2" presId="urn:microsoft.com/office/officeart/2005/8/layout/list1"/>
    <dgm:cxn modelId="{E2FFCA40-4A26-4B32-BC35-9ED5488C013E}" type="presOf" srcId="{3BA73984-5B17-4311-B308-C0B774D14B86}" destId="{1B3FDC12-5A47-4CEC-B4A5-B99ED13ED8A2}" srcOrd="0" destOrd="5" presId="urn:microsoft.com/office/officeart/2005/8/layout/list1"/>
    <dgm:cxn modelId="{6E14B336-8C05-4DD7-B6A8-8157C0F134C3}" srcId="{500BADAA-A0A3-4BCA-A0F0-838B45DA1EE5}" destId="{03493E8C-50F8-45B3-A472-C0A9885B3A10}" srcOrd="21" destOrd="0" parTransId="{668D1674-B980-4C54-B72F-B152B3527FA6}" sibTransId="{54B8301C-A0C7-4960-B865-02BC6D7D9BF3}"/>
    <dgm:cxn modelId="{B0EBA7BF-1784-42B6-B3A1-1A856FF84AA6}" type="presOf" srcId="{500BADAA-A0A3-4BCA-A0F0-838B45DA1EE5}" destId="{61C1CAA4-D5B8-4E70-88C4-F36482985480}" srcOrd="1" destOrd="0" presId="urn:microsoft.com/office/officeart/2005/8/layout/list1"/>
    <dgm:cxn modelId="{1A5B6E6D-6719-449D-AD0F-60D79CCD039F}" srcId="{500BADAA-A0A3-4BCA-A0F0-838B45DA1EE5}" destId="{D38C1425-7A91-49A2-A19E-4F93BD27411F}" srcOrd="11" destOrd="0" parTransId="{7A8E48FF-B8A8-49CA-993B-B56B72C09E78}" sibTransId="{22A46AD4-4B25-4670-A83B-748F7887F642}"/>
    <dgm:cxn modelId="{A5304AF6-F360-4336-A5E4-15E35A9CD64E}" srcId="{500BADAA-A0A3-4BCA-A0F0-838B45DA1EE5}" destId="{EC833C37-B81E-4ACC-ABB5-339F3AF770AE}" srcOrd="20" destOrd="0" parTransId="{E6427FA1-02C7-4307-9892-2745A697FAB1}" sibTransId="{7223B97F-4E02-4661-AB58-AABDAE710D61}"/>
    <dgm:cxn modelId="{454B8D51-826D-44FE-8BB7-7A970F659DF2}" srcId="{500BADAA-A0A3-4BCA-A0F0-838B45DA1EE5}" destId="{2CB64B9D-3F16-4C4A-8733-263BFAA52F36}" srcOrd="13" destOrd="0" parTransId="{AFEBD535-7486-4D85-917E-5B371BE454C3}" sibTransId="{787FF9C5-0498-4598-B476-3339B3D51D83}"/>
    <dgm:cxn modelId="{028469E5-16DE-48FA-AE1E-55A5B811A9AC}" type="presOf" srcId="{EC833C37-B81E-4ACC-ABB5-339F3AF770AE}" destId="{1B3FDC12-5A47-4CEC-B4A5-B99ED13ED8A2}" srcOrd="0" destOrd="20" presId="urn:microsoft.com/office/officeart/2005/8/layout/list1"/>
    <dgm:cxn modelId="{66476AE1-C821-420B-999F-7500AB65D7C2}" srcId="{500BADAA-A0A3-4BCA-A0F0-838B45DA1EE5}" destId="{1C7926CE-3337-4DC0-9915-3FB90BFF918E}" srcOrd="12" destOrd="0" parTransId="{F3EF3B94-8B5C-4F82-BCF7-6A03765943CD}" sibTransId="{26FABC18-3388-44AF-AD23-051855001588}"/>
    <dgm:cxn modelId="{6D7D517B-D324-44A4-A41A-330C0FC0A80B}" srcId="{500BADAA-A0A3-4BCA-A0F0-838B45DA1EE5}" destId="{2A20E10B-DC2E-4DE8-9D45-6E7196F0BD93}" srcOrd="17" destOrd="0" parTransId="{269D4458-08D8-4F7A-8E90-1E6A35822C44}" sibTransId="{D4505768-258B-4B98-B3BF-E169FDBC7EEB}"/>
    <dgm:cxn modelId="{31A8A4B2-0791-43FA-B828-3702C43951DD}" type="presOf" srcId="{2CB64B9D-3F16-4C4A-8733-263BFAA52F36}" destId="{1B3FDC12-5A47-4CEC-B4A5-B99ED13ED8A2}" srcOrd="0" destOrd="13" presId="urn:microsoft.com/office/officeart/2005/8/layout/list1"/>
    <dgm:cxn modelId="{2EA11D05-4D46-463A-8BDF-FC2FB92A52D7}" srcId="{500BADAA-A0A3-4BCA-A0F0-838B45DA1EE5}" destId="{9F0B34BF-C293-4B81-8A9F-66E648316001}" srcOrd="4" destOrd="0" parTransId="{9382842E-D1D6-4F39-A566-F124EB7E880D}" sibTransId="{E818AF45-AA92-40B8-A673-0F033635FC6A}"/>
    <dgm:cxn modelId="{1D65D29C-8100-49AE-83BF-0D23B25EF4AB}" srcId="{500BADAA-A0A3-4BCA-A0F0-838B45DA1EE5}" destId="{3BA73984-5B17-4311-B308-C0B774D14B86}" srcOrd="5" destOrd="0" parTransId="{1BDA068C-2588-400F-A205-61E1EA0EA3AD}" sibTransId="{CB504528-5D7A-431D-8EC8-D3C44829AC71}"/>
    <dgm:cxn modelId="{D05D4558-7811-4845-81DA-6BCA6FC97B6F}" type="presOf" srcId="{D38C1425-7A91-49A2-A19E-4F93BD27411F}" destId="{1B3FDC12-5A47-4CEC-B4A5-B99ED13ED8A2}" srcOrd="0" destOrd="11" presId="urn:microsoft.com/office/officeart/2005/8/layout/list1"/>
    <dgm:cxn modelId="{6FBF2345-5FE1-4ECF-943A-6EBDFD6A56A0}" type="presOf" srcId="{70B335CC-2A20-47FC-8F35-14B73BCD212E}" destId="{1B3FDC12-5A47-4CEC-B4A5-B99ED13ED8A2}" srcOrd="0" destOrd="18" presId="urn:microsoft.com/office/officeart/2005/8/layout/list1"/>
    <dgm:cxn modelId="{778DA8C7-7C67-444C-9B21-25F0918E3F83}" type="presOf" srcId="{52137537-9FD0-41C7-9FFB-4D296AB27F0B}" destId="{1B3FDC12-5A47-4CEC-B4A5-B99ED13ED8A2}" srcOrd="0" destOrd="14" presId="urn:microsoft.com/office/officeart/2005/8/layout/list1"/>
    <dgm:cxn modelId="{DE5EDE9A-52F1-4421-8EC6-ADC19E0061F6}" type="presOf" srcId="{9F9A5BDC-B31A-47ED-8967-6EB8CB0E1D7C}" destId="{1B3FDC12-5A47-4CEC-B4A5-B99ED13ED8A2}" srcOrd="0" destOrd="9" presId="urn:microsoft.com/office/officeart/2005/8/layout/list1"/>
    <dgm:cxn modelId="{E93AFE14-B62B-4550-B35A-E27AD06B6A07}" type="presOf" srcId="{69AA3AB5-F3AF-4EE1-B837-EA313DDE773F}" destId="{4EE18C87-DDB9-4CC7-8FEE-6E38BBA7AD03}" srcOrd="0" destOrd="0" presId="urn:microsoft.com/office/officeart/2005/8/layout/list1"/>
    <dgm:cxn modelId="{859EB37D-2526-4B1E-9C3C-0B7AAEAD1260}" type="presOf" srcId="{7C0C4186-ECB4-4831-978D-2868BACEAA7E}" destId="{1B3FDC12-5A47-4CEC-B4A5-B99ED13ED8A2}" srcOrd="0" destOrd="6" presId="urn:microsoft.com/office/officeart/2005/8/layout/list1"/>
    <dgm:cxn modelId="{2879CA4F-068B-460C-AE52-39796943AACB}" srcId="{500BADAA-A0A3-4BCA-A0F0-838B45DA1EE5}" destId="{F01F18E4-E78F-4DF1-8232-97CAD2561A9F}" srcOrd="0" destOrd="0" parTransId="{9D0F8BAA-0AEF-42CC-A434-CF03877C1193}" sibTransId="{24B81524-B819-43CD-807B-F0D7DF385797}"/>
    <dgm:cxn modelId="{8CCD281B-338C-4344-8239-52EE2652B08A}" srcId="{500BADAA-A0A3-4BCA-A0F0-838B45DA1EE5}" destId="{F45E3956-02B7-457B-8CCD-A2258EBCA409}" srcOrd="10" destOrd="0" parTransId="{DC6AE0C0-4CFE-42B9-B2B4-9161B9D71987}" sibTransId="{EA818720-DA19-40B3-8711-B0E93D216714}"/>
    <dgm:cxn modelId="{401CAC6A-0045-43F0-9E92-D9B765074F74}" srcId="{500BADAA-A0A3-4BCA-A0F0-838B45DA1EE5}" destId="{B06E1556-9F7A-4F9E-87F6-CFE98B247B4A}" srcOrd="15" destOrd="0" parTransId="{D36894BD-63E4-40A4-B7C4-A15B03A0DD35}" sibTransId="{D5B168B1-C5AD-42D8-9272-5E5B88AC6263}"/>
    <dgm:cxn modelId="{93489F62-DE93-4F10-B06D-70820D1E320B}" type="presOf" srcId="{1C7926CE-3337-4DC0-9915-3FB90BFF918E}" destId="{1B3FDC12-5A47-4CEC-B4A5-B99ED13ED8A2}" srcOrd="0" destOrd="12" presId="urn:microsoft.com/office/officeart/2005/8/layout/list1"/>
    <dgm:cxn modelId="{883EFC1C-7E6F-4291-A80D-B8FEB1C6D4DB}" srcId="{500BADAA-A0A3-4BCA-A0F0-838B45DA1EE5}" destId="{795ADE2F-8FEA-400D-9C99-09F9A0513687}" srcOrd="8" destOrd="0" parTransId="{3660FA12-F798-4DFF-8BE5-643BC5883A72}" sibTransId="{75F4B172-03FC-443A-8BF2-EBE8D7E6726F}"/>
    <dgm:cxn modelId="{22F77CBD-4B0D-41AA-9E4A-1FF6FF0A7039}" type="presOf" srcId="{B06E1556-9F7A-4F9E-87F6-CFE98B247B4A}" destId="{1B3FDC12-5A47-4CEC-B4A5-B99ED13ED8A2}" srcOrd="0" destOrd="15" presId="urn:microsoft.com/office/officeart/2005/8/layout/list1"/>
    <dgm:cxn modelId="{44B0669B-46CB-4CB4-91FB-463C0510E742}" type="presParOf" srcId="{4EE18C87-DDB9-4CC7-8FEE-6E38BBA7AD03}" destId="{C6973A68-BC79-48B6-8564-FC8204B70161}" srcOrd="0" destOrd="0" presId="urn:microsoft.com/office/officeart/2005/8/layout/list1"/>
    <dgm:cxn modelId="{885DD193-6C37-4638-ADB6-A6E115A3CEEB}" type="presParOf" srcId="{C6973A68-BC79-48B6-8564-FC8204B70161}" destId="{42F386D0-9B70-44B9-BEF3-FE82BA7CB8AD}" srcOrd="0" destOrd="0" presId="urn:microsoft.com/office/officeart/2005/8/layout/list1"/>
    <dgm:cxn modelId="{397D8E53-22AF-447A-ADF9-2E9DECF6BC30}" type="presParOf" srcId="{C6973A68-BC79-48B6-8564-FC8204B70161}" destId="{61C1CAA4-D5B8-4E70-88C4-F36482985480}" srcOrd="1" destOrd="0" presId="urn:microsoft.com/office/officeart/2005/8/layout/list1"/>
    <dgm:cxn modelId="{51E196F7-8965-4E71-9280-2BDEC0C878FF}" type="presParOf" srcId="{4EE18C87-DDB9-4CC7-8FEE-6E38BBA7AD03}" destId="{8CED3F49-D5A4-4FBE-BF94-F91958110904}" srcOrd="1" destOrd="0" presId="urn:microsoft.com/office/officeart/2005/8/layout/list1"/>
    <dgm:cxn modelId="{284A5071-BB38-4A1B-90B9-6868250E1F14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dirty="0" smtClean="0">
              <a:latin typeface="Times New Roman" pitchFamily="18" charset="0"/>
              <a:cs typeface="Times New Roman" pitchFamily="18" charset="0"/>
            </a:rPr>
            <a:t>Сбалансированное пространственное развитие и комфортная среда проживания</a:t>
          </a:r>
          <a:endParaRPr lang="ru-RU" sz="1350" b="1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31E4942A-8A27-4A1C-8B29-AA1A8AD98055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муниципальной транспортной сети, способствующей повышению мобильности, связности и доступности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7DE7D812-BCCD-492B-88C5-A8AA29C79A08}" type="parTrans" cxnId="{AC4FB93E-AFF7-4937-9839-D1E70F0D9E5E}">
      <dgm:prSet/>
      <dgm:spPr/>
      <dgm:t>
        <a:bodyPr/>
        <a:lstStyle/>
        <a:p>
          <a:endParaRPr lang="ru-RU"/>
        </a:p>
      </dgm:t>
    </dgm:pt>
    <dgm:pt modelId="{EC512D1C-479A-4D26-A99F-805D9060326C}" type="sibTrans" cxnId="{AC4FB93E-AFF7-4937-9839-D1E70F0D9E5E}">
      <dgm:prSet/>
      <dgm:spPr/>
      <dgm:t>
        <a:bodyPr/>
        <a:lstStyle/>
        <a:p>
          <a:endParaRPr lang="ru-RU"/>
        </a:p>
      </dgm:t>
    </dgm:pt>
    <dgm:pt modelId="{B240E37A-DBD8-43B3-A3AF-F2F13B7D8844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Строительство мостов через р. Кондурча к п.Малиновый куст и к п. Кириллинский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муниципального района Красноярский Самарской области; источники финансирования: средства федерального бюджета, средства областного бюджета,  средства бюджета муниципального района Красноярский). В 2020 году  разработка ПСД .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06014664-4DAB-4B70-AACC-57CE29301501}" type="parTrans" cxnId="{2250E5EF-4BDA-4392-A043-BD9A132B01EB}">
      <dgm:prSet/>
      <dgm:spPr/>
      <dgm:t>
        <a:bodyPr/>
        <a:lstStyle/>
        <a:p>
          <a:endParaRPr lang="ru-RU"/>
        </a:p>
      </dgm:t>
    </dgm:pt>
    <dgm:pt modelId="{E7D97148-3722-4646-AC65-5E2569DD1976}" type="sibTrans" cxnId="{2250E5EF-4BDA-4392-A043-BD9A132B01EB}">
      <dgm:prSet/>
      <dgm:spPr/>
      <dgm:t>
        <a:bodyPr/>
        <a:lstStyle/>
        <a:p>
          <a:endParaRPr lang="ru-RU"/>
        </a:p>
      </dgm:t>
    </dgm:pt>
    <dgm:pt modelId="{9156454B-9694-4234-92FC-8662D0307826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«Строительство взлетно-посадочных площадок для малой авиации и вертолетов в с. Красный Яр, п.г.т. Волжский, п.г.т. Мирный, п.г.т. Новосемейкино»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муниципального района Красноярский Самарской области / Частный партнер; источники финансирования: средства областного бюджета, средства бюджета муниципального района Красноярский)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4BDB710-E446-4695-A482-1BCAA746FC2A}" type="parTrans" cxnId="{6C3EF45B-05D9-4036-AFF0-7E5350552FC8}">
      <dgm:prSet/>
      <dgm:spPr/>
      <dgm:t>
        <a:bodyPr/>
        <a:lstStyle/>
        <a:p>
          <a:endParaRPr lang="ru-RU"/>
        </a:p>
      </dgm:t>
    </dgm:pt>
    <dgm:pt modelId="{506DEF83-0DDE-4927-8B32-6E49925B9D3A}" type="sibTrans" cxnId="{6C3EF45B-05D9-4036-AFF0-7E5350552FC8}">
      <dgm:prSet/>
      <dgm:spPr/>
      <dgm:t>
        <a:bodyPr/>
        <a:lstStyle/>
        <a:p>
          <a:endParaRPr lang="ru-RU"/>
        </a:p>
      </dgm:t>
    </dgm:pt>
    <dgm:pt modelId="{88941E4D-F2BC-45B3-946C-9BBF95994D74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«Реконструкция ГРС-35 п.г.т. Мирный  площадью земельного участка 5000 кв.м.»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муниципального района Красноярский Самарской области, источники финансирования:  средства областного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CDEED0D0-B4DB-4823-B5EB-41A7EF413335}" type="parTrans" cxnId="{CDDF9318-9C3C-4F64-A7F8-F4B5839BBC16}">
      <dgm:prSet/>
      <dgm:spPr/>
      <dgm:t>
        <a:bodyPr/>
        <a:lstStyle/>
        <a:p>
          <a:endParaRPr lang="ru-RU"/>
        </a:p>
      </dgm:t>
    </dgm:pt>
    <dgm:pt modelId="{D2797715-4E16-4CBB-AE6B-AF1C3E9F9BB1}" type="sibTrans" cxnId="{CDDF9318-9C3C-4F64-A7F8-F4B5839BBC16}">
      <dgm:prSet/>
      <dgm:spPr/>
      <dgm:t>
        <a:bodyPr/>
        <a:lstStyle/>
        <a:p>
          <a:endParaRPr lang="ru-RU"/>
        </a:p>
      </dgm:t>
    </dgm:pt>
    <dgm:pt modelId="{0150284E-8C29-4A62-8789-2A7751114A4F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 «Строительство автостанции в с. Красный Яр муниципального района Красноярский Самарской области»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средства: 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8FE87641-E360-4852-8B5A-C28B37F4F86B}" type="parTrans" cxnId="{DB77B7A6-B9E0-4D82-A47D-5FD863FD98FF}">
      <dgm:prSet/>
      <dgm:spPr/>
      <dgm:t>
        <a:bodyPr/>
        <a:lstStyle/>
        <a:p>
          <a:endParaRPr lang="ru-RU"/>
        </a:p>
      </dgm:t>
    </dgm:pt>
    <dgm:pt modelId="{8DBCF601-12AD-4EE9-B506-F726793D0893}" type="sibTrans" cxnId="{DB77B7A6-B9E0-4D82-A47D-5FD863FD98FF}">
      <dgm:prSet/>
      <dgm:spPr/>
      <dgm:t>
        <a:bodyPr/>
        <a:lstStyle/>
        <a:p>
          <a:endParaRPr lang="ru-RU"/>
        </a:p>
      </dgm:t>
    </dgm:pt>
    <dgm:pt modelId="{F2A08143-15F3-4328-9A61-3EC77989544A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Планируемые автомобильные дороги общего пользования местного значения между населенными пунктами: - С. Большая Каменка – п. Студеный; - п. Коммунарский – п. п. Светлый Луч; - п. Коммунарский – п.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Линевый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; - п. Коммунарский – п. Заря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муниципального района Красноярский Самарской области; источники финансирования: средства областного бюджета: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927A45A4-4B31-4EB5-A4E0-5C9B8A028735}" type="parTrans" cxnId="{011D73F6-A58F-48ED-B0BF-BFFE8D7CE1F4}">
      <dgm:prSet/>
      <dgm:spPr/>
      <dgm:t>
        <a:bodyPr/>
        <a:lstStyle/>
        <a:p>
          <a:endParaRPr lang="ru-RU"/>
        </a:p>
      </dgm:t>
    </dgm:pt>
    <dgm:pt modelId="{1E0A8372-B02D-433E-9AE9-ED4DC145F0B4}" type="sibTrans" cxnId="{011D73F6-A58F-48ED-B0BF-BFFE8D7CE1F4}">
      <dgm:prSet/>
      <dgm:spPr/>
      <dgm:t>
        <a:bodyPr/>
        <a:lstStyle/>
        <a:p>
          <a:endParaRPr lang="ru-RU"/>
        </a:p>
      </dgm:t>
    </dgm:pt>
    <dgm:pt modelId="{3C0B1AE9-0288-474E-BDE9-8EA4E610582C}">
      <dgm:prSet custT="1"/>
      <dgm:spPr/>
      <dgm:t>
        <a:bodyPr/>
        <a:lstStyle/>
        <a:p>
          <a:pPr algn="just"/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Планируемые автомобильные дороги общего пользования местного значения, ведущие к объекту АПК: - п.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Колодинка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- ООО «Конный завод Ермак»; - с. Новый Буян – КФХ Садыкова М.С.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 Самарской области, Администрация муниципального района Красноярский Самарской области; источники финансирования: средства областного бюджета: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612698D4-C255-483A-8F63-059E68BCE46C}" type="parTrans" cxnId="{3BD75013-42BF-4B14-9256-B92DDB864747}">
      <dgm:prSet/>
      <dgm:spPr/>
      <dgm:t>
        <a:bodyPr/>
        <a:lstStyle/>
        <a:p>
          <a:endParaRPr lang="ru-RU"/>
        </a:p>
      </dgm:t>
    </dgm:pt>
    <dgm:pt modelId="{42322FC5-6B80-4BF1-ADC5-70D313023A9F}" type="sibTrans" cxnId="{3BD75013-42BF-4B14-9256-B92DDB864747}">
      <dgm:prSet/>
      <dgm:spPr/>
      <dgm:t>
        <a:bodyPr/>
        <a:lstStyle/>
        <a:p>
          <a:endParaRPr lang="ru-RU"/>
        </a:p>
      </dgm:t>
    </dgm:pt>
    <dgm:pt modelId="{736DB8CA-BAF5-4247-906C-0680C1107F8A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Строительство пешеходного перехода через железнодорожные пути в п.г.т. Волжский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 Самарской области, Администрация муниципального района Красноярский Самарской области; источники финансирования: средства областного бюджета: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8CFC678E-686B-4770-ADC3-B149E5E269A6}" type="parTrans" cxnId="{3E7FCD29-7514-40C9-BEC4-536C75BCF832}">
      <dgm:prSet/>
      <dgm:spPr/>
      <dgm:t>
        <a:bodyPr/>
        <a:lstStyle/>
        <a:p>
          <a:endParaRPr lang="ru-RU"/>
        </a:p>
      </dgm:t>
    </dgm:pt>
    <dgm:pt modelId="{952CC03A-9C9D-4FA0-9839-9E351F170327}" type="sibTrans" cxnId="{3E7FCD29-7514-40C9-BEC4-536C75BCF832}">
      <dgm:prSet/>
      <dgm:spPr/>
      <dgm:t>
        <a:bodyPr/>
        <a:lstStyle/>
        <a:p>
          <a:endParaRPr lang="ru-RU"/>
        </a:p>
      </dgm:t>
    </dgm:pt>
    <dgm:pt modelId="{38FFA874-D83C-4A91-B498-F1675C4A78D2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Строительство и реконструкция автобусных остановок на территории муниципального района Красноярский Самарской области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 Самарской области, Администрация муниципального района Красноярский Самарской области; источники финансирования: средства областного бюджета: средства местного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56F6DBF-E2F4-4E4D-80F9-F293B8C153B3}" type="parTrans" cxnId="{66CF3216-D9B1-4330-A6CB-80EEC2A2EC82}">
      <dgm:prSet/>
      <dgm:spPr/>
      <dgm:t>
        <a:bodyPr/>
        <a:lstStyle/>
        <a:p>
          <a:endParaRPr lang="ru-RU"/>
        </a:p>
      </dgm:t>
    </dgm:pt>
    <dgm:pt modelId="{7C959F90-422F-45BE-8C9D-11EE46885BD7}" type="sibTrans" cxnId="{66CF3216-D9B1-4330-A6CB-80EEC2A2EC82}">
      <dgm:prSet/>
      <dgm:spPr/>
      <dgm:t>
        <a:bodyPr/>
        <a:lstStyle/>
        <a:p>
          <a:endParaRPr lang="ru-RU"/>
        </a:p>
      </dgm:t>
    </dgm:pt>
    <dgm:pt modelId="{7EBABBE7-123B-4263-9BB3-6DE9B39AB81F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Детскую площадку в каждый двор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внебюджетные средства, средства бюджета муниципального района Красноярский, внебюджетные средства).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В 2020 году в рамках ГП КРСТ  в 10 поселениях района будут установлены универсальные площадки для занятий физкультуры и отдыха . </a:t>
          </a:r>
          <a:r>
            <a:rPr lang="ru-RU" sz="900" b="0" dirty="0" smtClean="0">
              <a:latin typeface="Times New Roman" pitchFamily="18" charset="0"/>
              <a:cs typeface="Times New Roman" pitchFamily="18" charset="0"/>
            </a:rPr>
            <a:t>Объем инвестиций 94,1 млн.руб.(ОБ/ФБ/РБ/БП/ВБ/23,2/43,1/20,5/7/0,2 млн.руб.)</a:t>
          </a:r>
          <a:endParaRPr lang="ru-RU" sz="900" b="0" dirty="0">
            <a:latin typeface="Times New Roman" pitchFamily="18" charset="0"/>
            <a:cs typeface="Times New Roman" pitchFamily="18" charset="0"/>
          </a:endParaRPr>
        </a:p>
      </dgm:t>
    </dgm:pt>
    <dgm:pt modelId="{73ADFC40-31B1-4E6E-A417-30D93134C38B}" type="parTrans" cxnId="{38B35345-CDD7-4651-9136-805F23FEBAB9}">
      <dgm:prSet/>
      <dgm:spPr/>
      <dgm:t>
        <a:bodyPr/>
        <a:lstStyle/>
        <a:p>
          <a:endParaRPr lang="ru-RU"/>
        </a:p>
      </dgm:t>
    </dgm:pt>
    <dgm:pt modelId="{13F0D27D-A23E-4E04-80EC-E9F243289E09}" type="sibTrans" cxnId="{38B35345-CDD7-4651-9136-805F23FEBAB9}">
      <dgm:prSet/>
      <dgm:spPr/>
      <dgm:t>
        <a:bodyPr/>
        <a:lstStyle/>
        <a:p>
          <a:endParaRPr lang="ru-RU"/>
        </a:p>
      </dgm:t>
    </dgm:pt>
    <dgm:pt modelId="{1E8E4A01-5779-4BA5-93AB-427EBC6FED26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«Безопасный район»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области; источники финансирования: внебюджетные средства, средства бюджета муниципального района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3241AB0B-03F5-4D93-8A3B-204D959DB36F}" type="parTrans" cxnId="{C4EE3B8F-6109-4390-8180-F596AAB70F65}">
      <dgm:prSet/>
      <dgm:spPr/>
      <dgm:t>
        <a:bodyPr/>
        <a:lstStyle/>
        <a:p>
          <a:endParaRPr lang="ru-RU"/>
        </a:p>
      </dgm:t>
    </dgm:pt>
    <dgm:pt modelId="{0EE24463-23A2-4CB2-A187-4D27BE1FA575}" type="sibTrans" cxnId="{C4EE3B8F-6109-4390-8180-F596AAB70F65}">
      <dgm:prSet/>
      <dgm:spPr/>
      <dgm:t>
        <a:bodyPr/>
        <a:lstStyle/>
        <a:p>
          <a:endParaRPr lang="ru-RU"/>
        </a:p>
      </dgm:t>
    </dgm:pt>
    <dgm:pt modelId="{C3C24223-5E3C-41B3-852C-17ED0075DBC1}">
      <dgm:prSet custT="1"/>
      <dgm:spPr/>
      <dgm:t>
        <a:bodyPr/>
        <a:lstStyle/>
        <a:p>
          <a:pPr algn="ctr"/>
          <a:endParaRPr lang="ru-RU" sz="800" dirty="0">
            <a:latin typeface="Arial" pitchFamily="34" charset="0"/>
            <a:cs typeface="Arial" pitchFamily="34" charset="0"/>
          </a:endParaRPr>
        </a:p>
      </dgm:t>
    </dgm:pt>
    <dgm:pt modelId="{75654CBE-2443-44BD-99C4-0E8C3EA58527}" type="parTrans" cxnId="{B410CE3E-BA04-46AE-B0B6-F088DD59B020}">
      <dgm:prSet/>
      <dgm:spPr/>
      <dgm:t>
        <a:bodyPr/>
        <a:lstStyle/>
        <a:p>
          <a:endParaRPr lang="ru-RU"/>
        </a:p>
      </dgm:t>
    </dgm:pt>
    <dgm:pt modelId="{A4B9B560-8A66-4C45-95AE-A582528F9FC8}" type="sibTrans" cxnId="{B410CE3E-BA04-46AE-B0B6-F088DD59B020}">
      <dgm:prSet/>
      <dgm:spPr/>
      <dgm:t>
        <a:bodyPr/>
        <a:lstStyle/>
        <a:p>
          <a:endParaRPr lang="ru-RU"/>
        </a:p>
      </dgm:t>
    </dgm:pt>
    <dgm:pt modelId="{829553A1-A7F7-43FD-AEE0-EDBEC84FF1AA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общественных пространств, отвечающих современным требованиям качества, комфорта и безопасности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0494C4D9-B576-4864-83C8-F4692998985B}" type="parTrans" cxnId="{D6D90185-C6EB-442B-ADAF-873D57D8AA02}">
      <dgm:prSet/>
      <dgm:spPr/>
    </dgm:pt>
    <dgm:pt modelId="{D4DBAF23-8906-4282-9DBA-F90AAB1F9C8D}" type="sibTrans" cxnId="{D6D90185-C6EB-442B-ADAF-873D57D8AA02}">
      <dgm:prSet/>
      <dgm:spPr/>
    </dgm:pt>
    <dgm:pt modelId="{F36DAECE-5229-4234-88C9-24ADF706CF12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Проекты комплексной социально значимой жилой застройки «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Экодолье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», «ЯР ПАРК» «Звездный», «Искра»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 / Администрация сельского поселения / Частный партнер; источники финансирования: средства областного бюджета, средства бюджета муниципального района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21E58759-63B5-4E65-B5A8-2BABD590F0AF}" type="sibTrans" cxnId="{9EB93621-1771-4D3E-B132-AEB425F284D6}">
      <dgm:prSet/>
      <dgm:spPr/>
      <dgm:t>
        <a:bodyPr/>
        <a:lstStyle/>
        <a:p>
          <a:endParaRPr lang="ru-RU"/>
        </a:p>
      </dgm:t>
    </dgm:pt>
    <dgm:pt modelId="{89E3A64D-6715-42E9-9150-02514AB78034}" type="parTrans" cxnId="{9EB93621-1771-4D3E-B132-AEB425F284D6}">
      <dgm:prSet/>
      <dgm:spPr/>
      <dgm:t>
        <a:bodyPr/>
        <a:lstStyle/>
        <a:p>
          <a:endParaRPr lang="ru-RU"/>
        </a:p>
      </dgm:t>
    </dgm:pt>
    <dgm:pt modelId="{56EA08E2-BD79-4E77-BD88-36EE5A60EB21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комплексного освоения и развития территорий для массового строительства жилья, отвечающего стандартам ценовой доступности, </a:t>
          </a:r>
          <a:r>
            <a:rPr lang="ru-RU" sz="10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энергоэффективности</a:t>
          </a:r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 экологичности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140B925B-367F-4D57-A590-2E1AEB37C4F1}" type="sibTrans" cxnId="{0EF95071-FCEA-48B3-A176-6CE040B325BB}">
      <dgm:prSet/>
      <dgm:spPr/>
    </dgm:pt>
    <dgm:pt modelId="{09C7A6C1-6DCD-421A-A848-A6C4BCF0A2BF}" type="parTrans" cxnId="{0EF95071-FCEA-48B3-A176-6CE040B325BB}">
      <dgm:prSet/>
      <dgm:spPr/>
    </dgm:pt>
    <dgm:pt modelId="{E9C16FFC-C09B-4244-87C2-59AB8FFF4394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7B8201E9-0967-4707-9C4B-E754F56A9D05}" type="parTrans" cxnId="{1C42FCA5-C4A1-4E2D-AFE8-A088ACDD6BED}">
      <dgm:prSet/>
      <dgm:spPr/>
    </dgm:pt>
    <dgm:pt modelId="{4DBA5441-E8E5-4E4A-8601-C0137478D3AF}" type="sibTrans" cxnId="{1C42FCA5-C4A1-4E2D-AFE8-A088ACDD6BED}">
      <dgm:prSet/>
      <dgm:spPr/>
    </dgm:pt>
    <dgm:pt modelId="{7457C76A-4B1D-4AA7-B445-FCC8D78842E2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719225BE-18DB-4D61-8AA9-90409A5610E2}" type="parTrans" cxnId="{A700130D-74E9-4CC8-B9DD-EEF289BB195A}">
      <dgm:prSet/>
      <dgm:spPr/>
    </dgm:pt>
    <dgm:pt modelId="{79FB0D38-FD53-40D3-B524-D38C79FB5A45}" type="sibTrans" cxnId="{A700130D-74E9-4CC8-B9DD-EEF289BB195A}">
      <dgm:prSet/>
      <dgm:spPr/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33575" custScaleY="356979" custLinFactNeighborX="-30785" custLinFactNeighborY="-552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79613" custLinFactNeighborX="2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10CE3E-BA04-46AE-B0B6-F088DD59B020}" srcId="{500BADAA-A0A3-4BCA-A0F0-838B45DA1EE5}" destId="{C3C24223-5E3C-41B3-852C-17ED0075DBC1}" srcOrd="16" destOrd="0" parTransId="{75654CBE-2443-44BD-99C4-0E8C3EA58527}" sibTransId="{A4B9B560-8A66-4C45-95AE-A582528F9FC8}"/>
    <dgm:cxn modelId="{0EF95071-FCEA-48B3-A176-6CE040B325BB}" srcId="{500BADAA-A0A3-4BCA-A0F0-838B45DA1EE5}" destId="{56EA08E2-BD79-4E77-BD88-36EE5A60EB21}" srcOrd="14" destOrd="0" parTransId="{09C7A6C1-6DCD-421A-A848-A6C4BCF0A2BF}" sibTransId="{140B925B-367F-4D57-A590-2E1AEB37C4F1}"/>
    <dgm:cxn modelId="{2250E5EF-4BDA-4392-A043-BD9A132B01EB}" srcId="{500BADAA-A0A3-4BCA-A0F0-838B45DA1EE5}" destId="{B240E37A-DBD8-43B3-A3AF-F2F13B7D8844}" srcOrd="1" destOrd="0" parTransId="{06014664-4DAB-4B70-AACC-57CE29301501}" sibTransId="{E7D97148-3722-4646-AC65-5E2569DD1976}"/>
    <dgm:cxn modelId="{6C3EF45B-05D9-4036-AFF0-7E5350552FC8}" srcId="{500BADAA-A0A3-4BCA-A0F0-838B45DA1EE5}" destId="{9156454B-9694-4234-92FC-8662D0307826}" srcOrd="2" destOrd="0" parTransId="{D4BDB710-E446-4695-A482-1BCAA746FC2A}" sibTransId="{506DEF83-0DDE-4927-8B32-6E49925B9D3A}"/>
    <dgm:cxn modelId="{A700130D-74E9-4CC8-B9DD-EEF289BB195A}" srcId="{500BADAA-A0A3-4BCA-A0F0-838B45DA1EE5}" destId="{7457C76A-4B1D-4AA7-B445-FCC8D78842E2}" srcOrd="13" destOrd="0" parTransId="{719225BE-18DB-4D61-8AA9-90409A5610E2}" sibTransId="{79FB0D38-FD53-40D3-B524-D38C79FB5A45}"/>
    <dgm:cxn modelId="{B03B9D0B-44E5-4503-B7D1-AAE78BA1612E}" type="presOf" srcId="{1E8E4A01-5779-4BA5-93AB-427EBC6FED26}" destId="{1B3FDC12-5A47-4CEC-B4A5-B99ED13ED8A2}" srcOrd="0" destOrd="12" presId="urn:microsoft.com/office/officeart/2005/8/layout/list1"/>
    <dgm:cxn modelId="{979FD98F-8F78-4B9C-B90A-40C973A7D165}" type="presOf" srcId="{829553A1-A7F7-43FD-AEE0-EDBEC84FF1AA}" destId="{1B3FDC12-5A47-4CEC-B4A5-B99ED13ED8A2}" srcOrd="0" destOrd="10" presId="urn:microsoft.com/office/officeart/2005/8/layout/list1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011D73F6-A58F-48ED-B0BF-BFFE8D7CE1F4}" srcId="{500BADAA-A0A3-4BCA-A0F0-838B45DA1EE5}" destId="{F2A08143-15F3-4328-9A61-3EC77989544A}" srcOrd="5" destOrd="0" parTransId="{927A45A4-4B31-4EB5-A4E0-5C9B8A028735}" sibTransId="{1E0A8372-B02D-433E-9AE9-ED4DC145F0B4}"/>
    <dgm:cxn modelId="{B6AC73E6-8FD3-4A62-B5DB-C3A2606EBDE6}" type="presOf" srcId="{9156454B-9694-4234-92FC-8662D0307826}" destId="{1B3FDC12-5A47-4CEC-B4A5-B99ED13ED8A2}" srcOrd="0" destOrd="2" presId="urn:microsoft.com/office/officeart/2005/8/layout/list1"/>
    <dgm:cxn modelId="{D6D90185-C6EB-442B-ADAF-873D57D8AA02}" srcId="{500BADAA-A0A3-4BCA-A0F0-838B45DA1EE5}" destId="{829553A1-A7F7-43FD-AEE0-EDBEC84FF1AA}" srcOrd="10" destOrd="0" parTransId="{0494C4D9-B576-4864-83C8-F4692998985B}" sibTransId="{D4DBAF23-8906-4282-9DBA-F90AAB1F9C8D}"/>
    <dgm:cxn modelId="{E77F1014-16A4-4D05-BE90-2F25BD39BDAB}" type="presOf" srcId="{7457C76A-4B1D-4AA7-B445-FCC8D78842E2}" destId="{1B3FDC12-5A47-4CEC-B4A5-B99ED13ED8A2}" srcOrd="0" destOrd="13" presId="urn:microsoft.com/office/officeart/2005/8/layout/list1"/>
    <dgm:cxn modelId="{CCFE1A23-B4B4-4006-B3F2-008051793043}" type="presOf" srcId="{38FFA874-D83C-4A91-B498-F1675C4A78D2}" destId="{1B3FDC12-5A47-4CEC-B4A5-B99ED13ED8A2}" srcOrd="0" destOrd="8" presId="urn:microsoft.com/office/officeart/2005/8/layout/list1"/>
    <dgm:cxn modelId="{CDDF9318-9C3C-4F64-A7F8-F4B5839BBC16}" srcId="{500BADAA-A0A3-4BCA-A0F0-838B45DA1EE5}" destId="{88941E4D-F2BC-45B3-946C-9BBF95994D74}" srcOrd="3" destOrd="0" parTransId="{CDEED0D0-B4DB-4823-B5EB-41A7EF413335}" sibTransId="{D2797715-4E16-4CBB-AE6B-AF1C3E9F9BB1}"/>
    <dgm:cxn modelId="{38B35345-CDD7-4651-9136-805F23FEBAB9}" srcId="{500BADAA-A0A3-4BCA-A0F0-838B45DA1EE5}" destId="{7EBABBE7-123B-4263-9BB3-6DE9B39AB81F}" srcOrd="11" destOrd="0" parTransId="{73ADFC40-31B1-4E6E-A417-30D93134C38B}" sibTransId="{13F0D27D-A23E-4E04-80EC-E9F243289E09}"/>
    <dgm:cxn modelId="{1C42FCA5-C4A1-4E2D-AFE8-A088ACDD6BED}" srcId="{500BADAA-A0A3-4BCA-A0F0-838B45DA1EE5}" destId="{E9C16FFC-C09B-4244-87C2-59AB8FFF4394}" srcOrd="9" destOrd="0" parTransId="{7B8201E9-0967-4707-9C4B-E754F56A9D05}" sibTransId="{4DBA5441-E8E5-4E4A-8601-C0137478D3AF}"/>
    <dgm:cxn modelId="{3BD75013-42BF-4B14-9256-B92DDB864747}" srcId="{500BADAA-A0A3-4BCA-A0F0-838B45DA1EE5}" destId="{3C0B1AE9-0288-474E-BDE9-8EA4E610582C}" srcOrd="6" destOrd="0" parTransId="{612698D4-C255-483A-8F63-059E68BCE46C}" sibTransId="{42322FC5-6B80-4BF1-ADC5-70D313023A9F}"/>
    <dgm:cxn modelId="{DB77B7A6-B9E0-4D82-A47D-5FD863FD98FF}" srcId="{500BADAA-A0A3-4BCA-A0F0-838B45DA1EE5}" destId="{0150284E-8C29-4A62-8789-2A7751114A4F}" srcOrd="4" destOrd="0" parTransId="{8FE87641-E360-4852-8B5A-C28B37F4F86B}" sibTransId="{8DBCF601-12AD-4EE9-B506-F726793D0893}"/>
    <dgm:cxn modelId="{66CF3216-D9B1-4330-A6CB-80EEC2A2EC82}" srcId="{500BADAA-A0A3-4BCA-A0F0-838B45DA1EE5}" destId="{38FFA874-D83C-4A91-B498-F1675C4A78D2}" srcOrd="8" destOrd="0" parTransId="{B56F6DBF-E2F4-4E4D-80F9-F293B8C153B3}" sibTransId="{7C959F90-422F-45BE-8C9D-11EE46885BD7}"/>
    <dgm:cxn modelId="{AC4FB93E-AFF7-4937-9839-D1E70F0D9E5E}" srcId="{500BADAA-A0A3-4BCA-A0F0-838B45DA1EE5}" destId="{31E4942A-8A27-4A1C-8B29-AA1A8AD98055}" srcOrd="0" destOrd="0" parTransId="{7DE7D812-BCCD-492B-88C5-A8AA29C79A08}" sibTransId="{EC512D1C-479A-4D26-A99F-805D9060326C}"/>
    <dgm:cxn modelId="{55ACAB57-6D87-4E42-9914-F57DB882089E}" type="presOf" srcId="{F36DAECE-5229-4234-88C9-24ADF706CF12}" destId="{1B3FDC12-5A47-4CEC-B4A5-B99ED13ED8A2}" srcOrd="0" destOrd="15" presId="urn:microsoft.com/office/officeart/2005/8/layout/list1"/>
    <dgm:cxn modelId="{C57EAB42-6362-46DB-930A-93DC74EC9230}" type="presOf" srcId="{3C0B1AE9-0288-474E-BDE9-8EA4E610582C}" destId="{1B3FDC12-5A47-4CEC-B4A5-B99ED13ED8A2}" srcOrd="0" destOrd="6" presId="urn:microsoft.com/office/officeart/2005/8/layout/list1"/>
    <dgm:cxn modelId="{6A683EDD-B0A5-4719-A3BB-94DB78E1F3DC}" type="presOf" srcId="{736DB8CA-BAF5-4247-906C-0680C1107F8A}" destId="{1B3FDC12-5A47-4CEC-B4A5-B99ED13ED8A2}" srcOrd="0" destOrd="7" presId="urn:microsoft.com/office/officeart/2005/8/layout/list1"/>
    <dgm:cxn modelId="{C04A3F71-E3FB-4DE7-8321-4C053804A862}" type="presOf" srcId="{E9C16FFC-C09B-4244-87C2-59AB8FFF4394}" destId="{1B3FDC12-5A47-4CEC-B4A5-B99ED13ED8A2}" srcOrd="0" destOrd="9" presId="urn:microsoft.com/office/officeart/2005/8/layout/list1"/>
    <dgm:cxn modelId="{2FC6C867-EC19-44F4-9861-FCA2DB5B462E}" type="presOf" srcId="{88941E4D-F2BC-45B3-946C-9BBF95994D74}" destId="{1B3FDC12-5A47-4CEC-B4A5-B99ED13ED8A2}" srcOrd="0" destOrd="3" presId="urn:microsoft.com/office/officeart/2005/8/layout/list1"/>
    <dgm:cxn modelId="{6C933DF8-515B-4C59-80FD-76FF35A3A110}" type="presOf" srcId="{0150284E-8C29-4A62-8789-2A7751114A4F}" destId="{1B3FDC12-5A47-4CEC-B4A5-B99ED13ED8A2}" srcOrd="0" destOrd="4" presId="urn:microsoft.com/office/officeart/2005/8/layout/list1"/>
    <dgm:cxn modelId="{65A6C534-2397-4B47-BC2A-1A0BDC23F8E4}" type="presOf" srcId="{500BADAA-A0A3-4BCA-A0F0-838B45DA1EE5}" destId="{61C1CAA4-D5B8-4E70-88C4-F36482985480}" srcOrd="1" destOrd="0" presId="urn:microsoft.com/office/officeart/2005/8/layout/list1"/>
    <dgm:cxn modelId="{45167C9C-61EA-41CE-A94C-6B44DD8997F4}" type="presOf" srcId="{500BADAA-A0A3-4BCA-A0F0-838B45DA1EE5}" destId="{42F386D0-9B70-44B9-BEF3-FE82BA7CB8AD}" srcOrd="0" destOrd="0" presId="urn:microsoft.com/office/officeart/2005/8/layout/list1"/>
    <dgm:cxn modelId="{5CAFB87E-E221-47E1-AA1D-E4FBA488B4C3}" type="presOf" srcId="{31E4942A-8A27-4A1C-8B29-AA1A8AD98055}" destId="{1B3FDC12-5A47-4CEC-B4A5-B99ED13ED8A2}" srcOrd="0" destOrd="0" presId="urn:microsoft.com/office/officeart/2005/8/layout/list1"/>
    <dgm:cxn modelId="{7FD2CDF4-B62E-4F3F-8298-5C2E43D64439}" type="presOf" srcId="{69AA3AB5-F3AF-4EE1-B837-EA313DDE773F}" destId="{4EE18C87-DDB9-4CC7-8FEE-6E38BBA7AD03}" srcOrd="0" destOrd="0" presId="urn:microsoft.com/office/officeart/2005/8/layout/list1"/>
    <dgm:cxn modelId="{1D7AA91B-E7D3-4C90-AD2E-21942D7523E4}" type="presOf" srcId="{C3C24223-5E3C-41B3-852C-17ED0075DBC1}" destId="{1B3FDC12-5A47-4CEC-B4A5-B99ED13ED8A2}" srcOrd="0" destOrd="16" presId="urn:microsoft.com/office/officeart/2005/8/layout/list1"/>
    <dgm:cxn modelId="{C4EE3B8F-6109-4390-8180-F596AAB70F65}" srcId="{500BADAA-A0A3-4BCA-A0F0-838B45DA1EE5}" destId="{1E8E4A01-5779-4BA5-93AB-427EBC6FED26}" srcOrd="12" destOrd="0" parTransId="{3241AB0B-03F5-4D93-8A3B-204D959DB36F}" sibTransId="{0EE24463-23A2-4CB2-A187-4D27BE1FA575}"/>
    <dgm:cxn modelId="{9EB93621-1771-4D3E-B132-AEB425F284D6}" srcId="{500BADAA-A0A3-4BCA-A0F0-838B45DA1EE5}" destId="{F36DAECE-5229-4234-88C9-24ADF706CF12}" srcOrd="15" destOrd="0" parTransId="{89E3A64D-6715-42E9-9150-02514AB78034}" sibTransId="{21E58759-63B5-4E65-B5A8-2BABD590F0AF}"/>
    <dgm:cxn modelId="{54073FE8-F71D-42AB-AF93-2D21C3F2A573}" type="presOf" srcId="{56EA08E2-BD79-4E77-BD88-36EE5A60EB21}" destId="{1B3FDC12-5A47-4CEC-B4A5-B99ED13ED8A2}" srcOrd="0" destOrd="14" presId="urn:microsoft.com/office/officeart/2005/8/layout/list1"/>
    <dgm:cxn modelId="{34EEF8E7-E0A6-4417-AEC0-8E26EBC82295}" type="presOf" srcId="{B240E37A-DBD8-43B3-A3AF-F2F13B7D8844}" destId="{1B3FDC12-5A47-4CEC-B4A5-B99ED13ED8A2}" srcOrd="0" destOrd="1" presId="urn:microsoft.com/office/officeart/2005/8/layout/list1"/>
    <dgm:cxn modelId="{FE949AB0-9357-4C24-BE5D-8E16C415CE23}" type="presOf" srcId="{7EBABBE7-123B-4263-9BB3-6DE9B39AB81F}" destId="{1B3FDC12-5A47-4CEC-B4A5-B99ED13ED8A2}" srcOrd="0" destOrd="11" presId="urn:microsoft.com/office/officeart/2005/8/layout/list1"/>
    <dgm:cxn modelId="{3E7FCD29-7514-40C9-BEC4-536C75BCF832}" srcId="{500BADAA-A0A3-4BCA-A0F0-838B45DA1EE5}" destId="{736DB8CA-BAF5-4247-906C-0680C1107F8A}" srcOrd="7" destOrd="0" parTransId="{8CFC678E-686B-4770-ADC3-B149E5E269A6}" sibTransId="{952CC03A-9C9D-4FA0-9839-9E351F170327}"/>
    <dgm:cxn modelId="{AA0D818E-0F2C-4661-96A3-7C6F6FE310E3}" type="presOf" srcId="{F2A08143-15F3-4328-9A61-3EC77989544A}" destId="{1B3FDC12-5A47-4CEC-B4A5-B99ED13ED8A2}" srcOrd="0" destOrd="5" presId="urn:microsoft.com/office/officeart/2005/8/layout/list1"/>
    <dgm:cxn modelId="{20855D5A-6A20-4266-8A34-12266D9CC665}" type="presParOf" srcId="{4EE18C87-DDB9-4CC7-8FEE-6E38BBA7AD03}" destId="{C6973A68-BC79-48B6-8564-FC8204B70161}" srcOrd="0" destOrd="0" presId="urn:microsoft.com/office/officeart/2005/8/layout/list1"/>
    <dgm:cxn modelId="{3C4A32F4-A6AD-43B0-BCCC-FE3DFD0E269A}" type="presParOf" srcId="{C6973A68-BC79-48B6-8564-FC8204B70161}" destId="{42F386D0-9B70-44B9-BEF3-FE82BA7CB8AD}" srcOrd="0" destOrd="0" presId="urn:microsoft.com/office/officeart/2005/8/layout/list1"/>
    <dgm:cxn modelId="{11C9D05D-CEC6-4F7C-AA85-5511D9A04A7F}" type="presParOf" srcId="{C6973A68-BC79-48B6-8564-FC8204B70161}" destId="{61C1CAA4-D5B8-4E70-88C4-F36482985480}" srcOrd="1" destOrd="0" presId="urn:microsoft.com/office/officeart/2005/8/layout/list1"/>
    <dgm:cxn modelId="{F672CB0C-CDA0-4DFF-B632-330A7C000DC2}" type="presParOf" srcId="{4EE18C87-DDB9-4CC7-8FEE-6E38BBA7AD03}" destId="{8CED3F49-D5A4-4FBE-BF94-F91958110904}" srcOrd="1" destOrd="0" presId="urn:microsoft.com/office/officeart/2005/8/layout/list1"/>
    <dgm:cxn modelId="{F4260705-EC7E-47D7-BD4C-F46561A8FC45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dirty="0" smtClean="0">
              <a:latin typeface="Times New Roman" pitchFamily="18" charset="0"/>
              <a:cs typeface="Times New Roman" pitchFamily="18" charset="0"/>
            </a:rPr>
            <a:t>Сбалансированное пространственное развитие и комфортная среда проживания</a:t>
          </a:r>
          <a:endParaRPr lang="ru-RU" sz="1350" b="1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31E4942A-8A27-4A1C-8B29-AA1A8AD98055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НП Экология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 Администрация муниципального района Красноярский Самарской области / предприятия ЖКХ; источники финансирования: средства федерального бюджета, средства бюджета муниципального района Красноярский). Обеспечение жителей Красноярского района Качественной питьевой водой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7DE7D812-BCCD-492B-88C5-A8AA29C79A08}" type="parTrans" cxnId="{AC4FB93E-AFF7-4937-9839-D1E70F0D9E5E}">
      <dgm:prSet/>
      <dgm:spPr/>
      <dgm:t>
        <a:bodyPr/>
        <a:lstStyle/>
        <a:p>
          <a:endParaRPr lang="ru-RU"/>
        </a:p>
      </dgm:t>
    </dgm:pt>
    <dgm:pt modelId="{EC512D1C-479A-4D26-A99F-805D9060326C}" type="sibTrans" cxnId="{AC4FB93E-AFF7-4937-9839-D1E70F0D9E5E}">
      <dgm:prSet/>
      <dgm:spPr/>
      <dgm:t>
        <a:bodyPr/>
        <a:lstStyle/>
        <a:p>
          <a:endParaRPr lang="ru-RU"/>
        </a:p>
      </dgm:t>
    </dgm:pt>
    <dgm:pt modelId="{91F150C6-E690-403B-8BA1-D9D11B4D75A4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«Модернизация уличного освещения на основе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энергосервисного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контракта»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городских и сельских поселений муниципального района Красноярский Самарской области / Частный партнер; источники финансирования: средства федерального бюджета, средства бюджета муниципального района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200D0BD-3CA0-499C-AAE5-BD7F0FD469D7}" type="parTrans" cxnId="{828D09D4-E554-47CF-AFD4-BC2D971A1E7B}">
      <dgm:prSet/>
      <dgm:spPr/>
    </dgm:pt>
    <dgm:pt modelId="{7981C97E-6764-4C9D-A65B-7A0440B50335}" type="sibTrans" cxnId="{828D09D4-E554-47CF-AFD4-BC2D971A1E7B}">
      <dgm:prSet/>
      <dgm:spPr/>
    </dgm:pt>
    <dgm:pt modelId="{E580C7A0-7816-42CA-8F59-FF9FC3D654AC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Мониторинг жилого фонда муниципального района Красноярский Самарской области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Администрация муниципального района Красноярский Самарской области / предприятия ЖКХ; источники финансирования: средства федерального бюджета, средства бюджета муниципального района Красноярский).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97D36BB-01A6-4E0A-901F-AAC8C6FEB5C3}" type="parTrans" cxnId="{51397F1F-94BD-423F-BC88-639CB30E5576}">
      <dgm:prSet/>
      <dgm:spPr/>
    </dgm:pt>
    <dgm:pt modelId="{F1FA4A2C-E8E2-4555-8A49-64E9101AA0A7}" type="sibTrans" cxnId="{51397F1F-94BD-423F-BC88-639CB30E5576}">
      <dgm:prSet/>
      <dgm:spPr/>
    </dgm:pt>
    <dgm:pt modelId="{DE738D12-9238-42B9-8DEC-BF6415A052CC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Улучшение условий проживания граждан в жилищном фонде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11FC04F8-3859-4D55-89CB-FF609846C0B8}" type="parTrans" cxnId="{1C4124CF-69D7-44FE-B8D0-FBFE1D89A097}">
      <dgm:prSet/>
      <dgm:spPr/>
    </dgm:pt>
    <dgm:pt modelId="{E2E5AD55-4F90-42CF-8C5E-244E52ADC224}" type="sibTrans" cxnId="{1C4124CF-69D7-44FE-B8D0-FBFE1D89A097}">
      <dgm:prSet/>
      <dgm:spPr/>
    </dgm:pt>
    <dgm:pt modelId="{41D6B3B6-2F3E-4634-876C-C07DB525F81F}">
      <dgm:prSet custT="1"/>
      <dgm:spPr/>
      <dgm:t>
        <a:bodyPr/>
        <a:lstStyle/>
        <a:p>
          <a:pPr algn="ctr"/>
          <a:r>
            <a:rPr lang="ru-RU" sz="1000" b="1" u="sng" strike="no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 населения качественной питьевой водой</a:t>
          </a:r>
          <a:endParaRPr lang="ru-RU" sz="1000" b="1" u="sng" strike="noStrike" dirty="0">
            <a:latin typeface="Times New Roman" pitchFamily="18" charset="0"/>
            <a:cs typeface="Times New Roman" pitchFamily="18" charset="0"/>
          </a:endParaRPr>
        </a:p>
      </dgm:t>
    </dgm:pt>
    <dgm:pt modelId="{5D626C6F-12B8-4D4E-AA68-6CE108AAB313}" type="parTrans" cxnId="{CC26A177-D743-4E68-8DA3-3A06DE6E498D}">
      <dgm:prSet/>
      <dgm:spPr/>
    </dgm:pt>
    <dgm:pt modelId="{8772A273-9415-43B3-B3BC-89960245D2DD}" type="sibTrans" cxnId="{CC26A177-D743-4E68-8DA3-3A06DE6E498D}">
      <dgm:prSet/>
      <dgm:spPr/>
    </dgm:pt>
    <dgm:pt modelId="{D843D2BF-565A-4EF6-95FE-A07BACE1E685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энергосбережения и энергетической эффективности систем коммунальной инфраструктуры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FD1C4385-7D41-458C-B290-EC98E60E8091}" type="parTrans" cxnId="{147E56EE-70D6-42BA-8E33-3EF3BC799D18}">
      <dgm:prSet/>
      <dgm:spPr/>
    </dgm:pt>
    <dgm:pt modelId="{BED64501-713A-4202-A647-D1A9413D9259}" type="sibTrans" cxnId="{147E56EE-70D6-42BA-8E33-3EF3BC799D18}">
      <dgm:prSet/>
      <dgm:spPr/>
    </dgm:pt>
    <dgm:pt modelId="{EC6198FB-A4BB-4886-B765-CE732A2A0386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0710E9C-2CFC-4C8F-8E23-DCEF2F289B65}" type="parTrans" cxnId="{19F2687A-11E0-47A5-B2AC-B07B70B0937D}">
      <dgm:prSet/>
      <dgm:spPr/>
    </dgm:pt>
    <dgm:pt modelId="{8C06610F-CAD5-40CC-9E6E-AB1942401DF6}" type="sibTrans" cxnId="{19F2687A-11E0-47A5-B2AC-B07B70B0937D}">
      <dgm:prSet/>
      <dgm:spPr/>
    </dgm:pt>
    <dgm:pt modelId="{02204F98-1E3B-45F6-BDE4-CE36A64B4B84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6D6115D-B0CD-4126-9B92-1555DB84217E}" type="parTrans" cxnId="{2EFB48BC-7E54-4860-95FB-B39F704CBCE8}">
      <dgm:prSet/>
      <dgm:spPr/>
    </dgm:pt>
    <dgm:pt modelId="{62D67440-41C9-4060-B4B0-29606108FC0A}" type="sibTrans" cxnId="{2EFB48BC-7E54-4860-95FB-B39F704CBCE8}">
      <dgm:prSet/>
      <dgm:spPr/>
    </dgm:pt>
    <dgm:pt modelId="{19F48069-ACEA-4C81-B040-75972937534C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3CB3347B-2CD4-4895-A16E-F5CF089396B2}" type="parTrans" cxnId="{A6599214-0269-4DA7-B756-C4A9887AB3CD}">
      <dgm:prSet/>
      <dgm:spPr/>
    </dgm:pt>
    <dgm:pt modelId="{C44A028C-BDC9-4B48-9271-3EE5D2506C5B}" type="sibTrans" cxnId="{A6599214-0269-4DA7-B756-C4A9887AB3CD}">
      <dgm:prSet/>
      <dgm:spPr/>
    </dgm:pt>
    <dgm:pt modelId="{FBF7F4D8-7822-4889-8B87-567632F53AE1}">
      <dgm:prSet custT="1"/>
      <dgm:spPr/>
      <dgm:t>
        <a:bodyPr/>
        <a:lstStyle/>
        <a:p>
          <a:pPr algn="just"/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AA83950B-EDF2-4029-A755-B7CC17FBA920}" type="parTrans" cxnId="{B5E5F655-0F3F-4AC0-9541-F59AD005C142}">
      <dgm:prSet/>
      <dgm:spPr/>
    </dgm:pt>
    <dgm:pt modelId="{7AD9861E-B722-46C7-8CCC-2C0A2BEC7110}" type="sibTrans" cxnId="{B5E5F655-0F3F-4AC0-9541-F59AD005C142}">
      <dgm:prSet/>
      <dgm:spPr/>
    </dgm:pt>
    <dgm:pt modelId="{43C71BC8-E885-48C5-83BF-7BF3ECA77264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«Строительство многоквартирных многоэтажных домов, предоставляемых по договору найма жилого помещения гражданам, проживающим на сельской территории в с.Красный Яр, с.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Хилково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и п. Светлое Поле»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Администрация муниципального района Красноярский Самарской области / Администрация сельского поселения Красный Яр муниципального района  Красноярский Самарской области, Администрация сельского поселения Хилково муниципального района Красноярский Самарской области, Администрация сельского поселения Светлое Поле муниципального района Красноярский Самарской области / частный партнер; источники финансирования: средства областного бюджета, средства бюджета муниципального района Красноярский, внебюджетные средства)</a:t>
          </a: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78ECB08A-D77E-46B2-92EE-87A974685988}" type="parTrans" cxnId="{B90DC83C-5E60-4B70-A3B4-77EA9ED75D01}">
      <dgm:prSet/>
      <dgm:spPr/>
    </dgm:pt>
    <dgm:pt modelId="{B1F3B9AA-6711-4BC3-A767-CAA6A113387E}" type="sibTrans" cxnId="{B90DC83C-5E60-4B70-A3B4-77EA9ED75D01}">
      <dgm:prSet/>
      <dgm:spPr/>
    </dgm:pt>
    <dgm:pt modelId="{7EF4B07B-BF85-4A51-BDF8-75E3497E3446}">
      <dgm:prSet custT="1"/>
      <dgm:spPr/>
      <dgm:t>
        <a:bodyPr/>
        <a:lstStyle/>
        <a:p>
          <a:pPr algn="just"/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E26A74F0-FD70-43AE-A412-4ED3A3BBE09F}" type="parTrans" cxnId="{F4F7005D-695A-4A7B-94DA-2FC38D6CD985}">
      <dgm:prSet/>
      <dgm:spPr/>
    </dgm:pt>
    <dgm:pt modelId="{1ED3FC49-46F9-4B6A-8BCF-B77D366D4EAC}" type="sibTrans" cxnId="{F4F7005D-695A-4A7B-94DA-2FC38D6CD985}">
      <dgm:prSet/>
      <dgm:spPr/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974" custScaleY="350107" custLinFactNeighborX="1427" custLinFactNeighborY="-56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48172" custLinFactNeighborX="2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D09D4-E554-47CF-AFD4-BC2D971A1E7B}" srcId="{500BADAA-A0A3-4BCA-A0F0-838B45DA1EE5}" destId="{91F150C6-E690-403B-8BA1-D9D11B4D75A4}" srcOrd="10" destOrd="0" parTransId="{D200D0BD-3CA0-499C-AAE5-BD7F0FD469D7}" sibTransId="{7981C97E-6764-4C9D-A65B-7A0440B50335}"/>
    <dgm:cxn modelId="{2B4B2AA9-3804-4FBF-B8AA-4013B273F536}" type="presOf" srcId="{FBF7F4D8-7822-4889-8B87-567632F53AE1}" destId="{1B3FDC12-5A47-4CEC-B4A5-B99ED13ED8A2}" srcOrd="0" destOrd="0" presId="urn:microsoft.com/office/officeart/2005/8/layout/list1"/>
    <dgm:cxn modelId="{F200AD3E-162D-44BE-AFD0-E4D35350CAC4}" type="presOf" srcId="{43C71BC8-E885-48C5-83BF-7BF3ECA77264}" destId="{1B3FDC12-5A47-4CEC-B4A5-B99ED13ED8A2}" srcOrd="0" destOrd="1" presId="urn:microsoft.com/office/officeart/2005/8/layout/list1"/>
    <dgm:cxn modelId="{B90DC83C-5E60-4B70-A3B4-77EA9ED75D01}" srcId="{500BADAA-A0A3-4BCA-A0F0-838B45DA1EE5}" destId="{43C71BC8-E885-48C5-83BF-7BF3ECA77264}" srcOrd="1" destOrd="0" parTransId="{78ECB08A-D77E-46B2-92EE-87A974685988}" sibTransId="{B1F3B9AA-6711-4BC3-A767-CAA6A113387E}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DBCDF80B-1469-4849-86A9-6C432F5543EB}" type="presOf" srcId="{02204F98-1E3B-45F6-BDE4-CE36A64B4B84}" destId="{1B3FDC12-5A47-4CEC-B4A5-B99ED13ED8A2}" srcOrd="0" destOrd="8" presId="urn:microsoft.com/office/officeart/2005/8/layout/list1"/>
    <dgm:cxn modelId="{9EBB68FB-098B-4AB3-9CB9-FD0E9FB52B3E}" type="presOf" srcId="{91F150C6-E690-403B-8BA1-D9D11B4D75A4}" destId="{1B3FDC12-5A47-4CEC-B4A5-B99ED13ED8A2}" srcOrd="0" destOrd="10" presId="urn:microsoft.com/office/officeart/2005/8/layout/list1"/>
    <dgm:cxn modelId="{B5E5F655-0F3F-4AC0-9541-F59AD005C142}" srcId="{500BADAA-A0A3-4BCA-A0F0-838B45DA1EE5}" destId="{FBF7F4D8-7822-4889-8B87-567632F53AE1}" srcOrd="0" destOrd="0" parTransId="{AA83950B-EDF2-4029-A755-B7CC17FBA920}" sibTransId="{7AD9861E-B722-46C7-8CCC-2C0A2BEC7110}"/>
    <dgm:cxn modelId="{AFAD804A-2DE2-4DB0-9027-5178EFCFC7B3}" type="presOf" srcId="{69AA3AB5-F3AF-4EE1-B837-EA313DDE773F}" destId="{4EE18C87-DDB9-4CC7-8FEE-6E38BBA7AD03}" srcOrd="0" destOrd="0" presId="urn:microsoft.com/office/officeart/2005/8/layout/list1"/>
    <dgm:cxn modelId="{2EFB48BC-7E54-4860-95FB-B39F704CBCE8}" srcId="{500BADAA-A0A3-4BCA-A0F0-838B45DA1EE5}" destId="{02204F98-1E3B-45F6-BDE4-CE36A64B4B84}" srcOrd="8" destOrd="0" parTransId="{B6D6115D-B0CD-4126-9B92-1555DB84217E}" sibTransId="{62D67440-41C9-4060-B4B0-29606108FC0A}"/>
    <dgm:cxn modelId="{1C4124CF-69D7-44FE-B8D0-FBFE1D89A097}" srcId="{500BADAA-A0A3-4BCA-A0F0-838B45DA1EE5}" destId="{DE738D12-9238-42B9-8DEC-BF6415A052CC}" srcOrd="3" destOrd="0" parTransId="{11FC04F8-3859-4D55-89CB-FF609846C0B8}" sibTransId="{E2E5AD55-4F90-42CF-8C5E-244E52ADC224}"/>
    <dgm:cxn modelId="{19F2687A-11E0-47A5-B2AC-B07B70B0937D}" srcId="{500BADAA-A0A3-4BCA-A0F0-838B45DA1EE5}" destId="{EC6198FB-A4BB-4886-B765-CE732A2A0386}" srcOrd="5" destOrd="0" parTransId="{E0710E9C-2CFC-4C8F-8E23-DCEF2F289B65}" sibTransId="{8C06610F-CAD5-40CC-9E6E-AB1942401DF6}"/>
    <dgm:cxn modelId="{51397F1F-94BD-423F-BC88-639CB30E5576}" srcId="{500BADAA-A0A3-4BCA-A0F0-838B45DA1EE5}" destId="{E580C7A0-7816-42CA-8F59-FF9FC3D654AC}" srcOrd="4" destOrd="0" parTransId="{D97D36BB-01A6-4E0A-901F-AAC8C6FEB5C3}" sibTransId="{F1FA4A2C-E8E2-4555-8A49-64E9101AA0A7}"/>
    <dgm:cxn modelId="{AC4FB93E-AFF7-4937-9839-D1E70F0D9E5E}" srcId="{500BADAA-A0A3-4BCA-A0F0-838B45DA1EE5}" destId="{31E4942A-8A27-4A1C-8B29-AA1A8AD98055}" srcOrd="7" destOrd="0" parTransId="{7DE7D812-BCCD-492B-88C5-A8AA29C79A08}" sibTransId="{EC512D1C-479A-4D26-A99F-805D9060326C}"/>
    <dgm:cxn modelId="{CC26A177-D743-4E68-8DA3-3A06DE6E498D}" srcId="{500BADAA-A0A3-4BCA-A0F0-838B45DA1EE5}" destId="{41D6B3B6-2F3E-4634-876C-C07DB525F81F}" srcOrd="6" destOrd="0" parTransId="{5D626C6F-12B8-4D4E-AA68-6CE108AAB313}" sibTransId="{8772A273-9415-43B3-B3BC-89960245D2DD}"/>
    <dgm:cxn modelId="{041561A8-EA81-42CF-840D-D21F46DD5638}" type="presOf" srcId="{EC6198FB-A4BB-4886-B765-CE732A2A0386}" destId="{1B3FDC12-5A47-4CEC-B4A5-B99ED13ED8A2}" srcOrd="0" destOrd="5" presId="urn:microsoft.com/office/officeart/2005/8/layout/list1"/>
    <dgm:cxn modelId="{11E12ECA-2899-455E-9625-B378A7DE9214}" type="presOf" srcId="{19F48069-ACEA-4C81-B040-75972937534C}" destId="{1B3FDC12-5A47-4CEC-B4A5-B99ED13ED8A2}" srcOrd="0" destOrd="11" presId="urn:microsoft.com/office/officeart/2005/8/layout/list1"/>
    <dgm:cxn modelId="{88653A7D-8B21-4D6D-8E52-7226EC8DFD93}" type="presOf" srcId="{E580C7A0-7816-42CA-8F59-FF9FC3D654AC}" destId="{1B3FDC12-5A47-4CEC-B4A5-B99ED13ED8A2}" srcOrd="0" destOrd="4" presId="urn:microsoft.com/office/officeart/2005/8/layout/list1"/>
    <dgm:cxn modelId="{B3269E17-6390-4570-9B11-DD7169F19A94}" type="presOf" srcId="{31E4942A-8A27-4A1C-8B29-AA1A8AD98055}" destId="{1B3FDC12-5A47-4CEC-B4A5-B99ED13ED8A2}" srcOrd="0" destOrd="7" presId="urn:microsoft.com/office/officeart/2005/8/layout/list1"/>
    <dgm:cxn modelId="{B7E47E65-675D-4536-A008-5D1D8F9693E3}" type="presOf" srcId="{DE738D12-9238-42B9-8DEC-BF6415A052CC}" destId="{1B3FDC12-5A47-4CEC-B4A5-B99ED13ED8A2}" srcOrd="0" destOrd="3" presId="urn:microsoft.com/office/officeart/2005/8/layout/list1"/>
    <dgm:cxn modelId="{D7B86CEA-7530-4E4C-B521-AF7DF883D0A5}" type="presOf" srcId="{D843D2BF-565A-4EF6-95FE-A07BACE1E685}" destId="{1B3FDC12-5A47-4CEC-B4A5-B99ED13ED8A2}" srcOrd="0" destOrd="9" presId="urn:microsoft.com/office/officeart/2005/8/layout/list1"/>
    <dgm:cxn modelId="{30094D88-1A06-496C-B6D3-486A286725D0}" type="presOf" srcId="{500BADAA-A0A3-4BCA-A0F0-838B45DA1EE5}" destId="{61C1CAA4-D5B8-4E70-88C4-F36482985480}" srcOrd="1" destOrd="0" presId="urn:microsoft.com/office/officeart/2005/8/layout/list1"/>
    <dgm:cxn modelId="{59E733D6-2717-4D01-99BE-790E33C03789}" type="presOf" srcId="{500BADAA-A0A3-4BCA-A0F0-838B45DA1EE5}" destId="{42F386D0-9B70-44B9-BEF3-FE82BA7CB8AD}" srcOrd="0" destOrd="0" presId="urn:microsoft.com/office/officeart/2005/8/layout/list1"/>
    <dgm:cxn modelId="{147E56EE-70D6-42BA-8E33-3EF3BC799D18}" srcId="{500BADAA-A0A3-4BCA-A0F0-838B45DA1EE5}" destId="{D843D2BF-565A-4EF6-95FE-A07BACE1E685}" srcOrd="9" destOrd="0" parTransId="{FD1C4385-7D41-458C-B290-EC98E60E8091}" sibTransId="{BED64501-713A-4202-A647-D1A9413D9259}"/>
    <dgm:cxn modelId="{F4F7005D-695A-4A7B-94DA-2FC38D6CD985}" srcId="{500BADAA-A0A3-4BCA-A0F0-838B45DA1EE5}" destId="{7EF4B07B-BF85-4A51-BDF8-75E3497E3446}" srcOrd="2" destOrd="0" parTransId="{E26A74F0-FD70-43AE-A412-4ED3A3BBE09F}" sibTransId="{1ED3FC49-46F9-4B6A-8BCF-B77D366D4EAC}"/>
    <dgm:cxn modelId="{A6599214-0269-4DA7-B756-C4A9887AB3CD}" srcId="{500BADAA-A0A3-4BCA-A0F0-838B45DA1EE5}" destId="{19F48069-ACEA-4C81-B040-75972937534C}" srcOrd="11" destOrd="0" parTransId="{3CB3347B-2CD4-4895-A16E-F5CF089396B2}" sibTransId="{C44A028C-BDC9-4B48-9271-3EE5D2506C5B}"/>
    <dgm:cxn modelId="{623C1653-CDE1-4FA6-A785-AB0E6E96F3C2}" type="presOf" srcId="{7EF4B07B-BF85-4A51-BDF8-75E3497E3446}" destId="{1B3FDC12-5A47-4CEC-B4A5-B99ED13ED8A2}" srcOrd="0" destOrd="2" presId="urn:microsoft.com/office/officeart/2005/8/layout/list1"/>
    <dgm:cxn modelId="{F506BFFC-5084-445E-AE09-31DE5FBC72C6}" type="presOf" srcId="{41D6B3B6-2F3E-4634-876C-C07DB525F81F}" destId="{1B3FDC12-5A47-4CEC-B4A5-B99ED13ED8A2}" srcOrd="0" destOrd="6" presId="urn:microsoft.com/office/officeart/2005/8/layout/list1"/>
    <dgm:cxn modelId="{73F2EFE2-6ECE-4E98-9947-865982EFDD78}" type="presParOf" srcId="{4EE18C87-DDB9-4CC7-8FEE-6E38BBA7AD03}" destId="{C6973A68-BC79-48B6-8564-FC8204B70161}" srcOrd="0" destOrd="0" presId="urn:microsoft.com/office/officeart/2005/8/layout/list1"/>
    <dgm:cxn modelId="{31C0FE3F-983E-4D09-A492-8E785230CE56}" type="presParOf" srcId="{C6973A68-BC79-48B6-8564-FC8204B70161}" destId="{42F386D0-9B70-44B9-BEF3-FE82BA7CB8AD}" srcOrd="0" destOrd="0" presId="urn:microsoft.com/office/officeart/2005/8/layout/list1"/>
    <dgm:cxn modelId="{D17F708E-640B-478C-9567-69D28A215B70}" type="presParOf" srcId="{C6973A68-BC79-48B6-8564-FC8204B70161}" destId="{61C1CAA4-D5B8-4E70-88C4-F36482985480}" srcOrd="1" destOrd="0" presId="urn:microsoft.com/office/officeart/2005/8/layout/list1"/>
    <dgm:cxn modelId="{7F3296F4-96CD-4B24-AB2A-5D620EE8F8AE}" type="presParOf" srcId="{4EE18C87-DDB9-4CC7-8FEE-6E38BBA7AD03}" destId="{8CED3F49-D5A4-4FBE-BF94-F91958110904}" srcOrd="1" destOrd="0" presId="urn:microsoft.com/office/officeart/2005/8/layout/list1"/>
    <dgm:cxn modelId="{27EE1CEC-72C6-4F16-9261-34D1BCF3C70F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dirty="0" smtClean="0">
              <a:latin typeface="Times New Roman" pitchFamily="18" charset="0"/>
              <a:cs typeface="Times New Roman" pitchFamily="18" charset="0"/>
            </a:rPr>
            <a:t>Сбалансированное пространственное развитие и комфортная среда проживания</a:t>
          </a:r>
          <a:endParaRPr lang="ru-RU" sz="1350" b="1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91F150C6-E690-403B-8BA1-D9D11B4D75A4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200D0BD-3CA0-499C-AAE5-BD7F0FD469D7}" type="parTrans" cxnId="{828D09D4-E554-47CF-AFD4-BC2D971A1E7B}">
      <dgm:prSet/>
      <dgm:spPr/>
      <dgm:t>
        <a:bodyPr/>
        <a:lstStyle/>
        <a:p>
          <a:endParaRPr lang="ru-RU"/>
        </a:p>
      </dgm:t>
    </dgm:pt>
    <dgm:pt modelId="{7981C97E-6764-4C9D-A65B-7A0440B50335}" type="sibTrans" cxnId="{828D09D4-E554-47CF-AFD4-BC2D971A1E7B}">
      <dgm:prSet/>
      <dgm:spPr/>
      <dgm:t>
        <a:bodyPr/>
        <a:lstStyle/>
        <a:p>
          <a:endParaRPr lang="ru-RU"/>
        </a:p>
      </dgm:t>
    </dgm:pt>
    <dgm:pt modelId="{7AFC905D-E414-4280-B39A-1EF399F7D9F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Модернизация модульных котельных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Администрации городских и сельских поселений муниципального района Красноярский Самарской области / Частный партнер; источники финансирования: средства бюджета муниципального района Красноярский)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1FD76A69-1B8C-4708-ACC7-66BC0D09BD5E}" type="parTrans" cxnId="{D2029590-4649-4633-BE1F-4C77A7DF5D71}">
      <dgm:prSet/>
      <dgm:spPr/>
      <dgm:t>
        <a:bodyPr/>
        <a:lstStyle/>
        <a:p>
          <a:endParaRPr lang="ru-RU"/>
        </a:p>
      </dgm:t>
    </dgm:pt>
    <dgm:pt modelId="{AC115899-0B83-4420-9E26-115CE3CB7DE5}" type="sibTrans" cxnId="{D2029590-4649-4633-BE1F-4C77A7DF5D71}">
      <dgm:prSet/>
      <dgm:spPr/>
      <dgm:t>
        <a:bodyPr/>
        <a:lstStyle/>
        <a:p>
          <a:endParaRPr lang="ru-RU"/>
        </a:p>
      </dgm:t>
    </dgm:pt>
    <dgm:pt modelId="{929F5569-9718-4DA1-88F7-730271FF800B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Техническое перевооружение газопровода УПН «Красноярская» – УПН «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Алакаевская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муниципального района Красноярский Самарской области / Администрация сельского поселения / ООО «СВГК»; источники финансирования: средства областного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167BBC07-E6FA-49EA-8879-E0DA93F50CE3}" type="parTrans" cxnId="{DA0F4E09-DAEC-4D52-9FE7-8F4741A11C04}">
      <dgm:prSet/>
      <dgm:spPr/>
      <dgm:t>
        <a:bodyPr/>
        <a:lstStyle/>
        <a:p>
          <a:endParaRPr lang="ru-RU"/>
        </a:p>
      </dgm:t>
    </dgm:pt>
    <dgm:pt modelId="{16E609BE-283E-4231-A5AC-EBFC9B77C412}" type="sibTrans" cxnId="{DA0F4E09-DAEC-4D52-9FE7-8F4741A11C04}">
      <dgm:prSet/>
      <dgm:spPr/>
      <dgm:t>
        <a:bodyPr/>
        <a:lstStyle/>
        <a:p>
          <a:endParaRPr lang="ru-RU"/>
        </a:p>
      </dgm:t>
    </dgm:pt>
    <dgm:pt modelId="{8097CB91-86A9-4616-BD1C-B342D230F00B}">
      <dgm:prSet custT="1"/>
      <dgm:spPr/>
      <dgm:t>
        <a:bodyPr/>
        <a:lstStyle/>
        <a:p>
          <a:pPr algn="just"/>
          <a:r>
            <a:rPr lang="ru-RU" sz="900" b="1" i="0" dirty="0" smtClean="0">
              <a:latin typeface="Times New Roman" pitchFamily="18" charset="0"/>
              <a:cs typeface="Times New Roman" pitchFamily="18" charset="0"/>
            </a:rPr>
            <a:t>Жилье и городская среда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 / Администрация муниципального района Красноярский Самарской области; источники финансирования: средства областного бюджета).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7C930425-7EF5-401E-99EC-A68065703AF5}" type="parTrans" cxnId="{CD05BE4B-807C-4F66-B35A-FB0305CA51D3}">
      <dgm:prSet/>
      <dgm:spPr/>
      <dgm:t>
        <a:bodyPr/>
        <a:lstStyle/>
        <a:p>
          <a:endParaRPr lang="ru-RU"/>
        </a:p>
      </dgm:t>
    </dgm:pt>
    <dgm:pt modelId="{4E54A2BC-0220-4A50-A8C0-D28359797A23}" type="sibTrans" cxnId="{CD05BE4B-807C-4F66-B35A-FB0305CA51D3}">
      <dgm:prSet/>
      <dgm:spPr/>
      <dgm:t>
        <a:bodyPr/>
        <a:lstStyle/>
        <a:p>
          <a:endParaRPr lang="ru-RU"/>
        </a:p>
      </dgm:t>
    </dgm:pt>
    <dgm:pt modelId="{C9497191-3495-46DE-B3D7-55C0DA733484}">
      <dgm:prSet custT="1"/>
      <dgm:spPr/>
      <dgm:t>
        <a:bodyPr/>
        <a:lstStyle/>
        <a:p>
          <a:pPr algn="just"/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В 2019 году начала функционировать «Комплексная система обращения с твердыми коммунальными отходами» и Чистая страна (инициатор: Правительство Самарской области / Администрация муниципального района Красноярский Самарской области; источники финансирования: средства федерального бюджета ,средства областного бюджета, средства бюджета муниципального района Красноярский)</a:t>
          </a:r>
          <a:endParaRPr lang="ru-RU" sz="900" dirty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438CB0DA-DE1A-4FAC-872E-B4A94D937E64}" type="parTrans" cxnId="{CFA5A164-506E-4F03-AF5C-B0D521A66B30}">
      <dgm:prSet/>
      <dgm:spPr/>
      <dgm:t>
        <a:bodyPr/>
        <a:lstStyle/>
        <a:p>
          <a:endParaRPr lang="ru-RU"/>
        </a:p>
      </dgm:t>
    </dgm:pt>
    <dgm:pt modelId="{DA595725-702A-41D3-8EBF-C1E7EC1E113A}" type="sibTrans" cxnId="{CFA5A164-506E-4F03-AF5C-B0D521A66B30}">
      <dgm:prSet/>
      <dgm:spPr/>
      <dgm:t>
        <a:bodyPr/>
        <a:lstStyle/>
        <a:p>
          <a:endParaRPr lang="ru-RU"/>
        </a:p>
      </dgm:t>
    </dgm:pt>
    <dgm:pt modelId="{50F3E6D2-FD69-493B-9D6D-1CF3CE7F89F9}">
      <dgm:prSet custT="1"/>
      <dgm:spPr/>
      <dgm:t>
        <a:bodyPr/>
        <a:lstStyle/>
        <a:p>
          <a:pPr algn="just"/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Проект «Чистое село – наше село» (инициатор: Правительство Самарской области / Администрация муниципального района Красноярский Самарской области / Администрации городских и сельских  муниципального района Красноярский Самарской области; источники финансирования: средства федерального бюджета)</a:t>
          </a:r>
          <a:endParaRPr lang="ru-RU" sz="900" dirty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24620120-B2CF-465C-941D-323D84FFF0DA}" type="parTrans" cxnId="{CC1FFB4E-B684-491C-B46B-2B8A44F55399}">
      <dgm:prSet/>
      <dgm:spPr/>
      <dgm:t>
        <a:bodyPr/>
        <a:lstStyle/>
        <a:p>
          <a:endParaRPr lang="ru-RU"/>
        </a:p>
      </dgm:t>
    </dgm:pt>
    <dgm:pt modelId="{6C13BDA9-7401-46E0-80E1-4F55B1E2EA29}" type="sibTrans" cxnId="{CC1FFB4E-B684-491C-B46B-2B8A44F55399}">
      <dgm:prSet/>
      <dgm:spPr/>
      <dgm:t>
        <a:bodyPr/>
        <a:lstStyle/>
        <a:p>
          <a:endParaRPr lang="ru-RU"/>
        </a:p>
      </dgm:t>
    </dgm:pt>
    <dgm:pt modelId="{039E615D-48C7-4D9D-A667-0B35C62FB99E}">
      <dgm:prSet custT="1"/>
      <dgm:spPr/>
      <dgm:t>
        <a:bodyPr/>
        <a:lstStyle/>
        <a:p>
          <a:pPr algn="ctr"/>
          <a:endParaRPr lang="ru-RU" sz="800" dirty="0">
            <a:latin typeface="Arial" pitchFamily="34" charset="0"/>
            <a:cs typeface="Arial" pitchFamily="34" charset="0"/>
          </a:endParaRPr>
        </a:p>
      </dgm:t>
    </dgm:pt>
    <dgm:pt modelId="{58C97BED-E446-473E-B30D-E509A77ECB21}" type="parTrans" cxnId="{4A7EB1F1-D39B-40D0-AA75-4FC6AF26FBB6}">
      <dgm:prSet/>
      <dgm:spPr/>
      <dgm:t>
        <a:bodyPr/>
        <a:lstStyle/>
        <a:p>
          <a:endParaRPr lang="ru-RU"/>
        </a:p>
      </dgm:t>
    </dgm:pt>
    <dgm:pt modelId="{69D9E5A6-C241-4421-9BE8-9AFE5F73168C}" type="sibTrans" cxnId="{4A7EB1F1-D39B-40D0-AA75-4FC6AF26FBB6}">
      <dgm:prSet/>
      <dgm:spPr/>
      <dgm:t>
        <a:bodyPr/>
        <a:lstStyle/>
        <a:p>
          <a:endParaRPr lang="ru-RU"/>
        </a:p>
      </dgm:t>
    </dgm:pt>
    <dgm:pt modelId="{6056F6C4-52E0-44C8-AEB0-9DF36E246BEF}">
      <dgm:prSet custT="1"/>
      <dgm:spPr/>
      <dgm:t>
        <a:bodyPr/>
        <a:lstStyle/>
        <a:p>
          <a:pPr algn="ctr"/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Модернизация систем отопления и газоснабжения,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D7FAAE97-D697-4847-A033-26A92E39CCD7}" type="parTrans" cxnId="{33510C37-9B9F-4370-AD26-C75C081D838B}">
      <dgm:prSet/>
      <dgm:spPr/>
      <dgm:t>
        <a:bodyPr/>
        <a:lstStyle/>
        <a:p>
          <a:endParaRPr lang="ru-RU"/>
        </a:p>
      </dgm:t>
    </dgm:pt>
    <dgm:pt modelId="{CAF0360F-DBDE-4DFD-95DD-2A200E461F1C}" type="sibTrans" cxnId="{33510C37-9B9F-4370-AD26-C75C081D838B}">
      <dgm:prSet/>
      <dgm:spPr/>
      <dgm:t>
        <a:bodyPr/>
        <a:lstStyle/>
        <a:p>
          <a:endParaRPr lang="ru-RU"/>
        </a:p>
      </dgm:t>
    </dgm:pt>
    <dgm:pt modelId="{E72E4899-9F10-4ED1-90CD-0F3B220DE4CB}">
      <dgm:prSet custT="1"/>
      <dgm:spPr/>
      <dgm:t>
        <a:bodyPr/>
        <a:lstStyle/>
        <a:p>
          <a:pPr algn="ctr"/>
          <a:r>
            <a:rPr lang="ru-RU" sz="900" b="1" u="sng" dirty="0" smtClean="0">
              <a:latin typeface="Times New Roman" pitchFamily="18" charset="0"/>
              <a:cs typeface="Times New Roman" pitchFamily="18" charset="0"/>
              <a:sym typeface="Arial"/>
            </a:rPr>
            <a:t>Формирование и развитие системы обращения с отходами</a:t>
          </a:r>
          <a:endParaRPr lang="ru-RU" sz="900" b="1" u="sng" dirty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8DA26DAE-52F2-449E-81E3-1FB4F025F42A}" type="parTrans" cxnId="{2A518D18-0467-42C2-AD10-450FD3A6D797}">
      <dgm:prSet/>
      <dgm:spPr/>
      <dgm:t>
        <a:bodyPr/>
        <a:lstStyle/>
        <a:p>
          <a:endParaRPr lang="ru-RU"/>
        </a:p>
      </dgm:t>
    </dgm:pt>
    <dgm:pt modelId="{6D962693-5F93-4CBC-BFED-47ECDA9582DF}" type="sibTrans" cxnId="{2A518D18-0467-42C2-AD10-450FD3A6D797}">
      <dgm:prSet/>
      <dgm:spPr/>
      <dgm:t>
        <a:bodyPr/>
        <a:lstStyle/>
        <a:p>
          <a:endParaRPr lang="ru-RU"/>
        </a:p>
      </dgm:t>
    </dgm:pt>
    <dgm:pt modelId="{19F48069-ACEA-4C81-B040-75972937534C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3CB3347B-2CD4-4895-A16E-F5CF089396B2}" type="parTrans" cxnId="{A6599214-0269-4DA7-B756-C4A9887AB3CD}">
      <dgm:prSet/>
      <dgm:spPr/>
      <dgm:t>
        <a:bodyPr/>
        <a:lstStyle/>
        <a:p>
          <a:endParaRPr lang="ru-RU"/>
        </a:p>
      </dgm:t>
    </dgm:pt>
    <dgm:pt modelId="{C44A028C-BDC9-4B48-9271-3EE5D2506C5B}" type="sibTrans" cxnId="{A6599214-0269-4DA7-B756-C4A9887AB3CD}">
      <dgm:prSet/>
      <dgm:spPr/>
      <dgm:t>
        <a:bodyPr/>
        <a:lstStyle/>
        <a:p>
          <a:endParaRPr lang="ru-RU"/>
        </a:p>
      </dgm:t>
    </dgm:pt>
    <dgm:pt modelId="{D7F5BBBE-FC25-42B3-9B99-86AE965DB7A3}">
      <dgm:prSet custT="1"/>
      <dgm:spPr/>
      <dgm:t>
        <a:bodyPr/>
        <a:lstStyle/>
        <a:p>
          <a:pPr algn="just"/>
          <a:endParaRPr lang="ru-RU" sz="900" b="1" u="sng" dirty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35FE5CBF-8504-400D-8EB3-A55D236AEC0E}" type="parTrans" cxnId="{C4954D01-E3EB-47BE-B24F-5D752FB8C6FA}">
      <dgm:prSet/>
      <dgm:spPr/>
      <dgm:t>
        <a:bodyPr/>
        <a:lstStyle/>
        <a:p>
          <a:endParaRPr lang="ru-RU"/>
        </a:p>
      </dgm:t>
    </dgm:pt>
    <dgm:pt modelId="{F398A9E1-2475-47FD-99A1-3ECF60911DC0}" type="sibTrans" cxnId="{C4954D01-E3EB-47BE-B24F-5D752FB8C6FA}">
      <dgm:prSet/>
      <dgm:spPr/>
      <dgm:t>
        <a:bodyPr/>
        <a:lstStyle/>
        <a:p>
          <a:endParaRPr lang="ru-RU"/>
        </a:p>
      </dgm:t>
    </dgm:pt>
    <dgm:pt modelId="{9772DDFD-7298-4D60-975C-A6EE998151E7}">
      <dgm:prSet custT="1"/>
      <dgm:spPr/>
      <dgm:t>
        <a:bodyPr/>
        <a:lstStyle/>
        <a:p>
          <a:pPr algn="ctr"/>
          <a:r>
            <a:rPr lang="ru-RU" sz="900" b="1" u="sng" dirty="0" smtClean="0">
              <a:latin typeface="Times New Roman" pitchFamily="18" charset="0"/>
              <a:cs typeface="Times New Roman" pitchFamily="18" charset="0"/>
              <a:sym typeface="Arial"/>
            </a:rPr>
            <a:t>Формирование экологической культуры населения</a:t>
          </a:r>
          <a:endParaRPr lang="ru-RU" sz="900" b="1" u="sng" dirty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333C2A39-A0F9-4631-9323-BBB2C8FD7691}" type="parTrans" cxnId="{223170BB-AEEE-45E0-883B-53A23992C15E}">
      <dgm:prSet/>
      <dgm:spPr/>
      <dgm:t>
        <a:bodyPr/>
        <a:lstStyle/>
        <a:p>
          <a:endParaRPr lang="ru-RU"/>
        </a:p>
      </dgm:t>
    </dgm:pt>
    <dgm:pt modelId="{A85A9C1E-3E07-4918-982B-27040136E327}" type="sibTrans" cxnId="{223170BB-AEEE-45E0-883B-53A23992C15E}">
      <dgm:prSet/>
      <dgm:spPr/>
      <dgm:t>
        <a:bodyPr/>
        <a:lstStyle/>
        <a:p>
          <a:endParaRPr lang="ru-RU"/>
        </a:p>
      </dgm:t>
    </dgm:pt>
    <dgm:pt modelId="{7AAEAE9E-0709-4676-B897-A40FD79CD6FE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DE282420-2D0F-4767-B4F3-B23DAD41A64E}" type="parTrans" cxnId="{78C723D3-2708-4CF6-9DE6-725B841A5B0E}">
      <dgm:prSet/>
      <dgm:spPr/>
      <dgm:t>
        <a:bodyPr/>
        <a:lstStyle/>
        <a:p>
          <a:endParaRPr lang="ru-RU"/>
        </a:p>
      </dgm:t>
    </dgm:pt>
    <dgm:pt modelId="{D79C7F34-6607-4D0B-9893-DDF5161B7D12}" type="sibTrans" cxnId="{78C723D3-2708-4CF6-9DE6-725B841A5B0E}">
      <dgm:prSet/>
      <dgm:spPr/>
      <dgm:t>
        <a:bodyPr/>
        <a:lstStyle/>
        <a:p>
          <a:endParaRPr lang="ru-RU"/>
        </a:p>
      </dgm:t>
    </dgm:pt>
    <dgm:pt modelId="{FBF7F4D8-7822-4889-8B87-567632F53AE1}">
      <dgm:prSet custT="1"/>
      <dgm:spPr/>
      <dgm:t>
        <a:bodyPr/>
        <a:lstStyle/>
        <a:p>
          <a:pPr algn="just"/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AA83950B-EDF2-4029-A755-B7CC17FBA920}" type="parTrans" cxnId="{B5E5F655-0F3F-4AC0-9541-F59AD005C142}">
      <dgm:prSet/>
      <dgm:spPr/>
      <dgm:t>
        <a:bodyPr/>
        <a:lstStyle/>
        <a:p>
          <a:endParaRPr lang="ru-RU"/>
        </a:p>
      </dgm:t>
    </dgm:pt>
    <dgm:pt modelId="{7AD9861E-B722-46C7-8CCC-2C0A2BEC7110}" type="sibTrans" cxnId="{B5E5F655-0F3F-4AC0-9541-F59AD005C142}">
      <dgm:prSet/>
      <dgm:spPr/>
      <dgm:t>
        <a:bodyPr/>
        <a:lstStyle/>
        <a:p>
          <a:endParaRPr lang="ru-RU"/>
        </a:p>
      </dgm:t>
    </dgm:pt>
    <dgm:pt modelId="{2255BFDD-6549-4CD3-BB9E-9D1DE3CD0D2F}">
      <dgm:prSet custT="1"/>
      <dgm:spPr/>
      <dgm:t>
        <a:bodyPr/>
        <a:lstStyle/>
        <a:p>
          <a:pPr algn="l"/>
          <a:r>
            <a:rPr lang="ru-RU" sz="900" b="1" i="0" u="none" strike="noStrike" cap="none" spc="0" baseline="0" dirty="0" smtClean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Arial"/>
            </a:rPr>
            <a:t>«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  <a:sym typeface="Arial"/>
            </a:rPr>
            <a:t>Реализованы мероприятия по благоустройству, предусмотренные государственными (муниципальными) программами формирования современной городской среды (количество обустроенных дворовых территорий)»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Количество обустроенных дворовых территорий 19 шт., это: с.Красный Яр (6 шт.ул.Советская, 36, 37, 41, 48 и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ул.Новобольничная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6 и 6А.,пгт.Волжский (2шт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ул.Жилгородок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15, 21.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пгт.Мирный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(1шт）ул.Полевая 2.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пгт.Новосемейкино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(3 шт.）ул.Школьная 8,10, ул.Заводская 12,16,17,18. с.Новый Буян(2 шт.）ул.Школьная 16, ул.Центральная 8,10. п.Светлое Поле (3шт.) ул.Советская 9, ул.Полевая 5, Комсомольская 5,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с.Хилково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(2шт.）ул.Школьная 11,13. Финансирование: общая сумма 7,443 млн.р.,  из них ФБ/РБ/МБ – 11,995 млн.р./1,952млн.р. /1,471 млн.р.</a:t>
          </a:r>
        </a:p>
      </dgm:t>
    </dgm:pt>
    <dgm:pt modelId="{38873BE6-3EFB-4455-849E-65C60ECD7DA2}" type="parTrans" cxnId="{59ECE219-FFEF-407F-AB08-CE5F428C4A9F}">
      <dgm:prSet/>
      <dgm:spPr/>
      <dgm:t>
        <a:bodyPr/>
        <a:lstStyle/>
        <a:p>
          <a:endParaRPr lang="ru-RU"/>
        </a:p>
      </dgm:t>
    </dgm:pt>
    <dgm:pt modelId="{AE682336-1A3C-4133-A166-9332425DFF01}" type="sibTrans" cxnId="{59ECE219-FFEF-407F-AB08-CE5F428C4A9F}">
      <dgm:prSet/>
      <dgm:spPr/>
      <dgm:t>
        <a:bodyPr/>
        <a:lstStyle/>
        <a:p>
          <a:endParaRPr lang="ru-RU"/>
        </a:p>
      </dgm:t>
    </dgm:pt>
    <dgm:pt modelId="{C0EF845B-2B18-484D-A523-D4103434341A}">
      <dgm:prSet custT="1"/>
      <dgm:spPr/>
      <dgm:t>
        <a:bodyPr/>
        <a:lstStyle/>
        <a:p>
          <a:pPr algn="just"/>
          <a:r>
            <a:rPr lang="ru-RU" sz="900" b="1" i="0" u="none" strike="noStrike" cap="none" spc="0" baseline="0" dirty="0" smtClean="0">
              <a:ln>
                <a:noFill/>
              </a:ln>
              <a:solidFill>
                <a:schemeClr val="tx1"/>
              </a:solidFill>
              <a:uFillTx/>
              <a:latin typeface="+mn-lt"/>
              <a:ea typeface="+mn-ea"/>
              <a:cs typeface="+mn-cs"/>
              <a:sym typeface="Arial"/>
            </a:rPr>
            <a:t>Реализованы мероприятия по благоустройству, предусмотренные государственными (муниципальными) программами формирования современной городской среды (количество обустроенных общественных пространств)» 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Количество обустроенных общественных территорий 4 шт., это: Строительство спортивной площадки  в с.Красный Яр, благоустройство центральной площади в п.Мирный, строительство пешеходной аллеи в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пгт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. Новосемейкино, благоустройство территории перед ДК в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  <a:sym typeface="Arial"/>
            </a:rPr>
            <a:t>с.Хилково</a:t>
          </a:r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. Финансирование: общая сумма 15,419 млн.р., из них ФБ/РБ/МБ – 11,995 млн.р./1,952млн.р./1,471 млн.р.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DEDBC96-27EA-4962-847E-02B1DA433453}" type="parTrans" cxnId="{3B4EDA84-3640-42CE-A4D8-DB8F70410CB4}">
      <dgm:prSet/>
      <dgm:spPr/>
      <dgm:t>
        <a:bodyPr/>
        <a:lstStyle/>
        <a:p>
          <a:endParaRPr lang="ru-RU"/>
        </a:p>
      </dgm:t>
    </dgm:pt>
    <dgm:pt modelId="{EE6B2DAD-D5AC-4DB5-AED5-31997F53C7BB}" type="sibTrans" cxnId="{3B4EDA84-3640-42CE-A4D8-DB8F70410CB4}">
      <dgm:prSet/>
      <dgm:spPr/>
      <dgm:t>
        <a:bodyPr/>
        <a:lstStyle/>
        <a:p>
          <a:endParaRPr lang="ru-RU"/>
        </a:p>
      </dgm:t>
    </dgm:pt>
    <dgm:pt modelId="{308AAE52-20C3-41ED-ABE0-12EB54436B25}">
      <dgm:prSet custT="1"/>
      <dgm:spPr/>
      <dgm:t>
        <a:bodyPr/>
        <a:lstStyle/>
        <a:p>
          <a:pPr algn="l"/>
          <a:endParaRPr lang="ru-RU" sz="900" dirty="0" smtClean="0">
            <a:latin typeface="Times New Roman" pitchFamily="18" charset="0"/>
            <a:cs typeface="Times New Roman" pitchFamily="18" charset="0"/>
            <a:sym typeface="Arial"/>
          </a:endParaRPr>
        </a:p>
      </dgm:t>
    </dgm:pt>
    <dgm:pt modelId="{A6D287EC-BEF1-47C5-B0AB-7F92BE5F96F1}" type="parTrans" cxnId="{0C325966-01D4-46BF-94E9-B4EC42D3D3DC}">
      <dgm:prSet/>
      <dgm:spPr/>
      <dgm:t>
        <a:bodyPr/>
        <a:lstStyle/>
        <a:p>
          <a:endParaRPr lang="ru-RU"/>
        </a:p>
      </dgm:t>
    </dgm:pt>
    <dgm:pt modelId="{81222D3E-E68F-4C62-8E81-1649CE9B8E72}" type="sibTrans" cxnId="{0C325966-01D4-46BF-94E9-B4EC42D3D3DC}">
      <dgm:prSet/>
      <dgm:spPr/>
      <dgm:t>
        <a:bodyPr/>
        <a:lstStyle/>
        <a:p>
          <a:endParaRPr lang="ru-RU"/>
        </a:p>
      </dgm:t>
    </dgm:pt>
    <dgm:pt modelId="{944ECC68-1270-4956-BA8C-0EB63C2750A1}">
      <dgm:prSet custT="1"/>
      <dgm:spPr/>
      <dgm:t>
        <a:bodyPr/>
        <a:lstStyle/>
        <a:p>
          <a:pPr algn="l"/>
          <a:r>
            <a:rPr lang="ru-RU" sz="900" dirty="0" smtClean="0">
              <a:latin typeface="Times New Roman" pitchFamily="18" charset="0"/>
              <a:cs typeface="Times New Roman" pitchFamily="18" charset="0"/>
              <a:sym typeface="Arial"/>
            </a:rPr>
            <a:t> На 2020 год в рамках программы запланированы мероприятия по 4  общественным территориям и по 15 дворовым.</a:t>
          </a:r>
        </a:p>
      </dgm:t>
    </dgm:pt>
    <dgm:pt modelId="{4531C1B6-C39C-4211-BDA0-1A9E38561FA1}" type="parTrans" cxnId="{71D7B28D-A144-419C-A7EE-23A530CDE57E}">
      <dgm:prSet/>
      <dgm:spPr/>
      <dgm:t>
        <a:bodyPr/>
        <a:lstStyle/>
        <a:p>
          <a:endParaRPr lang="ru-RU"/>
        </a:p>
      </dgm:t>
    </dgm:pt>
    <dgm:pt modelId="{B8D03FE3-D4EE-4F9D-ADAA-5C87FA210037}" type="sibTrans" cxnId="{71D7B28D-A144-419C-A7EE-23A530CDE57E}">
      <dgm:prSet/>
      <dgm:spPr/>
      <dgm:t>
        <a:bodyPr/>
        <a:lstStyle/>
        <a:p>
          <a:endParaRPr lang="ru-RU"/>
        </a:p>
      </dgm:t>
    </dgm:pt>
    <dgm:pt modelId="{E557DE91-60BE-4413-92C8-E61CEACFF000}">
      <dgm:prSet custT="1"/>
      <dgm:spPr/>
      <dgm:t>
        <a:bodyPr/>
        <a:lstStyle/>
        <a:p>
          <a:pPr algn="just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В рамках государственной программы КРСТ в 2020 году </a:t>
          </a:r>
          <a:r>
            <a:rPr lang="ru-RU" sz="900" b="1" u="none" dirty="0" smtClean="0">
              <a:latin typeface="Times New Roman" pitchFamily="18" charset="0"/>
              <a:cs typeface="Times New Roman" pitchFamily="18" charset="0"/>
            </a:rPr>
            <a:t>окончено строительство газопровода в п. Яровой (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4118 тыс.руб./ОБ/ФБ/РБ/БП2470/1442/205/1), ведется строительство газопровода в п. Горьковский –п. Рига. (13192/ОБ/ФБ/РБ/4937/7595/658/2).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FD0A546D-53BA-437C-A311-FC4AD3E6C67B}" type="parTrans" cxnId="{FEC052D0-7266-4FCC-862D-50772FC129CF}">
      <dgm:prSet/>
      <dgm:spPr/>
      <dgm:t>
        <a:bodyPr/>
        <a:lstStyle/>
        <a:p>
          <a:endParaRPr lang="ru-RU"/>
        </a:p>
      </dgm:t>
    </dgm:pt>
    <dgm:pt modelId="{14600D74-F241-4DF3-9078-E54292EA5553}" type="sibTrans" cxnId="{FEC052D0-7266-4FCC-862D-50772FC129CF}">
      <dgm:prSet/>
      <dgm:spPr/>
      <dgm:t>
        <a:bodyPr/>
        <a:lstStyle/>
        <a:p>
          <a:endParaRPr lang="ru-RU"/>
        </a:p>
      </dgm:t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974" custScaleY="350107" custLinFactNeighborX="1427" custLinFactNeighborY="-56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48172" custLinFactNeighborX="2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5A636-5583-41F8-BE4F-25EF05167BD6}" type="presOf" srcId="{E72E4899-9F10-4ED1-90CD-0F3B220DE4CB}" destId="{1B3FDC12-5A47-4CEC-B4A5-B99ED13ED8A2}" srcOrd="0" destOrd="13" presId="urn:microsoft.com/office/officeart/2005/8/layout/list1"/>
    <dgm:cxn modelId="{0C325966-01D4-46BF-94E9-B4EC42D3D3DC}" srcId="{500BADAA-A0A3-4BCA-A0F0-838B45DA1EE5}" destId="{308AAE52-20C3-41ED-ABE0-12EB54436B25}" srcOrd="11" destOrd="0" parTransId="{A6D287EC-BEF1-47C5-B0AB-7F92BE5F96F1}" sibTransId="{81222D3E-E68F-4C62-8E81-1649CE9B8E72}"/>
    <dgm:cxn modelId="{02C258A6-C606-43FD-86C1-539636A4ABA0}" type="presOf" srcId="{69AA3AB5-F3AF-4EE1-B837-EA313DDE773F}" destId="{4EE18C87-DDB9-4CC7-8FEE-6E38BBA7AD03}" srcOrd="0" destOrd="0" presId="urn:microsoft.com/office/officeart/2005/8/layout/list1"/>
    <dgm:cxn modelId="{D2029590-4649-4633-BE1F-4C77A7DF5D71}" srcId="{500BADAA-A0A3-4BCA-A0F0-838B45DA1EE5}" destId="{7AFC905D-E414-4280-B39A-1EF399F7D9FE}" srcOrd="5" destOrd="0" parTransId="{1FD76A69-1B8C-4708-ACC7-66BC0D09BD5E}" sibTransId="{AC115899-0B83-4420-9E26-115CE3CB7DE5}"/>
    <dgm:cxn modelId="{BB638A84-08C1-451C-ADE9-222F9E1A81DD}" type="presOf" srcId="{D7F5BBBE-FC25-42B3-9B99-86AE965DB7A3}" destId="{1B3FDC12-5A47-4CEC-B4A5-B99ED13ED8A2}" srcOrd="0" destOrd="12" presId="urn:microsoft.com/office/officeart/2005/8/layout/list1"/>
    <dgm:cxn modelId="{37E39203-412F-4DE0-BC41-828DD9F84519}" type="presOf" srcId="{308AAE52-20C3-41ED-ABE0-12EB54436B25}" destId="{1B3FDC12-5A47-4CEC-B4A5-B99ED13ED8A2}" srcOrd="0" destOrd="11" presId="urn:microsoft.com/office/officeart/2005/8/layout/list1"/>
    <dgm:cxn modelId="{7B6CF65F-F53B-4E97-9CB6-96332998F1F3}" type="presOf" srcId="{929F5569-9718-4DA1-88F7-730271FF800B}" destId="{1B3FDC12-5A47-4CEC-B4A5-B99ED13ED8A2}" srcOrd="0" destOrd="6" presId="urn:microsoft.com/office/officeart/2005/8/layout/list1"/>
    <dgm:cxn modelId="{C3A119CE-DC0F-4066-A8C9-D6C5710A366F}" type="presOf" srcId="{C9497191-3495-46DE-B3D7-55C0DA733484}" destId="{1B3FDC12-5A47-4CEC-B4A5-B99ED13ED8A2}" srcOrd="0" destOrd="14" presId="urn:microsoft.com/office/officeart/2005/8/layout/list1"/>
    <dgm:cxn modelId="{CD05BE4B-807C-4F66-B35A-FB0305CA51D3}" srcId="{500BADAA-A0A3-4BCA-A0F0-838B45DA1EE5}" destId="{8097CB91-86A9-4616-BD1C-B342D230F00B}" srcOrd="7" destOrd="0" parTransId="{7C930425-7EF5-401E-99EC-A68065703AF5}" sibTransId="{4E54A2BC-0220-4A50-A8C0-D28359797A23}"/>
    <dgm:cxn modelId="{D4ACB9D5-4451-46A4-AC91-7645F37F7CBE}" type="presOf" srcId="{91F150C6-E690-403B-8BA1-D9D11B4D75A4}" destId="{1B3FDC12-5A47-4CEC-B4A5-B99ED13ED8A2}" srcOrd="0" destOrd="1" presId="urn:microsoft.com/office/officeart/2005/8/layout/list1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4A7EB1F1-D39B-40D0-AA75-4FC6AF26FBB6}" srcId="{500BADAA-A0A3-4BCA-A0F0-838B45DA1EE5}" destId="{039E615D-48C7-4D9D-A667-0B35C62FB99E}" srcOrd="18" destOrd="0" parTransId="{58C97BED-E446-473E-B30D-E509A77ECB21}" sibTransId="{69D9E5A6-C241-4421-9BE8-9AFE5F73168C}"/>
    <dgm:cxn modelId="{2A518D18-0467-42C2-AD10-450FD3A6D797}" srcId="{500BADAA-A0A3-4BCA-A0F0-838B45DA1EE5}" destId="{E72E4899-9F10-4ED1-90CD-0F3B220DE4CB}" srcOrd="13" destOrd="0" parTransId="{8DA26DAE-52F2-449E-81E3-1FB4F025F42A}" sibTransId="{6D962693-5F93-4CBC-BFED-47ECDA9582DF}"/>
    <dgm:cxn modelId="{FDC7C287-A6F2-4DFB-AD72-48ECBE2B6D7F}" type="presOf" srcId="{C0EF845B-2B18-484D-A523-D4103434341A}" destId="{1B3FDC12-5A47-4CEC-B4A5-B99ED13ED8A2}" srcOrd="0" destOrd="8" presId="urn:microsoft.com/office/officeart/2005/8/layout/list1"/>
    <dgm:cxn modelId="{71D7B28D-A144-419C-A7EE-23A530CDE57E}" srcId="{500BADAA-A0A3-4BCA-A0F0-838B45DA1EE5}" destId="{944ECC68-1270-4956-BA8C-0EB63C2750A1}" srcOrd="10" destOrd="0" parTransId="{4531C1B6-C39C-4211-BDA0-1A9E38561FA1}" sibTransId="{B8D03FE3-D4EE-4F9D-ADAA-5C87FA210037}"/>
    <dgm:cxn modelId="{21542BDD-0C53-4455-B6F0-7CB9195C6867}" type="presOf" srcId="{500BADAA-A0A3-4BCA-A0F0-838B45DA1EE5}" destId="{42F386D0-9B70-44B9-BEF3-FE82BA7CB8AD}" srcOrd="0" destOrd="0" presId="urn:microsoft.com/office/officeart/2005/8/layout/list1"/>
    <dgm:cxn modelId="{77D011E4-2331-4235-AE8B-E8FA0D681EDF}" type="presOf" srcId="{6056F6C4-52E0-44C8-AEB0-9DF36E246BEF}" destId="{1B3FDC12-5A47-4CEC-B4A5-B99ED13ED8A2}" srcOrd="0" destOrd="3" presId="urn:microsoft.com/office/officeart/2005/8/layout/list1"/>
    <dgm:cxn modelId="{33510C37-9B9F-4370-AD26-C75C081D838B}" srcId="{500BADAA-A0A3-4BCA-A0F0-838B45DA1EE5}" destId="{6056F6C4-52E0-44C8-AEB0-9DF36E246BEF}" srcOrd="3" destOrd="0" parTransId="{D7FAAE97-D697-4847-A033-26A92E39CCD7}" sibTransId="{CAF0360F-DBDE-4DFD-95DD-2A200E461F1C}"/>
    <dgm:cxn modelId="{B662C210-F6D4-437A-88EC-360930C5ED84}" type="presOf" srcId="{7AAEAE9E-0709-4676-B897-A40FD79CD6FE}" destId="{1B3FDC12-5A47-4CEC-B4A5-B99ED13ED8A2}" srcOrd="0" destOrd="15" presId="urn:microsoft.com/office/officeart/2005/8/layout/list1"/>
    <dgm:cxn modelId="{223170BB-AEEE-45E0-883B-53A23992C15E}" srcId="{500BADAA-A0A3-4BCA-A0F0-838B45DA1EE5}" destId="{9772DDFD-7298-4D60-975C-A6EE998151E7}" srcOrd="16" destOrd="0" parTransId="{333C2A39-A0F9-4631-9323-BBB2C8FD7691}" sibTransId="{A85A9C1E-3E07-4918-982B-27040136E327}"/>
    <dgm:cxn modelId="{8BDEBE21-F5E5-4F67-AC5D-D360DDA20E25}" type="presOf" srcId="{E557DE91-60BE-4413-92C8-E61CEACFF000}" destId="{1B3FDC12-5A47-4CEC-B4A5-B99ED13ED8A2}" srcOrd="0" destOrd="4" presId="urn:microsoft.com/office/officeart/2005/8/layout/list1"/>
    <dgm:cxn modelId="{07C8082D-621C-4703-B1EA-81D052A4DEAB}" type="presOf" srcId="{8097CB91-86A9-4616-BD1C-B342D230F00B}" destId="{1B3FDC12-5A47-4CEC-B4A5-B99ED13ED8A2}" srcOrd="0" destOrd="7" presId="urn:microsoft.com/office/officeart/2005/8/layout/list1"/>
    <dgm:cxn modelId="{C4954D01-E3EB-47BE-B24F-5D752FB8C6FA}" srcId="{500BADAA-A0A3-4BCA-A0F0-838B45DA1EE5}" destId="{D7F5BBBE-FC25-42B3-9B99-86AE965DB7A3}" srcOrd="12" destOrd="0" parTransId="{35FE5CBF-8504-400D-8EB3-A55D236AEC0E}" sibTransId="{F398A9E1-2475-47FD-99A1-3ECF60911DC0}"/>
    <dgm:cxn modelId="{CC1FFB4E-B684-491C-B46B-2B8A44F55399}" srcId="{500BADAA-A0A3-4BCA-A0F0-838B45DA1EE5}" destId="{50F3E6D2-FD69-493B-9D6D-1CF3CE7F89F9}" srcOrd="17" destOrd="0" parTransId="{24620120-B2CF-465C-941D-323D84FFF0DA}" sibTransId="{6C13BDA9-7401-46E0-80E1-4F55B1E2EA29}"/>
    <dgm:cxn modelId="{4C60A5A1-0AE3-4188-BEB0-878470683506}" type="presOf" srcId="{19F48069-ACEA-4C81-B040-75972937534C}" destId="{1B3FDC12-5A47-4CEC-B4A5-B99ED13ED8A2}" srcOrd="0" destOrd="2" presId="urn:microsoft.com/office/officeart/2005/8/layout/list1"/>
    <dgm:cxn modelId="{2A0C09C2-BB39-459B-9580-806E86E33AC5}" type="presOf" srcId="{039E615D-48C7-4D9D-A667-0B35C62FB99E}" destId="{1B3FDC12-5A47-4CEC-B4A5-B99ED13ED8A2}" srcOrd="0" destOrd="18" presId="urn:microsoft.com/office/officeart/2005/8/layout/list1"/>
    <dgm:cxn modelId="{0F2B2227-41F6-42CA-8BE8-873733535551}" type="presOf" srcId="{FBF7F4D8-7822-4889-8B87-567632F53AE1}" destId="{1B3FDC12-5A47-4CEC-B4A5-B99ED13ED8A2}" srcOrd="0" destOrd="0" presId="urn:microsoft.com/office/officeart/2005/8/layout/list1"/>
    <dgm:cxn modelId="{DA0F4E09-DAEC-4D52-9FE7-8F4741A11C04}" srcId="{500BADAA-A0A3-4BCA-A0F0-838B45DA1EE5}" destId="{929F5569-9718-4DA1-88F7-730271FF800B}" srcOrd="6" destOrd="0" parTransId="{167BBC07-E6FA-49EA-8879-E0DA93F50CE3}" sibTransId="{16E609BE-283E-4231-A5AC-EBFC9B77C412}"/>
    <dgm:cxn modelId="{FB75999C-5AA3-4AF7-9272-A5F625E1347F}" type="presOf" srcId="{2255BFDD-6549-4CD3-BB9E-9D1DE3CD0D2F}" destId="{1B3FDC12-5A47-4CEC-B4A5-B99ED13ED8A2}" srcOrd="0" destOrd="9" presId="urn:microsoft.com/office/officeart/2005/8/layout/list1"/>
    <dgm:cxn modelId="{828D09D4-E554-47CF-AFD4-BC2D971A1E7B}" srcId="{500BADAA-A0A3-4BCA-A0F0-838B45DA1EE5}" destId="{91F150C6-E690-403B-8BA1-D9D11B4D75A4}" srcOrd="1" destOrd="0" parTransId="{D200D0BD-3CA0-499C-AAE5-BD7F0FD469D7}" sibTransId="{7981C97E-6764-4C9D-A65B-7A0440B50335}"/>
    <dgm:cxn modelId="{A6599214-0269-4DA7-B756-C4A9887AB3CD}" srcId="{500BADAA-A0A3-4BCA-A0F0-838B45DA1EE5}" destId="{19F48069-ACEA-4C81-B040-75972937534C}" srcOrd="2" destOrd="0" parTransId="{3CB3347B-2CD4-4895-A16E-F5CF089396B2}" sibTransId="{C44A028C-BDC9-4B48-9271-3EE5D2506C5B}"/>
    <dgm:cxn modelId="{FEC052D0-7266-4FCC-862D-50772FC129CF}" srcId="{500BADAA-A0A3-4BCA-A0F0-838B45DA1EE5}" destId="{E557DE91-60BE-4413-92C8-E61CEACFF000}" srcOrd="4" destOrd="0" parTransId="{FD0A546D-53BA-437C-A311-FC4AD3E6C67B}" sibTransId="{14600D74-F241-4DF3-9078-E54292EA5553}"/>
    <dgm:cxn modelId="{CFA5A164-506E-4F03-AF5C-B0D521A66B30}" srcId="{500BADAA-A0A3-4BCA-A0F0-838B45DA1EE5}" destId="{C9497191-3495-46DE-B3D7-55C0DA733484}" srcOrd="14" destOrd="0" parTransId="{438CB0DA-DE1A-4FAC-872E-B4A94D937E64}" sibTransId="{DA595725-702A-41D3-8EBF-C1E7EC1E113A}"/>
    <dgm:cxn modelId="{B5E5F655-0F3F-4AC0-9541-F59AD005C142}" srcId="{500BADAA-A0A3-4BCA-A0F0-838B45DA1EE5}" destId="{FBF7F4D8-7822-4889-8B87-567632F53AE1}" srcOrd="0" destOrd="0" parTransId="{AA83950B-EDF2-4029-A755-B7CC17FBA920}" sibTransId="{7AD9861E-B722-46C7-8CCC-2C0A2BEC7110}"/>
    <dgm:cxn modelId="{A847D434-5F21-41D2-B95C-F7CBA615EFE8}" type="presOf" srcId="{50F3E6D2-FD69-493B-9D6D-1CF3CE7F89F9}" destId="{1B3FDC12-5A47-4CEC-B4A5-B99ED13ED8A2}" srcOrd="0" destOrd="17" presId="urn:microsoft.com/office/officeart/2005/8/layout/list1"/>
    <dgm:cxn modelId="{59083E65-C93D-47D0-B347-3AFE386CA99E}" type="presOf" srcId="{9772DDFD-7298-4D60-975C-A6EE998151E7}" destId="{1B3FDC12-5A47-4CEC-B4A5-B99ED13ED8A2}" srcOrd="0" destOrd="16" presId="urn:microsoft.com/office/officeart/2005/8/layout/list1"/>
    <dgm:cxn modelId="{78C723D3-2708-4CF6-9DE6-725B841A5B0E}" srcId="{500BADAA-A0A3-4BCA-A0F0-838B45DA1EE5}" destId="{7AAEAE9E-0709-4676-B897-A40FD79CD6FE}" srcOrd="15" destOrd="0" parTransId="{DE282420-2D0F-4767-B4F3-B23DAD41A64E}" sibTransId="{D79C7F34-6607-4D0B-9893-DDF5161B7D12}"/>
    <dgm:cxn modelId="{94FB597F-DFD8-4A3D-B24D-09CF63A012A7}" type="presOf" srcId="{500BADAA-A0A3-4BCA-A0F0-838B45DA1EE5}" destId="{61C1CAA4-D5B8-4E70-88C4-F36482985480}" srcOrd="1" destOrd="0" presId="urn:microsoft.com/office/officeart/2005/8/layout/list1"/>
    <dgm:cxn modelId="{59ECE219-FFEF-407F-AB08-CE5F428C4A9F}" srcId="{500BADAA-A0A3-4BCA-A0F0-838B45DA1EE5}" destId="{2255BFDD-6549-4CD3-BB9E-9D1DE3CD0D2F}" srcOrd="9" destOrd="0" parTransId="{38873BE6-3EFB-4455-849E-65C60ECD7DA2}" sibTransId="{AE682336-1A3C-4133-A166-9332425DFF01}"/>
    <dgm:cxn modelId="{5DC62CCA-3E9C-4EBA-8F37-CC6A83CC0959}" type="presOf" srcId="{7AFC905D-E414-4280-B39A-1EF399F7D9FE}" destId="{1B3FDC12-5A47-4CEC-B4A5-B99ED13ED8A2}" srcOrd="0" destOrd="5" presId="urn:microsoft.com/office/officeart/2005/8/layout/list1"/>
    <dgm:cxn modelId="{0F380C86-2563-4F6B-A7EE-814E1164BE1C}" type="presOf" srcId="{944ECC68-1270-4956-BA8C-0EB63C2750A1}" destId="{1B3FDC12-5A47-4CEC-B4A5-B99ED13ED8A2}" srcOrd="0" destOrd="10" presId="urn:microsoft.com/office/officeart/2005/8/layout/list1"/>
    <dgm:cxn modelId="{3B4EDA84-3640-42CE-A4D8-DB8F70410CB4}" srcId="{500BADAA-A0A3-4BCA-A0F0-838B45DA1EE5}" destId="{C0EF845B-2B18-484D-A523-D4103434341A}" srcOrd="8" destOrd="0" parTransId="{EDEDBC96-27EA-4962-847E-02B1DA433453}" sibTransId="{EE6B2DAD-D5AC-4DB5-AED5-31997F53C7BB}"/>
    <dgm:cxn modelId="{5146ED87-387D-4DEE-8C4C-748BE65843F6}" type="presParOf" srcId="{4EE18C87-DDB9-4CC7-8FEE-6E38BBA7AD03}" destId="{C6973A68-BC79-48B6-8564-FC8204B70161}" srcOrd="0" destOrd="0" presId="urn:microsoft.com/office/officeart/2005/8/layout/list1"/>
    <dgm:cxn modelId="{EE293348-264B-4159-BAC6-57D7EB27CFEE}" type="presParOf" srcId="{C6973A68-BC79-48B6-8564-FC8204B70161}" destId="{42F386D0-9B70-44B9-BEF3-FE82BA7CB8AD}" srcOrd="0" destOrd="0" presId="urn:microsoft.com/office/officeart/2005/8/layout/list1"/>
    <dgm:cxn modelId="{03ACAD31-7C8E-4862-B464-13EE71CA54AC}" type="presParOf" srcId="{C6973A68-BC79-48B6-8564-FC8204B70161}" destId="{61C1CAA4-D5B8-4E70-88C4-F36482985480}" srcOrd="1" destOrd="0" presId="urn:microsoft.com/office/officeart/2005/8/layout/list1"/>
    <dgm:cxn modelId="{5FF2B613-23BE-485D-B95A-2FF20206D9C1}" type="presParOf" srcId="{4EE18C87-DDB9-4CC7-8FEE-6E38BBA7AD03}" destId="{8CED3F49-D5A4-4FBE-BF94-F91958110904}" srcOrd="1" destOrd="0" presId="urn:microsoft.com/office/officeart/2005/8/layout/list1"/>
    <dgm:cxn modelId="{2A3E5489-9D1E-45C4-92B3-7BA368C1184C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u="sng" dirty="0" smtClean="0">
              <a:latin typeface="Times New Roman" pitchFamily="18" charset="0"/>
              <a:cs typeface="Times New Roman" pitchFamily="18" charset="0"/>
            </a:rPr>
            <a:t>Экономический рост, эффективная инвестиционная и инновационная среда</a:t>
          </a:r>
          <a:endParaRPr lang="ru-RU" sz="1350" b="1" u="sng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039E615D-48C7-4D9D-A667-0B35C62FB99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«Создание центра спортивного коневодства»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м.р. Красноярский Самарской области / ООО «Конный завод Ермак»; источники финансирования: средства бюджета муниципального района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69D9E5A6-C241-4421-9BE8-9AFE5F73168C}" type="sibTrans" cxnId="{4A7EB1F1-D39B-40D0-AA75-4FC6AF26FBB6}">
      <dgm:prSet/>
      <dgm:spPr/>
    </dgm:pt>
    <dgm:pt modelId="{58C97BED-E446-473E-B30D-E509A77ECB21}" type="parTrans" cxnId="{4A7EB1F1-D39B-40D0-AA75-4FC6AF26FBB6}">
      <dgm:prSet/>
      <dgm:spPr/>
    </dgm:pt>
    <dgm:pt modelId="{31E4942A-8A27-4A1C-8B29-AA1A8AD98055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«Развитие производства диетического куриного яйца на производственной базе ООО «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Мясоагропром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м.р. Красноярский Самарской области / ООО «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Мясоагропром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»; источники финансирования: средства бюджета муниципального района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C512D1C-479A-4D26-A99F-805D9060326C}" type="sibTrans" cxnId="{AC4FB93E-AFF7-4937-9839-D1E70F0D9E5E}">
      <dgm:prSet/>
      <dgm:spPr/>
      <dgm:t>
        <a:bodyPr/>
        <a:lstStyle/>
        <a:p>
          <a:endParaRPr lang="ru-RU"/>
        </a:p>
      </dgm:t>
    </dgm:pt>
    <dgm:pt modelId="{7DE7D812-BCCD-492B-88C5-A8AA29C79A08}" type="parTrans" cxnId="{AC4FB93E-AFF7-4937-9839-D1E70F0D9E5E}">
      <dgm:prSet/>
      <dgm:spPr/>
      <dgm:t>
        <a:bodyPr/>
        <a:lstStyle/>
        <a:p>
          <a:endParaRPr lang="ru-RU"/>
        </a:p>
      </dgm:t>
    </dgm:pt>
    <dgm:pt modelId="{53CB540C-6196-44C2-AB1C-3E3AB4E4405F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«Создание мясоперерабатывающего цеха»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Администрация м.р. Красноярский Самарской области /Администрация сельского поселения Большая Каменка / Частный партнер; источники финансирования: средства областного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746C418-3BCA-4B2B-B36E-87F523818E8C}" type="parTrans" cxnId="{F30ABE8A-3B42-4532-8D65-38E3126B7262}">
      <dgm:prSet/>
      <dgm:spPr/>
    </dgm:pt>
    <dgm:pt modelId="{907154AC-7FC3-4938-9DD0-241F72149FD2}" type="sibTrans" cxnId="{F30ABE8A-3B42-4532-8D65-38E3126B7262}">
      <dgm:prSet/>
      <dgm:spPr/>
    </dgm:pt>
    <dgm:pt modelId="{F40FDC36-6A2E-43BD-9800-C48732265B8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«Животноводческий комплекс по откорму КРС на мясо на 500 голов в с. Новый Буян»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м.р. Красноярский Самарской области / Частный инвестор; источники финансирования: средства бюджета м.р.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F1E8459-1DA4-48AF-B001-7EE97F7A5AE5}" type="parTrans" cxnId="{3C3CFBEA-1531-47D5-8462-9D18FCFD7F10}">
      <dgm:prSet/>
      <dgm:spPr/>
    </dgm:pt>
    <dgm:pt modelId="{C17BF53E-71D6-4D92-85AB-82485B7D2646}" type="sibTrans" cxnId="{3C3CFBEA-1531-47D5-8462-9D18FCFD7F10}">
      <dgm:prSet/>
      <dgm:spPr/>
    </dgm:pt>
    <dgm:pt modelId="{EA71C56C-EE7C-48F0-A526-4C0BA4D7204A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«Животноводческий комплекс по откорму КРС на мясо на 500 голов в п. Угловой»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м.р. Красноярский Самарской области / Частный инвестор; источники финансирования: средства бюджета м.р.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3B82A0E2-E4FC-4039-8354-3839E3575A25}" type="parTrans" cxnId="{83FDF106-710B-434A-9477-BED720E3A9BE}">
      <dgm:prSet/>
      <dgm:spPr/>
    </dgm:pt>
    <dgm:pt modelId="{E143C14B-6EB5-4682-AEEB-4ED825CE3A7F}" type="sibTrans" cxnId="{83FDF106-710B-434A-9477-BED720E3A9BE}">
      <dgm:prSet/>
      <dgm:spPr/>
    </dgm:pt>
    <dgm:pt modelId="{F9569274-52A7-45BC-BDDD-CFF92D201174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«Молочный комплекс в с. Чапаево на 800 голов»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м.р. Красноярский Самарской области / Частный инвестор; источники финансирования: средства бюджета м.р.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97A6AB35-EFC3-4D9C-88F7-C47CA4DDBA56}" type="parTrans" cxnId="{DF32A4DF-F51C-48AB-B6C1-8E974E0DFC72}">
      <dgm:prSet/>
      <dgm:spPr/>
    </dgm:pt>
    <dgm:pt modelId="{AA568A39-C254-48F5-99BA-07543B934CC3}" type="sibTrans" cxnId="{DF32A4DF-F51C-48AB-B6C1-8E974E0DFC72}">
      <dgm:prSet/>
      <dgm:spPr/>
    </dgm:pt>
    <dgm:pt modelId="{9D1E72F5-7199-4E09-9091-9E8D41E19B0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«Молочный комплекс в с.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Молгачи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на 200 голов»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м.р. Красноярский Самарской области / Частный инвестор; источники финансирования: средства бюджета м.р. Красноярский,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A98B9C3-2C00-459B-8D13-655B0E09F3C0}" type="parTrans" cxnId="{AD220500-A2F7-4267-995D-CEF1257D442B}">
      <dgm:prSet/>
      <dgm:spPr/>
    </dgm:pt>
    <dgm:pt modelId="{2341785A-A51F-4D58-9A85-8C7B86513E6C}" type="sibTrans" cxnId="{AD220500-A2F7-4267-995D-CEF1257D442B}">
      <dgm:prSet/>
      <dgm:spPr/>
    </dgm:pt>
    <dgm:pt modelId="{06ACBABC-DA23-4AAE-A214-2DE3E679E163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НП «Малое и среднее предпринимательство и поддержка индивидуальной предпринимательской инициативы»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м.р. Красноярский Самарской области; источники финансирования: средства областного бюджета).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2ABEE3D0-C1CC-4BA0-B81F-D68D6AC92354}" type="parTrans" cxnId="{79F5D9B4-6FD8-4698-9AB8-9899CEAD18A4}">
      <dgm:prSet/>
      <dgm:spPr/>
    </dgm:pt>
    <dgm:pt modelId="{3D6BC9D9-C1EB-48C2-AD49-4A8353DC1851}" type="sibTrans" cxnId="{79F5D9B4-6FD8-4698-9AB8-9899CEAD18A4}">
      <dgm:prSet/>
      <dgm:spPr/>
    </dgm:pt>
    <dgm:pt modelId="{357BFEAF-A8E4-48BF-896B-4F83F7CBD52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НП «Производительность труда и поддержка занятости»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м.р. Красноярский Самарской области; источники финансирования: средства областного бюджета)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64C226FF-4186-43B7-9B6E-3262340BA46B}" type="parTrans" cxnId="{B6276410-D18B-4F48-80F4-77AC2D00884C}">
      <dgm:prSet/>
      <dgm:spPr/>
    </dgm:pt>
    <dgm:pt modelId="{CE7E8232-0BFF-4398-B876-6D577CA4D00C}" type="sibTrans" cxnId="{B6276410-D18B-4F48-80F4-77AC2D00884C}">
      <dgm:prSet/>
      <dgm:spPr/>
    </dgm:pt>
    <dgm:pt modelId="{0E88B917-5BCE-4EBB-A341-447E4212E61C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«Развитие сети кафе придорожного сервиса Красный Яр «Красный Яр»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м.р.Красноярский Самарской области / Администрация сельского поселения Красный Яр м.р. Красноярский Самарской области / Частный партнер; источники финансирования: средства областного бюджета, внебюджетные средства)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C9E5FEC-DDC2-44B5-A605-0E6C3868AD66}" type="parTrans" cxnId="{6F9CCB8E-1CB8-4C64-8D0A-37AF69B91613}">
      <dgm:prSet/>
      <dgm:spPr/>
    </dgm:pt>
    <dgm:pt modelId="{986E1F52-FF84-4B67-8C5A-7ABAB808FAF5}" type="sibTrans" cxnId="{6F9CCB8E-1CB8-4C64-8D0A-37AF69B91613}">
      <dgm:prSet/>
      <dgm:spPr/>
    </dgm:pt>
    <dgm:pt modelId="{76719E11-8B89-4849-8F5A-BAC4D1CD219D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агропромышленного производства на инновационной основе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C403DDE0-CB04-4C84-BEAD-1D6808C50762}" type="parTrans" cxnId="{25C5B013-091A-413F-87F4-EDEBD908A235}">
      <dgm:prSet/>
      <dgm:spPr/>
    </dgm:pt>
    <dgm:pt modelId="{1444BEE3-44C3-420F-992E-FFF24636D1C9}" type="sibTrans" cxnId="{25C5B013-091A-413F-87F4-EDEBD908A235}">
      <dgm:prSet/>
      <dgm:spPr/>
    </dgm:pt>
    <dgm:pt modelId="{59ACA7E3-BB8F-48C5-AFC7-A595B4A6877D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инновационной промышленности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72DA25C3-8E5C-4F6A-A396-2A1D3A38A6A3}" type="parTrans" cxnId="{45F8F695-7200-47EB-A4D3-56D5E16BFAFA}">
      <dgm:prSet/>
      <dgm:spPr/>
    </dgm:pt>
    <dgm:pt modelId="{39B116EE-C516-4325-BD4E-D5878B305311}" type="sibTrans" cxnId="{45F8F695-7200-47EB-A4D3-56D5E16BFAFA}">
      <dgm:prSet/>
      <dgm:spPr/>
    </dgm:pt>
    <dgm:pt modelId="{912F0886-9B98-4752-966C-B1719582E91F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Стимулирование развития малого предпринимательства в сфере услуг и торговли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6C632DE0-CDE6-44BA-811C-5E84AC30124B}" type="parTrans" cxnId="{41DE3133-7472-4426-9206-FCB7B2B9F215}">
      <dgm:prSet/>
      <dgm:spPr/>
    </dgm:pt>
    <dgm:pt modelId="{65F146F0-16E6-4E17-BA8F-AA369A7DF1A4}" type="sibTrans" cxnId="{41DE3133-7472-4426-9206-FCB7B2B9F215}">
      <dgm:prSet/>
      <dgm:spPr/>
    </dgm:pt>
    <dgm:pt modelId="{34ACCB68-C001-47F3-BEED-4338B662AD61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«Строительство современного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логистического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терминала класса А с многоуровневым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паллетным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хранением и низкотемпературными складами»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Правительство Самарской области, Администрация м.р. Красноярский Самарской области / Частные партнеры; источники финансирования: средства областного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F2CD5683-6D48-4191-806C-25CA746D556F}" type="sibTrans" cxnId="{CE04431D-0D45-44FE-9912-8EFBF5978B79}">
      <dgm:prSet/>
      <dgm:spPr/>
    </dgm:pt>
    <dgm:pt modelId="{4117E64F-A3BE-448F-B247-05D037333DC3}" type="parTrans" cxnId="{CE04431D-0D45-44FE-9912-8EFBF5978B79}">
      <dgm:prSet/>
      <dgm:spPr/>
    </dgm:pt>
    <dgm:pt modelId="{2D8ABCCF-D94E-4891-8380-14AE0912EBEF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«Строительство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Аэросити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Курумоч»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м.р. Красноярский Самарской области / Администрация сельского поселения Светлое Поле м.р. района Красноярский Самарской области / Частные партнеры; источники финансирования: средства областного бюджета)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A98FBCAD-00F0-490A-8296-4C54A86F8DC1}" type="sibTrans" cxnId="{420BA0B7-AC49-49B0-A058-632680F1A5C9}">
      <dgm:prSet/>
      <dgm:spPr/>
    </dgm:pt>
    <dgm:pt modelId="{A6E71789-BB53-4FA5-BE25-71E2B31DA08A}" type="parTrans" cxnId="{420BA0B7-AC49-49B0-A058-632680F1A5C9}">
      <dgm:prSet/>
      <dgm:spPr/>
    </dgm:pt>
    <dgm:pt modelId="{BC02073F-605A-4059-AE76-C6E9AE552A76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и развитие транспортно-логистического комплекса, удовлетворяющего потребности производителей в гарантированном рынке сбыта и населения в качественных и безопасных товарах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5BB2C5A0-41B1-4DE1-B461-B950386667B0}" type="sibTrans" cxnId="{8692F91B-4DC1-4C78-B906-C87217CC626F}">
      <dgm:prSet/>
      <dgm:spPr/>
    </dgm:pt>
    <dgm:pt modelId="{D5B79D11-0CEE-4F17-A9BF-86549D591B19}" type="parTrans" cxnId="{8692F91B-4DC1-4C78-B906-C87217CC626F}">
      <dgm:prSet/>
      <dgm:spPr/>
    </dgm:pt>
    <dgm:pt modelId="{9C8D6CFD-58DA-4C20-8FB7-47A6BB2C2DB8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8E4CB64C-5240-431C-90CF-8BB17EB1DB2D}" type="parTrans" cxnId="{0CA99C3F-683A-4D0E-ADAC-BD5BC799BA3D}">
      <dgm:prSet/>
      <dgm:spPr/>
    </dgm:pt>
    <dgm:pt modelId="{7407CCBD-9D8D-4265-AC5C-2EBB553B5394}" type="sibTrans" cxnId="{0CA99C3F-683A-4D0E-ADAC-BD5BC799BA3D}">
      <dgm:prSet/>
      <dgm:spPr/>
    </dgm:pt>
    <dgm:pt modelId="{C696DB88-42D8-4DB5-A5FA-23BF3BC2F662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1A052E6B-4338-4EA5-9978-F3F160C7866D}" type="parTrans" cxnId="{5169E204-E8A8-4720-A393-4B7A7CFFFAD5}">
      <dgm:prSet/>
      <dgm:spPr/>
    </dgm:pt>
    <dgm:pt modelId="{7219EC50-2336-483A-A751-5FA90C44CB07}" type="sibTrans" cxnId="{5169E204-E8A8-4720-A393-4B7A7CFFFAD5}">
      <dgm:prSet/>
      <dgm:spPr/>
    </dgm:pt>
    <dgm:pt modelId="{CD321B8B-3E9B-44F3-84E3-BC21D2451B91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453C53D5-2274-4374-9387-9FF770EB2D4D}" type="parTrans" cxnId="{B2C37D88-D5FE-4F8D-A2E8-1C8F52BEDE7C}">
      <dgm:prSet/>
      <dgm:spPr/>
    </dgm:pt>
    <dgm:pt modelId="{B6D9373D-E77A-40AA-82EC-2B7C78C4BA8E}" type="sibTrans" cxnId="{B2C37D88-D5FE-4F8D-A2E8-1C8F52BEDE7C}">
      <dgm:prSet/>
      <dgm:spPr/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725" custScaleY="347804" custLinFactNeighborX="1427" custLinFactNeighborY="49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277801" custLinFactNeighborX="23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5DD452-71B0-48F7-8828-A3F4644DE505}" type="presOf" srcId="{BC02073F-605A-4059-AE76-C6E9AE552A76}" destId="{1B3FDC12-5A47-4CEC-B4A5-B99ED13ED8A2}" srcOrd="0" destOrd="16" presId="urn:microsoft.com/office/officeart/2005/8/layout/list1"/>
    <dgm:cxn modelId="{FA416DF3-D752-4C10-86DC-7A2A21F1957C}" type="presOf" srcId="{76719E11-8B89-4849-8F5A-BAC4D1CD219D}" destId="{1B3FDC12-5A47-4CEC-B4A5-B99ED13ED8A2}" srcOrd="0" destOrd="3" presId="urn:microsoft.com/office/officeart/2005/8/layout/list1"/>
    <dgm:cxn modelId="{420BA0B7-AC49-49B0-A058-632680F1A5C9}" srcId="{500BADAA-A0A3-4BCA-A0F0-838B45DA1EE5}" destId="{2D8ABCCF-D94E-4891-8380-14AE0912EBEF}" srcOrd="17" destOrd="0" parTransId="{A6E71789-BB53-4FA5-BE25-71E2B31DA08A}" sibTransId="{A98FBCAD-00F0-490A-8296-4C54A86F8DC1}"/>
    <dgm:cxn modelId="{9137EF44-9808-4C54-A632-E99EABD476F2}" type="presOf" srcId="{53CB540C-6196-44C2-AB1C-3E3AB4E4405F}" destId="{1B3FDC12-5A47-4CEC-B4A5-B99ED13ED8A2}" srcOrd="0" destOrd="5" presId="urn:microsoft.com/office/officeart/2005/8/layout/list1"/>
    <dgm:cxn modelId="{8C0D0B45-6DF0-4373-8561-C9DA251C2810}" type="presOf" srcId="{0E88B917-5BCE-4EBB-A341-447E4212E61C}" destId="{1B3FDC12-5A47-4CEC-B4A5-B99ED13ED8A2}" srcOrd="0" destOrd="15" presId="urn:microsoft.com/office/officeart/2005/8/layout/list1"/>
    <dgm:cxn modelId="{41DE3133-7472-4426-9206-FCB7B2B9F215}" srcId="{500BADAA-A0A3-4BCA-A0F0-838B45DA1EE5}" destId="{912F0886-9B98-4752-966C-B1719582E91F}" srcOrd="12" destOrd="0" parTransId="{6C632DE0-CDE6-44BA-811C-5E84AC30124B}" sibTransId="{65F146F0-16E6-4E17-BA8F-AA369A7DF1A4}"/>
    <dgm:cxn modelId="{B8B0488B-D4CA-4298-B01F-C42952931E98}" type="presOf" srcId="{06ACBABC-DA23-4AAE-A214-2DE3E679E163}" destId="{1B3FDC12-5A47-4CEC-B4A5-B99ED13ED8A2}" srcOrd="0" destOrd="13" presId="urn:microsoft.com/office/officeart/2005/8/layout/list1"/>
    <dgm:cxn modelId="{8692F91B-4DC1-4C78-B906-C87217CC626F}" srcId="{500BADAA-A0A3-4BCA-A0F0-838B45DA1EE5}" destId="{BC02073F-605A-4059-AE76-C6E9AE552A76}" srcOrd="16" destOrd="0" parTransId="{D5B79D11-0CEE-4F17-A9BF-86549D591B19}" sibTransId="{5BB2C5A0-41B1-4DE1-B461-B950386667B0}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674F3170-D80B-4C60-A5D6-5071738C83C3}" type="presOf" srcId="{500BADAA-A0A3-4BCA-A0F0-838B45DA1EE5}" destId="{42F386D0-9B70-44B9-BEF3-FE82BA7CB8AD}" srcOrd="0" destOrd="0" presId="urn:microsoft.com/office/officeart/2005/8/layout/list1"/>
    <dgm:cxn modelId="{45F8F695-7200-47EB-A4D3-56D5E16BFAFA}" srcId="{500BADAA-A0A3-4BCA-A0F0-838B45DA1EE5}" destId="{59ACA7E3-BB8F-48C5-AFC7-A595B4A6877D}" srcOrd="9" destOrd="0" parTransId="{72DA25C3-8E5C-4F6A-A396-2A1D3A38A6A3}" sibTransId="{39B116EE-C516-4325-BD4E-D5878B305311}"/>
    <dgm:cxn modelId="{4A7EB1F1-D39B-40D0-AA75-4FC6AF26FBB6}" srcId="{500BADAA-A0A3-4BCA-A0F0-838B45DA1EE5}" destId="{039E615D-48C7-4D9D-A667-0B35C62FB99E}" srcOrd="6" destOrd="0" parTransId="{58C97BED-E446-473E-B30D-E509A77ECB21}" sibTransId="{69D9E5A6-C241-4421-9BE8-9AFE5F73168C}"/>
    <dgm:cxn modelId="{CC14155D-2521-43C9-BA74-0ED93E6FE53D}" type="presOf" srcId="{EA71C56C-EE7C-48F0-A526-4C0BA4D7204A}" destId="{1B3FDC12-5A47-4CEC-B4A5-B99ED13ED8A2}" srcOrd="0" destOrd="8" presId="urn:microsoft.com/office/officeart/2005/8/layout/list1"/>
    <dgm:cxn modelId="{B2C37D88-D5FE-4F8D-A2E8-1C8F52BEDE7C}" srcId="{500BADAA-A0A3-4BCA-A0F0-838B45DA1EE5}" destId="{CD321B8B-3E9B-44F3-84E3-BC21D2451B91}" srcOrd="2" destOrd="0" parTransId="{453C53D5-2274-4374-9387-9FF770EB2D4D}" sibTransId="{B6D9373D-E77A-40AA-82EC-2B7C78C4BA8E}"/>
    <dgm:cxn modelId="{CEEA0D4C-C3B1-4955-9D8D-8C54DE6CB4E7}" type="presOf" srcId="{59ACA7E3-BB8F-48C5-AFC7-A595B4A6877D}" destId="{1B3FDC12-5A47-4CEC-B4A5-B99ED13ED8A2}" srcOrd="0" destOrd="9" presId="urn:microsoft.com/office/officeart/2005/8/layout/list1"/>
    <dgm:cxn modelId="{C69FB9BF-1245-45CB-B21E-D2787A874C36}" type="presOf" srcId="{039E615D-48C7-4D9D-A667-0B35C62FB99E}" destId="{1B3FDC12-5A47-4CEC-B4A5-B99ED13ED8A2}" srcOrd="0" destOrd="6" presId="urn:microsoft.com/office/officeart/2005/8/layout/list1"/>
    <dgm:cxn modelId="{AC4FB93E-AFF7-4937-9839-D1E70F0D9E5E}" srcId="{500BADAA-A0A3-4BCA-A0F0-838B45DA1EE5}" destId="{31E4942A-8A27-4A1C-8B29-AA1A8AD98055}" srcOrd="4" destOrd="0" parTransId="{7DE7D812-BCCD-492B-88C5-A8AA29C79A08}" sibTransId="{EC512D1C-479A-4D26-A99F-805D9060326C}"/>
    <dgm:cxn modelId="{CF4E17B0-16BF-433E-A697-6F0ACE752805}" type="presOf" srcId="{69AA3AB5-F3AF-4EE1-B837-EA313DDE773F}" destId="{4EE18C87-DDB9-4CC7-8FEE-6E38BBA7AD03}" srcOrd="0" destOrd="0" presId="urn:microsoft.com/office/officeart/2005/8/layout/list1"/>
    <dgm:cxn modelId="{79F5D9B4-6FD8-4698-9AB8-9899CEAD18A4}" srcId="{500BADAA-A0A3-4BCA-A0F0-838B45DA1EE5}" destId="{06ACBABC-DA23-4AAE-A214-2DE3E679E163}" srcOrd="13" destOrd="0" parTransId="{2ABEE3D0-C1CC-4BA0-B81F-D68D6AC92354}" sibTransId="{3D6BC9D9-C1EB-48C2-AD49-4A8353DC1851}"/>
    <dgm:cxn modelId="{3C3CFBEA-1531-47D5-8462-9D18FCFD7F10}" srcId="{500BADAA-A0A3-4BCA-A0F0-838B45DA1EE5}" destId="{F40FDC36-6A2E-43BD-9800-C48732265B8E}" srcOrd="7" destOrd="0" parTransId="{BF1E8459-1DA4-48AF-B001-7EE97F7A5AE5}" sibTransId="{C17BF53E-71D6-4D92-85AB-82485B7D2646}"/>
    <dgm:cxn modelId="{CE04431D-0D45-44FE-9912-8EFBF5978B79}" srcId="{500BADAA-A0A3-4BCA-A0F0-838B45DA1EE5}" destId="{34ACCB68-C001-47F3-BEED-4338B662AD61}" srcOrd="18" destOrd="0" parTransId="{4117E64F-A3BE-448F-B247-05D037333DC3}" sibTransId="{F2CD5683-6D48-4191-806C-25CA746D556F}"/>
    <dgm:cxn modelId="{25C5B013-091A-413F-87F4-EDEBD908A235}" srcId="{500BADAA-A0A3-4BCA-A0F0-838B45DA1EE5}" destId="{76719E11-8B89-4849-8F5A-BAC4D1CD219D}" srcOrd="3" destOrd="0" parTransId="{C403DDE0-CB04-4C84-BEAD-1D6808C50762}" sibTransId="{1444BEE3-44C3-420F-992E-FFF24636D1C9}"/>
    <dgm:cxn modelId="{721F595D-7FD2-4BDE-8868-00A65E6A3F89}" type="presOf" srcId="{F9569274-52A7-45BC-BDDD-CFF92D201174}" destId="{1B3FDC12-5A47-4CEC-B4A5-B99ED13ED8A2}" srcOrd="0" destOrd="10" presId="urn:microsoft.com/office/officeart/2005/8/layout/list1"/>
    <dgm:cxn modelId="{B6276410-D18B-4F48-80F4-77AC2D00884C}" srcId="{500BADAA-A0A3-4BCA-A0F0-838B45DA1EE5}" destId="{357BFEAF-A8E4-48BF-896B-4F83F7CBD52E}" srcOrd="14" destOrd="0" parTransId="{64C226FF-4186-43B7-9B6E-3262340BA46B}" sibTransId="{CE7E8232-0BFF-4398-B876-6D577CA4D00C}"/>
    <dgm:cxn modelId="{5169E204-E8A8-4720-A393-4B7A7CFFFAD5}" srcId="{500BADAA-A0A3-4BCA-A0F0-838B45DA1EE5}" destId="{C696DB88-42D8-4DB5-A5FA-23BF3BC2F662}" srcOrd="1" destOrd="0" parTransId="{1A052E6B-4338-4EA5-9978-F3F160C7866D}" sibTransId="{7219EC50-2336-483A-A751-5FA90C44CB07}"/>
    <dgm:cxn modelId="{68F31550-BD2B-4F7C-BEFC-120F9F024513}" type="presOf" srcId="{912F0886-9B98-4752-966C-B1719582E91F}" destId="{1B3FDC12-5A47-4CEC-B4A5-B99ED13ED8A2}" srcOrd="0" destOrd="12" presId="urn:microsoft.com/office/officeart/2005/8/layout/list1"/>
    <dgm:cxn modelId="{DF32A4DF-F51C-48AB-B6C1-8E974E0DFC72}" srcId="{500BADAA-A0A3-4BCA-A0F0-838B45DA1EE5}" destId="{F9569274-52A7-45BC-BDDD-CFF92D201174}" srcOrd="10" destOrd="0" parTransId="{97A6AB35-EFC3-4D9C-88F7-C47CA4DDBA56}" sibTransId="{AA568A39-C254-48F5-99BA-07543B934CC3}"/>
    <dgm:cxn modelId="{C6F860FD-8267-4C34-9B26-C4ECAC492AE7}" type="presOf" srcId="{31E4942A-8A27-4A1C-8B29-AA1A8AD98055}" destId="{1B3FDC12-5A47-4CEC-B4A5-B99ED13ED8A2}" srcOrd="0" destOrd="4" presId="urn:microsoft.com/office/officeart/2005/8/layout/list1"/>
    <dgm:cxn modelId="{6F9CCB8E-1CB8-4C64-8D0A-37AF69B91613}" srcId="{500BADAA-A0A3-4BCA-A0F0-838B45DA1EE5}" destId="{0E88B917-5BCE-4EBB-A341-447E4212E61C}" srcOrd="15" destOrd="0" parTransId="{EC9E5FEC-DDC2-44B5-A605-0E6C3868AD66}" sibTransId="{986E1F52-FF84-4B67-8C5A-7ABAB808FAF5}"/>
    <dgm:cxn modelId="{F30ABE8A-3B42-4532-8D65-38E3126B7262}" srcId="{500BADAA-A0A3-4BCA-A0F0-838B45DA1EE5}" destId="{53CB540C-6196-44C2-AB1C-3E3AB4E4405F}" srcOrd="5" destOrd="0" parTransId="{B746C418-3BCA-4B2B-B36E-87F523818E8C}" sibTransId="{907154AC-7FC3-4938-9DD0-241F72149FD2}"/>
    <dgm:cxn modelId="{6FF86938-BB68-46AB-BD61-2ACCE1C95CFB}" type="presOf" srcId="{34ACCB68-C001-47F3-BEED-4338B662AD61}" destId="{1B3FDC12-5A47-4CEC-B4A5-B99ED13ED8A2}" srcOrd="0" destOrd="18" presId="urn:microsoft.com/office/officeart/2005/8/layout/list1"/>
    <dgm:cxn modelId="{6293D9CB-DFE3-4D96-9A7A-FE26C54D6A33}" type="presOf" srcId="{F40FDC36-6A2E-43BD-9800-C48732265B8E}" destId="{1B3FDC12-5A47-4CEC-B4A5-B99ED13ED8A2}" srcOrd="0" destOrd="7" presId="urn:microsoft.com/office/officeart/2005/8/layout/list1"/>
    <dgm:cxn modelId="{881A85DB-1504-46D0-9382-552B421DBD6D}" type="presOf" srcId="{9D1E72F5-7199-4E09-9091-9E8D41E19B0E}" destId="{1B3FDC12-5A47-4CEC-B4A5-B99ED13ED8A2}" srcOrd="0" destOrd="11" presId="urn:microsoft.com/office/officeart/2005/8/layout/list1"/>
    <dgm:cxn modelId="{83FDF106-710B-434A-9477-BED720E3A9BE}" srcId="{500BADAA-A0A3-4BCA-A0F0-838B45DA1EE5}" destId="{EA71C56C-EE7C-48F0-A526-4C0BA4D7204A}" srcOrd="8" destOrd="0" parTransId="{3B82A0E2-E4FC-4039-8354-3839E3575A25}" sibTransId="{E143C14B-6EB5-4682-AEEB-4ED825CE3A7F}"/>
    <dgm:cxn modelId="{2F2E5795-38F6-4488-9CD2-A8F96D494EDA}" type="presOf" srcId="{CD321B8B-3E9B-44F3-84E3-BC21D2451B91}" destId="{1B3FDC12-5A47-4CEC-B4A5-B99ED13ED8A2}" srcOrd="0" destOrd="2" presId="urn:microsoft.com/office/officeart/2005/8/layout/list1"/>
    <dgm:cxn modelId="{B2D7DE13-BD96-40E8-8FC1-D0B7357EC32A}" type="presOf" srcId="{C696DB88-42D8-4DB5-A5FA-23BF3BC2F662}" destId="{1B3FDC12-5A47-4CEC-B4A5-B99ED13ED8A2}" srcOrd="0" destOrd="1" presId="urn:microsoft.com/office/officeart/2005/8/layout/list1"/>
    <dgm:cxn modelId="{0CA99C3F-683A-4D0E-ADAC-BD5BC799BA3D}" srcId="{500BADAA-A0A3-4BCA-A0F0-838B45DA1EE5}" destId="{9C8D6CFD-58DA-4C20-8FB7-47A6BB2C2DB8}" srcOrd="0" destOrd="0" parTransId="{8E4CB64C-5240-431C-90CF-8BB17EB1DB2D}" sibTransId="{7407CCBD-9D8D-4265-AC5C-2EBB553B5394}"/>
    <dgm:cxn modelId="{AD220500-A2F7-4267-995D-CEF1257D442B}" srcId="{500BADAA-A0A3-4BCA-A0F0-838B45DA1EE5}" destId="{9D1E72F5-7199-4E09-9091-9E8D41E19B0E}" srcOrd="11" destOrd="0" parTransId="{BA98B9C3-2C00-459B-8D13-655B0E09F3C0}" sibTransId="{2341785A-A51F-4D58-9A85-8C7B86513E6C}"/>
    <dgm:cxn modelId="{2571B856-368B-4ABD-BB71-31B8D7AAB35F}" type="presOf" srcId="{357BFEAF-A8E4-48BF-896B-4F83F7CBD52E}" destId="{1B3FDC12-5A47-4CEC-B4A5-B99ED13ED8A2}" srcOrd="0" destOrd="14" presId="urn:microsoft.com/office/officeart/2005/8/layout/list1"/>
    <dgm:cxn modelId="{137BA4F5-368C-42C9-B565-7B9EB80F50E6}" type="presOf" srcId="{2D8ABCCF-D94E-4891-8380-14AE0912EBEF}" destId="{1B3FDC12-5A47-4CEC-B4A5-B99ED13ED8A2}" srcOrd="0" destOrd="17" presId="urn:microsoft.com/office/officeart/2005/8/layout/list1"/>
    <dgm:cxn modelId="{D9AA8AE5-C455-4B90-A888-8FC4ACC73364}" type="presOf" srcId="{500BADAA-A0A3-4BCA-A0F0-838B45DA1EE5}" destId="{61C1CAA4-D5B8-4E70-88C4-F36482985480}" srcOrd="1" destOrd="0" presId="urn:microsoft.com/office/officeart/2005/8/layout/list1"/>
    <dgm:cxn modelId="{F18518B9-3366-4A4A-B478-6743DBE51540}" type="presOf" srcId="{9C8D6CFD-58DA-4C20-8FB7-47A6BB2C2DB8}" destId="{1B3FDC12-5A47-4CEC-B4A5-B99ED13ED8A2}" srcOrd="0" destOrd="0" presId="urn:microsoft.com/office/officeart/2005/8/layout/list1"/>
    <dgm:cxn modelId="{39BFD8CF-88DC-4E22-84FE-7B49AEFA1606}" type="presParOf" srcId="{4EE18C87-DDB9-4CC7-8FEE-6E38BBA7AD03}" destId="{C6973A68-BC79-48B6-8564-FC8204B70161}" srcOrd="0" destOrd="0" presId="urn:microsoft.com/office/officeart/2005/8/layout/list1"/>
    <dgm:cxn modelId="{3BB7AA0A-56AB-49D6-80B2-2F5A7824BD71}" type="presParOf" srcId="{C6973A68-BC79-48B6-8564-FC8204B70161}" destId="{42F386D0-9B70-44B9-BEF3-FE82BA7CB8AD}" srcOrd="0" destOrd="0" presId="urn:microsoft.com/office/officeart/2005/8/layout/list1"/>
    <dgm:cxn modelId="{81F3A35D-5FCF-4726-9AB2-DAF136B39117}" type="presParOf" srcId="{C6973A68-BC79-48B6-8564-FC8204B70161}" destId="{61C1CAA4-D5B8-4E70-88C4-F36482985480}" srcOrd="1" destOrd="0" presId="urn:microsoft.com/office/officeart/2005/8/layout/list1"/>
    <dgm:cxn modelId="{D52B77CF-557E-46A4-B6D3-8594EAE91339}" type="presParOf" srcId="{4EE18C87-DDB9-4CC7-8FEE-6E38BBA7AD03}" destId="{8CED3F49-D5A4-4FBE-BF94-F91958110904}" srcOrd="1" destOrd="0" presId="urn:microsoft.com/office/officeart/2005/8/layout/list1"/>
    <dgm:cxn modelId="{10C3BFBE-A445-40F7-A1A3-6E3C65FAE056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u="none" dirty="0" smtClean="0">
              <a:latin typeface="Times New Roman" pitchFamily="18" charset="0"/>
              <a:cs typeface="Times New Roman" pitchFamily="18" charset="0"/>
            </a:rPr>
            <a:t>Эффективность</a:t>
          </a:r>
          <a:r>
            <a:rPr lang="ru-RU" sz="1350" b="1" u="none" baseline="0" dirty="0" smtClean="0">
              <a:latin typeface="Times New Roman" pitchFamily="18" charset="0"/>
              <a:cs typeface="Times New Roman" pitchFamily="18" charset="0"/>
            </a:rPr>
            <a:t> и прозрачность муниципального управления</a:t>
          </a:r>
          <a:endParaRPr lang="ru-RU" sz="1350" b="1" u="none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31E4942A-8A27-4A1C-8B29-AA1A8AD98055}">
      <dgm:prSet custT="1"/>
      <dgm:spPr/>
      <dgm:t>
        <a:bodyPr/>
        <a:lstStyle/>
        <a:p>
          <a:pPr algn="ctr"/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EC512D1C-479A-4D26-A99F-805D9060326C}" type="sibTrans" cxnId="{AC4FB93E-AFF7-4937-9839-D1E70F0D9E5E}">
      <dgm:prSet/>
      <dgm:spPr/>
      <dgm:t>
        <a:bodyPr/>
        <a:lstStyle/>
        <a:p>
          <a:endParaRPr lang="ru-RU"/>
        </a:p>
      </dgm:t>
    </dgm:pt>
    <dgm:pt modelId="{7DE7D812-BCCD-492B-88C5-A8AA29C79A08}" type="parTrans" cxnId="{AC4FB93E-AFF7-4937-9839-D1E70F0D9E5E}">
      <dgm:prSet/>
      <dgm:spPr/>
      <dgm:t>
        <a:bodyPr/>
        <a:lstStyle/>
        <a:p>
          <a:endParaRPr lang="ru-RU"/>
        </a:p>
      </dgm:t>
    </dgm:pt>
    <dgm:pt modelId="{34B3517F-D5FF-4024-B4A3-714B7ECD626B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Проект «Умный Красноярский район Самарской области»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(инициатор: Правительство Самарской области, Администрация м.р. Красноярский Самарской области; источники финансирования: средства федерального бюджета, средства бюджета м.р. Красноярский)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A8BCAFAD-3199-42BA-A253-2C3419DDBDFB}" type="parTrans" cxnId="{EBCC59A1-4351-4678-A055-5E9F6E2BCE81}">
      <dgm:prSet/>
      <dgm:spPr/>
    </dgm:pt>
    <dgm:pt modelId="{D9373A1B-E770-48BE-BF44-12D11180E34A}" type="sibTrans" cxnId="{EBCC59A1-4351-4678-A055-5E9F6E2BCE81}">
      <dgm:prSet/>
      <dgm:spPr/>
    </dgm:pt>
    <dgm:pt modelId="{3CD2F1C4-7584-43FD-AB74-27BF07BF726D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механизма взаимодействия власти, бизнеса и общества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AF0893FA-C154-493A-B0F4-736F8D40F4D8}" type="parTrans" cxnId="{6374CFC3-2B96-468C-B1C3-FF925E63CE62}">
      <dgm:prSet/>
      <dgm:spPr/>
      <dgm:t>
        <a:bodyPr/>
        <a:lstStyle/>
        <a:p>
          <a:endParaRPr lang="ru-RU"/>
        </a:p>
      </dgm:t>
    </dgm:pt>
    <dgm:pt modelId="{C0C253E9-A064-4140-8E77-D0CE1F5021F1}" type="sibTrans" cxnId="{6374CFC3-2B96-468C-B1C3-FF925E63CE62}">
      <dgm:prSet/>
      <dgm:spPr/>
      <dgm:t>
        <a:bodyPr/>
        <a:lstStyle/>
        <a:p>
          <a:endParaRPr lang="ru-RU"/>
        </a:p>
      </dgm:t>
    </dgm:pt>
    <dgm:pt modelId="{352F33E2-1B3D-4E59-94B8-27C3CFE3BB8D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Активное участие граждан (населения) в обсуждении и решении актуальных вопросов местного значения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1483815A-5505-4833-88E5-EC42F9BB5371}" type="parTrans" cxnId="{94DF7538-62F4-4B59-A3F7-D0C3EB4DE813}">
      <dgm:prSet/>
      <dgm:spPr/>
    </dgm:pt>
    <dgm:pt modelId="{4DA3E976-9334-4370-BB21-98141B67DEE3}" type="sibTrans" cxnId="{94DF7538-62F4-4B59-A3F7-D0C3EB4DE813}">
      <dgm:prSet/>
      <dgm:spPr/>
    </dgm:pt>
    <dgm:pt modelId="{7B45B1C0-4B3A-4C52-A920-31070DD19685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Привлечение населения к управлению Красноярским районом Самарской области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4492097C-9D9E-4C48-9A92-10029FD0D14D}" type="parTrans" cxnId="{6C344A6F-D1DD-41EE-AB98-157DF7F843D1}">
      <dgm:prSet/>
      <dgm:spPr/>
    </dgm:pt>
    <dgm:pt modelId="{698BEF72-E9F5-4802-B147-E0568A0BCF25}" type="sibTrans" cxnId="{6C344A6F-D1DD-41EE-AB98-157DF7F843D1}">
      <dgm:prSet/>
      <dgm:spPr/>
    </dgm:pt>
    <dgm:pt modelId="{AA239C5D-9FB2-4D9F-ABD6-B1E4A6C398EF}">
      <dgm:prSet custT="1"/>
      <dgm:spPr/>
      <dgm:t>
        <a:bodyPr/>
        <a:lstStyle/>
        <a:p>
          <a:pPr algn="just"/>
          <a:r>
            <a:rPr lang="ru-RU" sz="900" b="1" u="none" dirty="0" smtClean="0">
              <a:latin typeface="Times New Roman" pitchFamily="18" charset="0"/>
              <a:cs typeface="Times New Roman" pitchFamily="18" charset="0"/>
            </a:rPr>
            <a:t>Проект «Красноярский район Самарской области – соучаствуем в проектировании»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инициатор: Администрация м.р. Красноярский Самарской области; источники финансирования: средства федерального бюджета)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B2807A1B-AB93-4D92-B6E4-173055F6C2AC}" type="parTrans" cxnId="{0BCC72BB-BA08-49B9-8E58-1034744C8429}">
      <dgm:prSet/>
      <dgm:spPr/>
    </dgm:pt>
    <dgm:pt modelId="{786CC828-5FCB-4B81-8E2A-BFF089EC33FD}" type="sibTrans" cxnId="{0BCC72BB-BA08-49B9-8E58-1034744C8429}">
      <dgm:prSet/>
      <dgm:spPr/>
    </dgm:pt>
    <dgm:pt modelId="{EEAD967A-4C92-4439-BD79-5E8F075E1373}">
      <dgm:prSet custT="1"/>
      <dgm:spPr/>
      <dgm:t>
        <a:bodyPr/>
        <a:lstStyle/>
        <a:p>
          <a:pPr algn="ctr"/>
          <a:r>
            <a:rPr lang="ru-RU" sz="1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Повышение эффективности системы управления Красноярским районом Самарской области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E82981EE-9370-4E78-B11B-533ADF7E2E1E}" type="parTrans" cxnId="{BE195830-B000-43AA-B714-605D0EAE3A35}">
      <dgm:prSet/>
      <dgm:spPr/>
    </dgm:pt>
    <dgm:pt modelId="{75B81D06-0B4D-4E61-9EE6-FFA4748A20EA}" type="sibTrans" cxnId="{BE195830-B000-43AA-B714-605D0EAE3A35}">
      <dgm:prSet/>
      <dgm:spPr/>
    </dgm:pt>
    <dgm:pt modelId="{B312BB96-20DE-4EB4-A77F-FF6C1571B85E}">
      <dgm:prSet custT="1"/>
      <dgm:spPr/>
      <dgm:t>
        <a:bodyPr/>
        <a:lstStyle/>
        <a:p>
          <a:pPr algn="just"/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Создание муниципального проектного офиса по реализации Стратегии и национальных проектов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Администрация м.р. Красноярский Самарской области; источники финансирования: средства бюджета м.р. Красноярский Самарской области). С 2019 года  работает на постоянной основе</a:t>
          </a:r>
          <a:endParaRPr lang="ru-RU" sz="900" b="1" u="none" dirty="0">
            <a:latin typeface="Times New Roman" pitchFamily="18" charset="0"/>
            <a:cs typeface="Times New Roman" pitchFamily="18" charset="0"/>
          </a:endParaRPr>
        </a:p>
      </dgm:t>
    </dgm:pt>
    <dgm:pt modelId="{7C526897-EF77-41C1-ADED-C8891DCE275E}" type="parTrans" cxnId="{ED378A28-A8DD-4A94-85A6-99C50EEACD67}">
      <dgm:prSet/>
      <dgm:spPr/>
    </dgm:pt>
    <dgm:pt modelId="{DFD1E7AA-51B5-425A-82DB-395413DC8958}" type="sibTrans" cxnId="{ED378A28-A8DD-4A94-85A6-99C50EEACD67}">
      <dgm:prSet/>
      <dgm:spPr/>
    </dgm:pt>
    <dgm:pt modelId="{4FC7FA76-5F9E-4060-8F66-B45B31A2C557}">
      <dgm:prSet custT="1"/>
      <dgm:spPr/>
      <dgm:t>
        <a:bodyPr/>
        <a:lstStyle/>
        <a:p>
          <a:pPr algn="just"/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08382BD-DDA8-48EE-B4F7-C1384E5A305A}" type="parTrans" cxnId="{275EDDB6-6A26-4BED-865B-B4A7EE6472AB}">
      <dgm:prSet/>
      <dgm:spPr/>
    </dgm:pt>
    <dgm:pt modelId="{F040C71D-FA8B-4DD2-B06B-C078A061F08B}" type="sibTrans" cxnId="{275EDDB6-6A26-4BED-865B-B4A7EE6472AB}">
      <dgm:prSet/>
      <dgm:spPr/>
    </dgm:pt>
    <dgm:pt modelId="{A86AE080-E934-4BF6-8BF9-B61297C3DF8D}">
      <dgm:prSet custT="1"/>
      <dgm:spPr/>
      <dgm:t>
        <a:bodyPr/>
        <a:lstStyle/>
        <a:p>
          <a:pPr algn="just"/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366DEB10-95B0-47CD-95B8-08A1755FD903}" type="parTrans" cxnId="{251253C4-0821-42CD-88F5-B8F6CD96AF08}">
      <dgm:prSet/>
      <dgm:spPr/>
    </dgm:pt>
    <dgm:pt modelId="{580E08C6-573B-4B80-958A-36C05BF3E028}" type="sibTrans" cxnId="{251253C4-0821-42CD-88F5-B8F6CD96AF08}">
      <dgm:prSet/>
      <dgm:spPr/>
    </dgm:pt>
    <dgm:pt modelId="{7C51C923-4974-4BF7-9D18-0821F95E9B01}">
      <dgm:prSet custT="1"/>
      <dgm:spPr/>
      <dgm:t>
        <a:bodyPr/>
        <a:lstStyle/>
        <a:p>
          <a:pPr algn="just"/>
          <a:endParaRPr lang="ru-RU" sz="900" b="1" u="none" dirty="0">
            <a:latin typeface="Times New Roman" pitchFamily="18" charset="0"/>
            <a:cs typeface="Times New Roman" pitchFamily="18" charset="0"/>
          </a:endParaRPr>
        </a:p>
      </dgm:t>
    </dgm:pt>
    <dgm:pt modelId="{66AFD39C-3393-439C-9B3F-5D37E8FF397C}" type="parTrans" cxnId="{196EF6B3-3C30-40FF-813C-8454CFEA94C3}">
      <dgm:prSet/>
      <dgm:spPr/>
    </dgm:pt>
    <dgm:pt modelId="{97D4370D-9491-41F0-9ABB-5C74CF76C084}" type="sibTrans" cxnId="{196EF6B3-3C30-40FF-813C-8454CFEA94C3}">
      <dgm:prSet/>
      <dgm:spPr/>
    </dgm:pt>
    <dgm:pt modelId="{67354869-C313-4572-9C0D-F47749647BD1}">
      <dgm:prSet custT="1"/>
      <dgm:spPr/>
      <dgm:t>
        <a:bodyPr/>
        <a:lstStyle/>
        <a:p>
          <a:pPr algn="just"/>
          <a:r>
            <a:rPr lang="ru-RU" sz="900" b="1" u="none" dirty="0" smtClean="0">
              <a:latin typeface="Times New Roman" pitchFamily="18" charset="0"/>
              <a:cs typeface="Times New Roman" pitchFamily="18" charset="0"/>
            </a:rPr>
            <a:t>Проект «Создание территориального общественного самоуправления ТОС»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Администрация м.р. Красноярский Самарской области; источники финансирования: средства федерального бюджета, средства областного бюджета, внебюджетные средства, средства бюджетов муниципалитета)</a:t>
          </a:r>
          <a:endParaRPr lang="ru-RU" sz="900" b="1" u="none" dirty="0">
            <a:latin typeface="Times New Roman" pitchFamily="18" charset="0"/>
            <a:cs typeface="Times New Roman" pitchFamily="18" charset="0"/>
          </a:endParaRPr>
        </a:p>
      </dgm:t>
    </dgm:pt>
    <dgm:pt modelId="{BED03D83-C740-4168-9556-00124EFB81FA}" type="parTrans" cxnId="{115C98FC-C367-41C8-8046-4E03A5D62BAE}">
      <dgm:prSet/>
      <dgm:spPr/>
    </dgm:pt>
    <dgm:pt modelId="{C185B41E-8E52-426F-BA1D-50D2527B97E2}" type="sibTrans" cxnId="{115C98FC-C367-41C8-8046-4E03A5D62BAE}">
      <dgm:prSet/>
      <dgm:spPr/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725" custScaleY="347804" custLinFactNeighborX="-30785" custLinFactNeighborY="-95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100000" custLinFactNeighborX="239" custLinFactNeighborY="-108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869F57-0D2C-4A50-9363-449B93CBAD3A}" type="presOf" srcId="{500BADAA-A0A3-4BCA-A0F0-838B45DA1EE5}" destId="{42F386D0-9B70-44B9-BEF3-FE82BA7CB8AD}" srcOrd="0" destOrd="0" presId="urn:microsoft.com/office/officeart/2005/8/layout/list1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F459D42F-86C1-4AC7-9DAA-F7269389B435}" type="presOf" srcId="{4FC7FA76-5F9E-4060-8F66-B45B31A2C557}" destId="{1B3FDC12-5A47-4CEC-B4A5-B99ED13ED8A2}" srcOrd="0" destOrd="3" presId="urn:microsoft.com/office/officeart/2005/8/layout/list1"/>
    <dgm:cxn modelId="{A670DE2D-CB3C-4C94-976B-ABC7836D57E0}" type="presOf" srcId="{7C51C923-4974-4BF7-9D18-0821F95E9B01}" destId="{1B3FDC12-5A47-4CEC-B4A5-B99ED13ED8A2}" srcOrd="0" destOrd="9" presId="urn:microsoft.com/office/officeart/2005/8/layout/list1"/>
    <dgm:cxn modelId="{0BCC72BB-BA08-49B9-8E58-1034744C8429}" srcId="{500BADAA-A0A3-4BCA-A0F0-838B45DA1EE5}" destId="{AA239C5D-9FB2-4D9F-ABD6-B1E4A6C398EF}" srcOrd="5" destOrd="0" parTransId="{B2807A1B-AB93-4D92-B6E4-173055F6C2AC}" sibTransId="{786CC828-5FCB-4B81-8E2A-BFF089EC33FD}"/>
    <dgm:cxn modelId="{65B0BED6-DC3C-4C9A-AE2D-7EB7577A141B}" type="presOf" srcId="{31E4942A-8A27-4A1C-8B29-AA1A8AD98055}" destId="{1B3FDC12-5A47-4CEC-B4A5-B99ED13ED8A2}" srcOrd="0" destOrd="0" presId="urn:microsoft.com/office/officeart/2005/8/layout/list1"/>
    <dgm:cxn modelId="{115C98FC-C367-41C8-8046-4E03A5D62BAE}" srcId="{500BADAA-A0A3-4BCA-A0F0-838B45DA1EE5}" destId="{67354869-C313-4572-9C0D-F47749647BD1}" srcOrd="11" destOrd="0" parTransId="{BED03D83-C740-4168-9556-00124EFB81FA}" sibTransId="{C185B41E-8E52-426F-BA1D-50D2527B97E2}"/>
    <dgm:cxn modelId="{ED378A28-A8DD-4A94-85A6-99C50EEACD67}" srcId="{500BADAA-A0A3-4BCA-A0F0-838B45DA1EE5}" destId="{B312BB96-20DE-4EB4-A77F-FF6C1571B85E}" srcOrd="8" destOrd="0" parTransId="{7C526897-EF77-41C1-ADED-C8891DCE275E}" sibTransId="{DFD1E7AA-51B5-425A-82DB-395413DC8958}"/>
    <dgm:cxn modelId="{79C9C70C-A8DF-4BA6-9816-26BE081068A9}" type="presOf" srcId="{AA239C5D-9FB2-4D9F-ABD6-B1E4A6C398EF}" destId="{1B3FDC12-5A47-4CEC-B4A5-B99ED13ED8A2}" srcOrd="0" destOrd="5" presId="urn:microsoft.com/office/officeart/2005/8/layout/list1"/>
    <dgm:cxn modelId="{251253C4-0821-42CD-88F5-B8F6CD96AF08}" srcId="{500BADAA-A0A3-4BCA-A0F0-838B45DA1EE5}" destId="{A86AE080-E934-4BF6-8BF9-B61297C3DF8D}" srcOrd="6" destOrd="0" parTransId="{366DEB10-95B0-47CD-95B8-08A1755FD903}" sibTransId="{580E08C6-573B-4B80-958A-36C05BF3E028}"/>
    <dgm:cxn modelId="{196EF6B3-3C30-40FF-813C-8454CFEA94C3}" srcId="{500BADAA-A0A3-4BCA-A0F0-838B45DA1EE5}" destId="{7C51C923-4974-4BF7-9D18-0821F95E9B01}" srcOrd="9" destOrd="0" parTransId="{66AFD39C-3393-439C-9B3F-5D37E8FF397C}" sibTransId="{97D4370D-9491-41F0-9ABB-5C74CF76C084}"/>
    <dgm:cxn modelId="{441D2982-4CBE-48AC-9113-B82B51775800}" type="presOf" srcId="{352F33E2-1B3D-4E59-94B8-27C3CFE3BB8D}" destId="{1B3FDC12-5A47-4CEC-B4A5-B99ED13ED8A2}" srcOrd="0" destOrd="10" presId="urn:microsoft.com/office/officeart/2005/8/layout/list1"/>
    <dgm:cxn modelId="{295DE690-22D8-4F09-AA50-14D30049FF0B}" type="presOf" srcId="{34B3517F-D5FF-4024-B4A3-714B7ECD626B}" destId="{1B3FDC12-5A47-4CEC-B4A5-B99ED13ED8A2}" srcOrd="0" destOrd="2" presId="urn:microsoft.com/office/officeart/2005/8/layout/list1"/>
    <dgm:cxn modelId="{AC4FB93E-AFF7-4937-9839-D1E70F0D9E5E}" srcId="{500BADAA-A0A3-4BCA-A0F0-838B45DA1EE5}" destId="{31E4942A-8A27-4A1C-8B29-AA1A8AD98055}" srcOrd="0" destOrd="0" parTransId="{7DE7D812-BCCD-492B-88C5-A8AA29C79A08}" sibTransId="{EC512D1C-479A-4D26-A99F-805D9060326C}"/>
    <dgm:cxn modelId="{268727F3-FED0-4BD6-AF09-42711C2594A5}" type="presOf" srcId="{A86AE080-E934-4BF6-8BF9-B61297C3DF8D}" destId="{1B3FDC12-5A47-4CEC-B4A5-B99ED13ED8A2}" srcOrd="0" destOrd="6" presId="urn:microsoft.com/office/officeart/2005/8/layout/list1"/>
    <dgm:cxn modelId="{94DF7538-62F4-4B59-A3F7-D0C3EB4DE813}" srcId="{500BADAA-A0A3-4BCA-A0F0-838B45DA1EE5}" destId="{352F33E2-1B3D-4E59-94B8-27C3CFE3BB8D}" srcOrd="10" destOrd="0" parTransId="{1483815A-5505-4833-88E5-EC42F9BB5371}" sibTransId="{4DA3E976-9334-4370-BB21-98141B67DEE3}"/>
    <dgm:cxn modelId="{2ECE08D6-A4D0-446D-96BA-DCF7C3156DB3}" type="presOf" srcId="{7B45B1C0-4B3A-4C52-A920-31070DD19685}" destId="{1B3FDC12-5A47-4CEC-B4A5-B99ED13ED8A2}" srcOrd="0" destOrd="4" presId="urn:microsoft.com/office/officeart/2005/8/layout/list1"/>
    <dgm:cxn modelId="{C15304C7-EA89-44F3-89C8-4A6E268FDFE6}" type="presOf" srcId="{3CD2F1C4-7584-43FD-AB74-27BF07BF726D}" destId="{1B3FDC12-5A47-4CEC-B4A5-B99ED13ED8A2}" srcOrd="0" destOrd="1" presId="urn:microsoft.com/office/officeart/2005/8/layout/list1"/>
    <dgm:cxn modelId="{45BDA823-84DF-49B8-B0F2-D255F45428EC}" type="presOf" srcId="{500BADAA-A0A3-4BCA-A0F0-838B45DA1EE5}" destId="{61C1CAA4-D5B8-4E70-88C4-F36482985480}" srcOrd="1" destOrd="0" presId="urn:microsoft.com/office/officeart/2005/8/layout/list1"/>
    <dgm:cxn modelId="{6C344A6F-D1DD-41EE-AB98-157DF7F843D1}" srcId="{500BADAA-A0A3-4BCA-A0F0-838B45DA1EE5}" destId="{7B45B1C0-4B3A-4C52-A920-31070DD19685}" srcOrd="4" destOrd="0" parTransId="{4492097C-9D9E-4C48-9A92-10029FD0D14D}" sibTransId="{698BEF72-E9F5-4802-B147-E0568A0BCF25}"/>
    <dgm:cxn modelId="{BE195830-B000-43AA-B714-605D0EAE3A35}" srcId="{500BADAA-A0A3-4BCA-A0F0-838B45DA1EE5}" destId="{EEAD967A-4C92-4439-BD79-5E8F075E1373}" srcOrd="7" destOrd="0" parTransId="{E82981EE-9370-4E78-B11B-533ADF7E2E1E}" sibTransId="{75B81D06-0B4D-4E61-9EE6-FFA4748A20EA}"/>
    <dgm:cxn modelId="{6374CFC3-2B96-468C-B1C3-FF925E63CE62}" srcId="{500BADAA-A0A3-4BCA-A0F0-838B45DA1EE5}" destId="{3CD2F1C4-7584-43FD-AB74-27BF07BF726D}" srcOrd="1" destOrd="0" parTransId="{AF0893FA-C154-493A-B0F4-736F8D40F4D8}" sibTransId="{C0C253E9-A064-4140-8E77-D0CE1F5021F1}"/>
    <dgm:cxn modelId="{9BF4B717-9C75-4D84-96CA-675A940ACAC6}" type="presOf" srcId="{67354869-C313-4572-9C0D-F47749647BD1}" destId="{1B3FDC12-5A47-4CEC-B4A5-B99ED13ED8A2}" srcOrd="0" destOrd="11" presId="urn:microsoft.com/office/officeart/2005/8/layout/list1"/>
    <dgm:cxn modelId="{174AC187-7F29-4ADA-ACE1-AF452E887EC7}" type="presOf" srcId="{69AA3AB5-F3AF-4EE1-B837-EA313DDE773F}" destId="{4EE18C87-DDB9-4CC7-8FEE-6E38BBA7AD03}" srcOrd="0" destOrd="0" presId="urn:microsoft.com/office/officeart/2005/8/layout/list1"/>
    <dgm:cxn modelId="{275EDDB6-6A26-4BED-865B-B4A7EE6472AB}" srcId="{500BADAA-A0A3-4BCA-A0F0-838B45DA1EE5}" destId="{4FC7FA76-5F9E-4060-8F66-B45B31A2C557}" srcOrd="3" destOrd="0" parTransId="{E08382BD-DDA8-48EE-B4F7-C1384E5A305A}" sibTransId="{F040C71D-FA8B-4DD2-B06B-C078A061F08B}"/>
    <dgm:cxn modelId="{EBCC59A1-4351-4678-A055-5E9F6E2BCE81}" srcId="{500BADAA-A0A3-4BCA-A0F0-838B45DA1EE5}" destId="{34B3517F-D5FF-4024-B4A3-714B7ECD626B}" srcOrd="2" destOrd="0" parTransId="{A8BCAFAD-3199-42BA-A253-2C3419DDBDFB}" sibTransId="{D9373A1B-E770-48BE-BF44-12D11180E34A}"/>
    <dgm:cxn modelId="{DD73AB3D-0B39-45B0-A9F2-27989695F9A2}" type="presOf" srcId="{B312BB96-20DE-4EB4-A77F-FF6C1571B85E}" destId="{1B3FDC12-5A47-4CEC-B4A5-B99ED13ED8A2}" srcOrd="0" destOrd="8" presId="urn:microsoft.com/office/officeart/2005/8/layout/list1"/>
    <dgm:cxn modelId="{2622BD2C-E25E-4165-9151-1754C3D894D1}" type="presOf" srcId="{EEAD967A-4C92-4439-BD79-5E8F075E1373}" destId="{1B3FDC12-5A47-4CEC-B4A5-B99ED13ED8A2}" srcOrd="0" destOrd="7" presId="urn:microsoft.com/office/officeart/2005/8/layout/list1"/>
    <dgm:cxn modelId="{5FFA2F10-611F-4C43-8C5D-26D7ADA1177B}" type="presParOf" srcId="{4EE18C87-DDB9-4CC7-8FEE-6E38BBA7AD03}" destId="{C6973A68-BC79-48B6-8564-FC8204B70161}" srcOrd="0" destOrd="0" presId="urn:microsoft.com/office/officeart/2005/8/layout/list1"/>
    <dgm:cxn modelId="{5B12AB33-F820-4C1F-B736-9BCC49E0EB06}" type="presParOf" srcId="{C6973A68-BC79-48B6-8564-FC8204B70161}" destId="{42F386D0-9B70-44B9-BEF3-FE82BA7CB8AD}" srcOrd="0" destOrd="0" presId="urn:microsoft.com/office/officeart/2005/8/layout/list1"/>
    <dgm:cxn modelId="{4ABA3327-F734-48B3-9878-849E902397F9}" type="presParOf" srcId="{C6973A68-BC79-48B6-8564-FC8204B70161}" destId="{61C1CAA4-D5B8-4E70-88C4-F36482985480}" srcOrd="1" destOrd="0" presId="urn:microsoft.com/office/officeart/2005/8/layout/list1"/>
    <dgm:cxn modelId="{45AE380E-1341-4769-A477-57C376BD0D35}" type="presParOf" srcId="{4EE18C87-DDB9-4CC7-8FEE-6E38BBA7AD03}" destId="{8CED3F49-D5A4-4FBE-BF94-F91958110904}" srcOrd="1" destOrd="0" presId="urn:microsoft.com/office/officeart/2005/8/layout/list1"/>
    <dgm:cxn modelId="{6213E0C3-A9CB-4379-82E7-09D000A89CE1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AA3AB5-F3AF-4EE1-B837-EA313DDE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ADAA-A0A3-4BCA-A0F0-838B45DA1EE5}">
      <dgm:prSet phldrT="[Текст]" custT="1"/>
      <dgm:spPr/>
      <dgm:t>
        <a:bodyPr/>
        <a:lstStyle/>
        <a:p>
          <a:pPr algn="ctr"/>
          <a:r>
            <a:rPr lang="ru-RU" sz="1350" b="1" u="none" dirty="0" smtClean="0">
              <a:latin typeface="Times New Roman" pitchFamily="18" charset="0"/>
              <a:cs typeface="Times New Roman" pitchFamily="18" charset="0"/>
            </a:rPr>
            <a:t>Инвестиционные проекты </a:t>
          </a:r>
          <a:endParaRPr lang="ru-RU" sz="1350" b="1" u="none" dirty="0">
            <a:latin typeface="Times New Roman" pitchFamily="18" charset="0"/>
            <a:cs typeface="Times New Roman" pitchFamily="18" charset="0"/>
          </a:endParaRPr>
        </a:p>
      </dgm:t>
    </dgm:pt>
    <dgm:pt modelId="{E5E972CC-FF14-421E-A352-263A56AAE31E}" type="sibTrans" cxnId="{36C7EB8B-F3CF-40D2-97D2-0F22AEF99F9B}">
      <dgm:prSet/>
      <dgm:spPr/>
      <dgm:t>
        <a:bodyPr/>
        <a:lstStyle/>
        <a:p>
          <a:endParaRPr lang="ru-RU"/>
        </a:p>
      </dgm:t>
    </dgm:pt>
    <dgm:pt modelId="{1F8AD65D-BCE6-45B9-8D34-40AB041D45F6}" type="parTrans" cxnId="{36C7EB8B-F3CF-40D2-97D2-0F22AEF99F9B}">
      <dgm:prSet/>
      <dgm:spPr/>
      <dgm:t>
        <a:bodyPr/>
        <a:lstStyle/>
        <a:p>
          <a:endParaRPr lang="ru-RU"/>
        </a:p>
      </dgm:t>
    </dgm:pt>
    <dgm:pt modelId="{31E4942A-8A27-4A1C-8B29-AA1A8AD98055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EC512D1C-479A-4D26-A99F-805D9060326C}" type="sibTrans" cxnId="{AC4FB93E-AFF7-4937-9839-D1E70F0D9E5E}">
      <dgm:prSet/>
      <dgm:spPr/>
      <dgm:t>
        <a:bodyPr/>
        <a:lstStyle/>
        <a:p>
          <a:endParaRPr lang="ru-RU"/>
        </a:p>
      </dgm:t>
    </dgm:pt>
    <dgm:pt modelId="{7DE7D812-BCCD-492B-88C5-A8AA29C79A08}" type="parTrans" cxnId="{AC4FB93E-AFF7-4937-9839-D1E70F0D9E5E}">
      <dgm:prSet/>
      <dgm:spPr/>
      <dgm:t>
        <a:bodyPr/>
        <a:lstStyle/>
        <a:p>
          <a:endParaRPr lang="ru-RU"/>
        </a:p>
      </dgm:t>
    </dgm:pt>
    <dgm:pt modelId="{34B3517F-D5FF-4024-B4A3-714B7ECD626B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(инициатор: компания АО «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ПромПарки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» Постановление Правительства Самарской области № 593-р от 20.06.2019 о создании индустриального парка на территории г.п.Новосемейкино.; ;  срок реализации проекта: 2019-2022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;  общий объем инвестиций: 700 млн.руб.; количество создаваемых новых рабочих мест: 700; стадия реализации проекта: ведется работа по подготовке документов о предоставлении земельного участка в аренду без торгов)</a:t>
          </a:r>
          <a:endParaRPr lang="ru-RU" sz="900" u="sng" dirty="0">
            <a:latin typeface="Times New Roman" pitchFamily="18" charset="0"/>
            <a:cs typeface="Times New Roman" pitchFamily="18" charset="0"/>
          </a:endParaRPr>
        </a:p>
      </dgm:t>
    </dgm:pt>
    <dgm:pt modelId="{A8BCAFAD-3199-42BA-A253-2C3419DDBDFB}" type="parTrans" cxnId="{EBCC59A1-4351-4678-A055-5E9F6E2BCE81}">
      <dgm:prSet/>
      <dgm:spPr/>
    </dgm:pt>
    <dgm:pt modelId="{D9373A1B-E770-48BE-BF44-12D11180E34A}" type="sibTrans" cxnId="{EBCC59A1-4351-4678-A055-5E9F6E2BCE81}">
      <dgm:prSet/>
      <dgm:spPr/>
    </dgm:pt>
    <dgm:pt modelId="{3CD2F1C4-7584-43FD-AB74-27BF07BF726D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Индустриальный парк в </a:t>
          </a:r>
          <a:r>
            <a:rPr lang="ru-RU" sz="1000" b="1" u="sng" dirty="0" err="1" smtClean="0">
              <a:latin typeface="Times New Roman" pitchFamily="18" charset="0"/>
              <a:cs typeface="Times New Roman" pitchFamily="18" charset="0"/>
            </a:rPr>
            <a:t>п.г.т.Новосемейкино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AF0893FA-C154-493A-B0F4-736F8D40F4D8}" type="parTrans" cxnId="{6374CFC3-2B96-468C-B1C3-FF925E63CE62}">
      <dgm:prSet/>
      <dgm:spPr/>
      <dgm:t>
        <a:bodyPr/>
        <a:lstStyle/>
        <a:p>
          <a:endParaRPr lang="ru-RU"/>
        </a:p>
      </dgm:t>
    </dgm:pt>
    <dgm:pt modelId="{C0C253E9-A064-4140-8E77-D0CE1F5021F1}" type="sibTrans" cxnId="{6374CFC3-2B96-468C-B1C3-FF925E63CE62}">
      <dgm:prSet/>
      <dgm:spPr/>
      <dgm:t>
        <a:bodyPr/>
        <a:lstStyle/>
        <a:p>
          <a:endParaRPr lang="ru-RU"/>
        </a:p>
      </dgm:t>
    </dgm:pt>
    <dgm:pt modelId="{4FC7FA76-5F9E-4060-8F66-B45B31A2C557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</a:t>
          </a:r>
          <a:r>
            <a:rPr lang="ru-RU" sz="900" b="0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:. </a:t>
          </a:r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Администрация муниципального района Красноярский Самарской области</a:t>
          </a:r>
          <a:r>
            <a:rPr lang="ru-RU" sz="900" b="0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;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  срок реализации проекта: </a:t>
          </a:r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2019-2022 </a:t>
          </a:r>
          <a:r>
            <a:rPr lang="ru-RU" sz="900" b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 общий объем инвестиций: 1 </a:t>
          </a:r>
          <a:r>
            <a:rPr lang="ru-RU" sz="900" b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количество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создаваемых новых рабочих мест: 15; стадия реализации проекта: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оформление проектной документации, разработка концепции и бизнес-плана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программе «Ипотека на селе»)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08382BD-DDA8-48EE-B4F7-C1384E5A305A}" type="parTrans" cxnId="{275EDDB6-6A26-4BED-865B-B4A7EE6472AB}">
      <dgm:prSet/>
      <dgm:spPr/>
    </dgm:pt>
    <dgm:pt modelId="{F040C71D-FA8B-4DD2-B06B-C078A061F08B}" type="sibTrans" cxnId="{275EDDB6-6A26-4BED-865B-B4A7EE6472AB}">
      <dgm:prSet/>
      <dgm:spPr/>
    </dgm:pt>
    <dgm:pt modelId="{8B91DCBA-F937-44D6-80D4-47CEE68F363B}">
      <dgm:prSet custT="1"/>
      <dgm:spPr/>
      <dgm:t>
        <a:bodyPr/>
        <a:lstStyle/>
        <a:p>
          <a:pPr marL="57150" indent="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Производство высокоточных  промышленных </a:t>
          </a:r>
          <a:r>
            <a:rPr lang="ru-RU" sz="900" b="1" u="sng" dirty="0" err="1" smtClean="0">
              <a:latin typeface="Times New Roman" pitchFamily="18" charset="0"/>
              <a:cs typeface="Times New Roman" pitchFamily="18" charset="0"/>
            </a:rPr>
            <a:t>корилисовых</a:t>
          </a: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 и ультразвуковых расходомеров                                                                                             газов и жидкостей по программе </a:t>
          </a:r>
          <a:r>
            <a:rPr lang="ru-RU" sz="900" b="1" u="sng" dirty="0" err="1" smtClean="0">
              <a:latin typeface="Times New Roman" pitchFamily="18" charset="0"/>
              <a:cs typeface="Times New Roman" pitchFamily="18" charset="0"/>
            </a:rPr>
            <a:t>импортозамещения</a:t>
          </a: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45B096EC-C150-4A42-8274-68514362E881}" type="parTrans" cxnId="{ECC15BA1-583D-4FF5-AAE8-8A754497D3A0}">
      <dgm:prSet/>
      <dgm:spPr/>
    </dgm:pt>
    <dgm:pt modelId="{030B9F83-4816-40A5-B402-02B902FEB219}" type="sibTrans" cxnId="{ECC15BA1-583D-4FF5-AAE8-8A754497D3A0}">
      <dgm:prSet/>
      <dgm:spPr/>
    </dgm:pt>
    <dgm:pt modelId="{01FDD184-561D-4AC2-80BF-895A847BB2E7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ООО «Куйбышев Телеком-Метрология»; срок реализации проекта: 2021-2025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</a:t>
          </a:r>
          <a:r>
            <a:rPr lang="ru-RU" sz="900" b="0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млрд.руб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количество </a:t>
          </a:r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создаваемых новых рабочих мест: 350;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стадия реализации проекта: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подбор и оформление земельного участка, разработка бизнес-плана)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79FA7226-89BB-412E-86DA-EE944D05D846}" type="parTrans" cxnId="{A73CBC0A-28EC-4F00-BEC3-199AFC5F74AB}">
      <dgm:prSet/>
      <dgm:spPr/>
    </dgm:pt>
    <dgm:pt modelId="{C13BC34C-3052-4994-8309-649C50612B93}" type="sibTrans" cxnId="{A73CBC0A-28EC-4F00-BEC3-199AFC5F74AB}">
      <dgm:prSet/>
      <dgm:spPr/>
    </dgm:pt>
    <dgm:pt modelId="{76A4CF7F-D503-42B8-AEA9-497D56F8BD83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Заправки газомоторного топлива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95AA81D9-7E4D-45E8-8DEC-BB30BF5892C8}" type="parTrans" cxnId="{19604182-ED87-424F-A0A3-BFE0D78B4B69}">
      <dgm:prSet/>
      <dgm:spPr/>
    </dgm:pt>
    <dgm:pt modelId="{E2A94F71-2823-4CE1-88E7-08163BE4E87B}" type="sibTrans" cxnId="{19604182-ED87-424F-A0A3-BFE0D78B4B69}">
      <dgm:prSet/>
      <dgm:spPr/>
    </dgm:pt>
    <dgm:pt modelId="{39E9B63B-1032-47F9-8B87-8FBED69B2ADC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Группа Компаний «Альтернативные Топливные Системы»; проект осуществляется совместно с компанией ООО «Газпром газомоторное топливо»; срок реализации проекта: 2020-2025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1  млрд.руб.;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количество создаваемых новых рабочих мест: 100; стадия реализации проекта: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подбор и формирование земельного участка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BCEC9492-C0CA-4935-90BB-9C326784B3DA}" type="parTrans" cxnId="{5D8425AE-F3C6-4BF7-84DC-58B0A72E0798}">
      <dgm:prSet/>
      <dgm:spPr/>
    </dgm:pt>
    <dgm:pt modelId="{B43B44A4-ECF4-4407-8900-8E10AF4C96F8}" type="sibTrans" cxnId="{5D8425AE-F3C6-4BF7-84DC-58B0A72E0798}">
      <dgm:prSet/>
      <dgm:spPr/>
    </dgm:pt>
    <dgm:pt modelId="{7F36F923-E906-4BF8-81C0-E8D3212CA882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Строительство конноспортивного манежа в п.Конезавод (имени М.И. Каштанова)  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4AE938C7-A781-466F-9203-65DB39A27460}" type="parTrans" cxnId="{ACF3309D-D36A-4547-B347-165B904089D7}">
      <dgm:prSet/>
      <dgm:spPr/>
    </dgm:pt>
    <dgm:pt modelId="{D0FA5F4D-839B-4B8B-813B-573252982EE6}" type="sibTrans" cxnId="{ACF3309D-D36A-4547-B347-165B904089D7}">
      <dgm:prSet/>
      <dgm:spPr/>
    </dgm:pt>
    <dgm:pt modelId="{309D7FB8-382F-48F3-9CD8-89EC52FE5731}">
      <dgm:prSet custT="1"/>
      <dgm:spPr/>
      <dgm:t>
        <a:bodyPr/>
        <a:lstStyle/>
        <a:p>
          <a:pPr marL="57150" marR="0" indent="0" algn="ctr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900" b="1" u="none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Туризм, спорт</a:t>
          </a:r>
        </a:p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45477C3E-7FA4-4374-95B1-33EA53A13E4D}" type="parTrans" cxnId="{F33C8832-81EA-4F2B-B956-BCEFD27EBA0D}">
      <dgm:prSet/>
      <dgm:spPr/>
    </dgm:pt>
    <dgm:pt modelId="{589EC860-FBDC-4E6C-90F8-CBEFA6E082B7}" type="sibTrans" cxnId="{F33C8832-81EA-4F2B-B956-BCEFD27EBA0D}">
      <dgm:prSet/>
      <dgm:spPr/>
    </dgm:pt>
    <dgm:pt modelId="{909EB5D5-86A1-4E80-9792-ABC5017BD213}">
      <dgm:prSet custT="1"/>
      <dgm:spPr/>
      <dgm:t>
        <a:bodyPr/>
        <a:lstStyle/>
        <a:p>
          <a:pPr marL="57150" indent="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ООО «Агрокомплекс Конезавод Самарский»;  срок реализации проекта: 2019-2024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 общий объем инвестиций: 42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количество создаваемых новых рабочих мест: 15; стадия реализации проекта: 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оформление  земельного участка, изменение вида разрешенного использования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C776C71A-AA72-4041-BB8B-350AD4C4CFD6}" type="parTrans" cxnId="{B313745A-E3CF-488A-A1DD-E07D00019406}">
      <dgm:prSet/>
      <dgm:spPr/>
    </dgm:pt>
    <dgm:pt modelId="{002D3A50-0162-43EC-B8AB-01FE2AEB3814}" type="sibTrans" cxnId="{B313745A-E3CF-488A-A1DD-E07D00019406}">
      <dgm:prSet/>
      <dgm:spPr/>
    </dgm:pt>
    <dgm:pt modelId="{9E1F86E0-BEFF-4B62-88E2-B5780F84D3DC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latin typeface="Times New Roman" pitchFamily="18" charset="0"/>
              <a:cs typeface="Times New Roman" pitchFamily="18" charset="0"/>
            </a:rPr>
            <a:t>«Красный Яр – историческое поселение»</a:t>
          </a: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951AE077-62E2-43E6-B20E-237843912F81}" type="parTrans" cxnId="{9E056A2F-1872-4156-916C-70F9D860D892}">
      <dgm:prSet/>
      <dgm:spPr/>
    </dgm:pt>
    <dgm:pt modelId="{046EF230-08FA-44C3-ADF3-C2A4097F55CE}" type="sibTrans" cxnId="{9E056A2F-1872-4156-916C-70F9D860D892}">
      <dgm:prSet/>
      <dgm:spPr/>
    </dgm:pt>
    <dgm:pt modelId="{71FEE587-3EDA-48EE-8AC3-FF5337AA86ED}">
      <dgm:prSet custT="1"/>
      <dgm:spPr/>
      <dgm:t>
        <a:bodyPr/>
        <a:lstStyle/>
        <a:p>
          <a:pPr marL="57150" indent="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b="1" u="none" dirty="0">
            <a:latin typeface="Times New Roman" pitchFamily="18" charset="0"/>
            <a:cs typeface="Times New Roman" pitchFamily="18" charset="0"/>
          </a:endParaRPr>
        </a:p>
      </dgm:t>
    </dgm:pt>
    <dgm:pt modelId="{957D17F3-64F8-4E41-9825-AA78A6DD700B}" type="parTrans" cxnId="{B1F4278F-CE1A-40E2-81D0-42C361AA39D9}">
      <dgm:prSet/>
      <dgm:spPr/>
    </dgm:pt>
    <dgm:pt modelId="{E568975F-7358-45C4-BFF9-FF5CEF46CC78}" type="sibTrans" cxnId="{B1F4278F-CE1A-40E2-81D0-42C361AA39D9}">
      <dgm:prSet/>
      <dgm:spPr/>
    </dgm:pt>
    <dgm:pt modelId="{1374524B-D914-4BB5-9E0C-E4FD94AAA361}">
      <dgm:prSet custT="1"/>
      <dgm:spPr/>
      <dgm:t>
        <a:bodyPr/>
        <a:lstStyle/>
        <a:p>
          <a:pPr marL="57150" indent="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12CC8FAC-0F60-42C7-BA49-4FE3F865D432}" type="parTrans" cxnId="{AD73FB9B-1F50-491F-A805-979198CCADD8}">
      <dgm:prSet/>
      <dgm:spPr/>
    </dgm:pt>
    <dgm:pt modelId="{45691F65-DF41-4076-AA1D-B1B95B5996F7}" type="sibTrans" cxnId="{AD73FB9B-1F50-491F-A805-979198CCADD8}">
      <dgm:prSet/>
      <dgm:spPr/>
    </dgm:pt>
    <dgm:pt modelId="{0B71074A-2C60-4BC9-B46B-BFEF53916FDC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b="1" u="sng" dirty="0">
            <a:latin typeface="Times New Roman" pitchFamily="18" charset="0"/>
            <a:cs typeface="Times New Roman" pitchFamily="18" charset="0"/>
          </a:endParaRPr>
        </a:p>
      </dgm:t>
    </dgm:pt>
    <dgm:pt modelId="{6B5C0D1B-4E3E-4572-ADFF-A59753011ED7}" type="parTrans" cxnId="{50D78436-CB98-47EE-88E2-24518F252D27}">
      <dgm:prSet/>
      <dgm:spPr/>
    </dgm:pt>
    <dgm:pt modelId="{B18B51C2-BBBD-4902-8B7E-C287B1B33768}" type="sibTrans" cxnId="{50D78436-CB98-47EE-88E2-24518F252D27}">
      <dgm:prSet/>
      <dgm:spPr/>
    </dgm:pt>
    <dgm:pt modelId="{2FAE23FB-D223-46DF-B205-1840B3E3C155}">
      <dgm:prSet custT="1"/>
      <dgm:spPr/>
      <dgm:t>
        <a:bodyPr/>
        <a:lstStyle/>
        <a:p>
          <a:pPr marL="57150" indent="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0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Промышленность</a:t>
          </a:r>
          <a:endParaRPr lang="ru-RU" sz="1000" b="1" u="sng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2A2674B-9D87-4F11-B9D1-950C77CD8AD9}" type="sibTrans" cxnId="{91CEB8A5-CE93-4126-89B4-C54164598458}">
      <dgm:prSet/>
      <dgm:spPr/>
    </dgm:pt>
    <dgm:pt modelId="{958428E8-7F17-4E51-B2FD-16653D448AA3}" type="parTrans" cxnId="{91CEB8A5-CE93-4126-89B4-C54164598458}">
      <dgm:prSet/>
      <dgm:spPr/>
    </dgm:pt>
    <dgm:pt modelId="{4E6C1E7D-59A7-43FE-8F0D-C22F3BD4C8EF}">
      <dgm:prSet custT="1"/>
      <dgm:spPr/>
      <dgm:t>
        <a:bodyPr/>
        <a:lstStyle/>
        <a:p>
          <a:pPr marL="57150" indent="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Развитие детского футбола </a:t>
          </a:r>
          <a:r>
            <a:rPr lang="ru-RU" sz="900" b="1" u="sng" dirty="0" err="1" smtClean="0">
              <a:latin typeface="Times New Roman" pitchFamily="18" charset="0"/>
              <a:cs typeface="Times New Roman" pitchFamily="18" charset="0"/>
            </a:rPr>
            <a:t>пгт</a:t>
          </a: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. Новосемейкино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F38A2E6-B431-459D-B124-10CE74742F61}" type="parTrans" cxnId="{058CB9D1-2A19-43DC-B2DB-77F5D0EC9A8E}">
      <dgm:prSet/>
      <dgm:spPr/>
    </dgm:pt>
    <dgm:pt modelId="{AC64FE22-C754-47F0-AE8F-FA1FDE0204DC}" type="sibTrans" cxnId="{058CB9D1-2A19-43DC-B2DB-77F5D0EC9A8E}">
      <dgm:prSet/>
      <dgm:spPr/>
    </dgm:pt>
    <dgm:pt modelId="{05505B77-A654-4953-9A76-2F82E2DD7CE0}">
      <dgm:prSet custT="1"/>
      <dgm:spPr/>
      <dgm:t>
        <a:bodyPr/>
        <a:lstStyle/>
        <a:p>
          <a:pPr algn="l"/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(инициатор:  группа компаний </a:t>
          </a:r>
          <a:r>
            <a:rPr lang="ru-RU" sz="900" b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Акрон</a:t>
          </a:r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Холдинг; расширение существующей футбольной базы, строительство футбольного стадиона; срок реализации: 2020-2022 </a:t>
          </a:r>
          <a:r>
            <a:rPr lang="ru-RU" sz="900" b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общий объем инвестиций: 10 млн.руб.; стадия реализации проекта:  согласование проекта, подготовка документации к проведению публичных слушаний)</a:t>
          </a:r>
          <a:endParaRPr lang="ru-RU" sz="900" b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67C1BC-25AE-461B-89A0-C1C9962B1A85}" type="parTrans" cxnId="{7307A6E3-D4BD-4EFA-B7B1-B604EBB7BB00}">
      <dgm:prSet/>
      <dgm:spPr/>
      <dgm:t>
        <a:bodyPr/>
        <a:lstStyle/>
        <a:p>
          <a:endParaRPr lang="ru-RU"/>
        </a:p>
      </dgm:t>
    </dgm:pt>
    <dgm:pt modelId="{A635EDC9-CAB0-4A9E-AE7A-9654B675B679}" type="sibTrans" cxnId="{7307A6E3-D4BD-4EFA-B7B1-B604EBB7BB00}">
      <dgm:prSet/>
      <dgm:spPr/>
      <dgm:t>
        <a:bodyPr/>
        <a:lstStyle/>
        <a:p>
          <a:endParaRPr lang="ru-RU"/>
        </a:p>
      </dgm:t>
    </dgm:pt>
    <dgm:pt modelId="{29029B74-6927-41D0-8DA9-F6B863313F6A}">
      <dgm:prSet custT="1"/>
      <dgm:spPr/>
      <dgm:t>
        <a:bodyPr/>
        <a:lstStyle/>
        <a:p>
          <a:pPr marL="57150" indent="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Строительство железнодорожной платформы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69B32E6D-AA1A-48AC-A894-738476F4ED77}" type="parTrans" cxnId="{8CEE0BB0-BD00-4DE7-A9CC-F481887BE3E5}">
      <dgm:prSet/>
      <dgm:spPr/>
    </dgm:pt>
    <dgm:pt modelId="{ED76EBD1-CC04-4A6D-93A8-F56DDCDEA3CB}" type="sibTrans" cxnId="{8CEE0BB0-BD00-4DE7-A9CC-F481887BE3E5}">
      <dgm:prSet/>
      <dgm:spPr/>
    </dgm:pt>
    <dgm:pt modelId="{545B59E8-C1E9-46EE-B0A7-28855D58EEC9}">
      <dgm:prSet custT="1"/>
      <dgm:spPr/>
      <dgm:t>
        <a:bodyPr/>
        <a:lstStyle/>
        <a:p>
          <a:pPr algn="l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Инициатор АО РЖД , УК Аэропорт Курумоч; срок реализации 2021-2025гг; стадия реализации проекта:  стадия согласования и разработки документации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A2B48B67-CAC9-49A5-8325-381A690BB4E1}" type="parTrans" cxnId="{7619416D-98F3-4BA5-AF6A-32D4F40B3A08}">
      <dgm:prSet/>
      <dgm:spPr/>
      <dgm:t>
        <a:bodyPr/>
        <a:lstStyle/>
        <a:p>
          <a:endParaRPr lang="ru-RU"/>
        </a:p>
      </dgm:t>
    </dgm:pt>
    <dgm:pt modelId="{41657866-53DF-47C4-8B28-50E3942367F2}" type="sibTrans" cxnId="{7619416D-98F3-4BA5-AF6A-32D4F40B3A08}">
      <dgm:prSet/>
      <dgm:spPr/>
      <dgm:t>
        <a:bodyPr/>
        <a:lstStyle/>
        <a:p>
          <a:endParaRPr lang="ru-RU"/>
        </a:p>
      </dgm:t>
    </dgm:pt>
    <dgm:pt modelId="{79F1EB5C-B776-4FB4-B91E-6F9BC17C4DF7}">
      <dgm:prSet custT="1"/>
      <dgm:spPr/>
      <dgm:t>
        <a:bodyPr/>
        <a:lstStyle/>
        <a:p>
          <a:pPr algn="ctr"/>
          <a:r>
            <a:rPr lang="ru-RU" sz="900" b="1" u="sng" dirty="0" smtClean="0">
              <a:latin typeface="Times New Roman" pitchFamily="18" charset="0"/>
              <a:cs typeface="Times New Roman" pitchFamily="18" charset="0"/>
            </a:rPr>
            <a:t>Производство электротехнического оборудования</a:t>
          </a:r>
          <a:endParaRPr lang="ru-RU" sz="900" b="1" u="sng" dirty="0">
            <a:latin typeface="Times New Roman" pitchFamily="18" charset="0"/>
            <a:cs typeface="Times New Roman" pitchFamily="18" charset="0"/>
          </a:endParaRPr>
        </a:p>
      </dgm:t>
    </dgm:pt>
    <dgm:pt modelId="{CBBE3B89-F729-4375-9145-5261AE7442C0}" type="parTrans" cxnId="{FA97FAAB-3935-428C-BD67-8DAE4765C72E}">
      <dgm:prSet/>
      <dgm:spPr/>
      <dgm:t>
        <a:bodyPr/>
        <a:lstStyle/>
        <a:p>
          <a:endParaRPr lang="ru-RU"/>
        </a:p>
      </dgm:t>
    </dgm:pt>
    <dgm:pt modelId="{EBAA4D41-3AA8-4CFC-8954-0DDDDCBA768F}" type="sibTrans" cxnId="{FA97FAAB-3935-428C-BD67-8DAE4765C72E}">
      <dgm:prSet/>
      <dgm:spPr/>
      <dgm:t>
        <a:bodyPr/>
        <a:lstStyle/>
        <a:p>
          <a:endParaRPr lang="ru-RU"/>
        </a:p>
      </dgm:t>
    </dgm:pt>
    <dgm:pt modelId="{924829F7-6C1C-4230-BBD1-D29A0F9A1152}">
      <dgm:prSet custT="1"/>
      <dgm:spPr/>
      <dgm:t>
        <a:bodyPr/>
        <a:lstStyle/>
        <a:p>
          <a:pPr algn="l"/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(инициатор:  ООО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Блисс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- Инжиниринг; срок реализации: 2020-2022 </a:t>
          </a:r>
          <a:r>
            <a:rPr lang="ru-RU" sz="900" b="0" u="none" dirty="0" err="1" smtClean="0">
              <a:latin typeface="Times New Roman" pitchFamily="18" charset="0"/>
              <a:cs typeface="Times New Roman" pitchFamily="18" charset="0"/>
            </a:rPr>
            <a:t>гг</a:t>
          </a:r>
          <a:r>
            <a:rPr lang="ru-RU" sz="900" b="0" u="none" dirty="0" smtClean="0">
              <a:latin typeface="Times New Roman" pitchFamily="18" charset="0"/>
              <a:cs typeface="Times New Roman" pitchFamily="18" charset="0"/>
            </a:rPr>
            <a:t>; общий объем инвестиций: 50 млн.руб.;  количество создаваемых новых рабочих мест :15; стадия реализации проекта:  приобретение  производственной площадки для  переноса оборудования, )</a:t>
          </a:r>
          <a:endParaRPr lang="ru-RU" sz="900" b="0" u="none" dirty="0">
            <a:latin typeface="Times New Roman" pitchFamily="18" charset="0"/>
            <a:cs typeface="Times New Roman" pitchFamily="18" charset="0"/>
          </a:endParaRPr>
        </a:p>
      </dgm:t>
    </dgm:pt>
    <dgm:pt modelId="{E2A9FBBE-0172-4523-9971-8DEACDE85800}" type="parTrans" cxnId="{8A988120-3E8C-476C-BDD4-46A71FF613B2}">
      <dgm:prSet/>
      <dgm:spPr/>
      <dgm:t>
        <a:bodyPr/>
        <a:lstStyle/>
        <a:p>
          <a:endParaRPr lang="ru-RU"/>
        </a:p>
      </dgm:t>
    </dgm:pt>
    <dgm:pt modelId="{58E92C8C-9141-4BD7-814E-7A999DBF441A}" type="sibTrans" cxnId="{8A988120-3E8C-476C-BDD4-46A71FF613B2}">
      <dgm:prSet/>
      <dgm:spPr/>
      <dgm:t>
        <a:bodyPr/>
        <a:lstStyle/>
        <a:p>
          <a:endParaRPr lang="ru-RU"/>
        </a:p>
      </dgm:t>
    </dgm:pt>
    <dgm:pt modelId="{4EE18C87-DDB9-4CC7-8FEE-6E38BBA7AD03}" type="pres">
      <dgm:prSet presAssocID="{69AA3AB5-F3AF-4EE1-B837-EA313DDE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973A68-BC79-48B6-8564-FC8204B70161}" type="pres">
      <dgm:prSet presAssocID="{500BADAA-A0A3-4BCA-A0F0-838B45DA1EE5}" presName="parentLin" presStyleCnt="0"/>
      <dgm:spPr/>
    </dgm:pt>
    <dgm:pt modelId="{42F386D0-9B70-44B9-BEF3-FE82BA7CB8AD}" type="pres">
      <dgm:prSet presAssocID="{500BADAA-A0A3-4BCA-A0F0-838B45DA1E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C1CAA4-D5B8-4E70-88C4-F36482985480}" type="pres">
      <dgm:prSet presAssocID="{500BADAA-A0A3-4BCA-A0F0-838B45DA1EE5}" presName="parentText" presStyleLbl="node1" presStyleIdx="0" presStyleCnt="1" custScaleX="128725" custScaleY="347804" custLinFactNeighborX="-46891" custLinFactNeighborY="49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3F49-D5A4-4FBE-BF94-F91958110904}" type="pres">
      <dgm:prSet presAssocID="{500BADAA-A0A3-4BCA-A0F0-838B45DA1EE5}" presName="negativeSpace" presStyleCnt="0"/>
      <dgm:spPr/>
    </dgm:pt>
    <dgm:pt modelId="{1B3FDC12-5A47-4CEC-B4A5-B99ED13ED8A2}" type="pres">
      <dgm:prSet presAssocID="{500BADAA-A0A3-4BCA-A0F0-838B45DA1EE5}" presName="childText" presStyleLbl="conFgAcc1" presStyleIdx="0" presStyleCnt="1" custScaleX="100000" custScaleY="2000000" custLinFactY="-100000" custLinFactNeighborX="239" custLinFactNeighborY="-108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73FB9B-1F50-491F-A805-979198CCADD8}" srcId="{500BADAA-A0A3-4BCA-A0F0-838B45DA1EE5}" destId="{1374524B-D914-4BB5-9E0C-E4FD94AAA361}" srcOrd="5" destOrd="0" parTransId="{12CC8FAC-0F60-42C7-BA49-4FE3F865D432}" sibTransId="{45691F65-DF41-4076-AA1D-B1B95B5996F7}"/>
    <dgm:cxn modelId="{EE0E07D2-9739-485B-8B2D-32DE7C8FC50E}" type="presOf" srcId="{79F1EB5C-B776-4FB4-B91E-6F9BC17C4DF7}" destId="{1B3FDC12-5A47-4CEC-B4A5-B99ED13ED8A2}" srcOrd="0" destOrd="12" presId="urn:microsoft.com/office/officeart/2005/8/layout/list1"/>
    <dgm:cxn modelId="{ECC15BA1-583D-4FF5-AAE8-8A754497D3A0}" srcId="{500BADAA-A0A3-4BCA-A0F0-838B45DA1EE5}" destId="{8B91DCBA-F937-44D6-80D4-47CEE68F363B}" srcOrd="6" destOrd="0" parTransId="{45B096EC-C150-4A42-8274-68514362E881}" sibTransId="{030B9F83-4816-40A5-B402-02B902FEB219}"/>
    <dgm:cxn modelId="{8A48FF29-2F49-4EEA-A0CD-07DBE791DFC0}" type="presOf" srcId="{4FC7FA76-5F9E-4060-8F66-B45B31A2C557}" destId="{1B3FDC12-5A47-4CEC-B4A5-B99ED13ED8A2}" srcOrd="0" destOrd="19" presId="urn:microsoft.com/office/officeart/2005/8/layout/list1"/>
    <dgm:cxn modelId="{EBC7FD6C-EBB0-422E-BB2E-6391BAB8E4A8}" type="presOf" srcId="{8B91DCBA-F937-44D6-80D4-47CEE68F363B}" destId="{1B3FDC12-5A47-4CEC-B4A5-B99ED13ED8A2}" srcOrd="0" destOrd="6" presId="urn:microsoft.com/office/officeart/2005/8/layout/list1"/>
    <dgm:cxn modelId="{36C7EB8B-F3CF-40D2-97D2-0F22AEF99F9B}" srcId="{69AA3AB5-F3AF-4EE1-B837-EA313DDE773F}" destId="{500BADAA-A0A3-4BCA-A0F0-838B45DA1EE5}" srcOrd="0" destOrd="0" parTransId="{1F8AD65D-BCE6-45B9-8D34-40AB041D45F6}" sibTransId="{E5E972CC-FF14-421E-A352-263A56AAE31E}"/>
    <dgm:cxn modelId="{1F414C8D-F136-40C5-94DA-66415EDF6015}" type="presOf" srcId="{3CD2F1C4-7584-43FD-AB74-27BF07BF726D}" destId="{1B3FDC12-5A47-4CEC-B4A5-B99ED13ED8A2}" srcOrd="0" destOrd="3" presId="urn:microsoft.com/office/officeart/2005/8/layout/list1"/>
    <dgm:cxn modelId="{8CEE0BB0-BD00-4DE7-A9CC-F481887BE3E5}" srcId="{500BADAA-A0A3-4BCA-A0F0-838B45DA1EE5}" destId="{29029B74-6927-41D0-8DA9-F6B863313F6A}" srcOrd="10" destOrd="0" parTransId="{69B32E6D-AA1A-48AC-A894-738476F4ED77}" sibTransId="{ED76EBD1-CC04-4A6D-93A8-F56DDCDEA3CB}"/>
    <dgm:cxn modelId="{49876C46-A642-4E0B-9D6F-794D04C967D3}" type="presOf" srcId="{29029B74-6927-41D0-8DA9-F6B863313F6A}" destId="{1B3FDC12-5A47-4CEC-B4A5-B99ED13ED8A2}" srcOrd="0" destOrd="10" presId="urn:microsoft.com/office/officeart/2005/8/layout/list1"/>
    <dgm:cxn modelId="{EBCC59A1-4351-4678-A055-5E9F6E2BCE81}" srcId="{500BADAA-A0A3-4BCA-A0F0-838B45DA1EE5}" destId="{34B3517F-D5FF-4024-B4A3-714B7ECD626B}" srcOrd="4" destOrd="0" parTransId="{A8BCAFAD-3199-42BA-A253-2C3419DDBDFB}" sibTransId="{D9373A1B-E770-48BE-BF44-12D11180E34A}"/>
    <dgm:cxn modelId="{9E056A2F-1872-4156-916C-70F9D860D892}" srcId="{500BADAA-A0A3-4BCA-A0F0-838B45DA1EE5}" destId="{9E1F86E0-BEFF-4B62-88E2-B5780F84D3DC}" srcOrd="18" destOrd="0" parTransId="{951AE077-62E2-43E6-B20E-237843912F81}" sibTransId="{046EF230-08FA-44C3-ADF3-C2A4097F55CE}"/>
    <dgm:cxn modelId="{7619416D-98F3-4BA5-AF6A-32D4F40B3A08}" srcId="{500BADAA-A0A3-4BCA-A0F0-838B45DA1EE5}" destId="{545B59E8-C1E9-46EE-B0A7-28855D58EEC9}" srcOrd="11" destOrd="0" parTransId="{A2B48B67-CAC9-49A5-8325-381A690BB4E1}" sibTransId="{41657866-53DF-47C4-8B28-50E3942367F2}"/>
    <dgm:cxn modelId="{058CB9D1-2A19-43DC-B2DB-77F5D0EC9A8E}" srcId="{500BADAA-A0A3-4BCA-A0F0-838B45DA1EE5}" destId="{4E6C1E7D-59A7-43FE-8F0D-C22F3BD4C8EF}" srcOrd="20" destOrd="0" parTransId="{DF38A2E6-B431-459D-B124-10CE74742F61}" sibTransId="{AC64FE22-C754-47F0-AE8F-FA1FDE0204DC}"/>
    <dgm:cxn modelId="{04210310-C445-4A91-AEAA-6D9B566AAA92}" type="presOf" srcId="{0B71074A-2C60-4BC9-B46B-BFEF53916FDC}" destId="{1B3FDC12-5A47-4CEC-B4A5-B99ED13ED8A2}" srcOrd="0" destOrd="1" presId="urn:microsoft.com/office/officeart/2005/8/layout/list1"/>
    <dgm:cxn modelId="{AC4FB93E-AFF7-4937-9839-D1E70F0D9E5E}" srcId="{500BADAA-A0A3-4BCA-A0F0-838B45DA1EE5}" destId="{31E4942A-8A27-4A1C-8B29-AA1A8AD98055}" srcOrd="0" destOrd="0" parTransId="{7DE7D812-BCCD-492B-88C5-A8AA29C79A08}" sibTransId="{EC512D1C-479A-4D26-A99F-805D9060326C}"/>
    <dgm:cxn modelId="{65C445C2-B2B9-4B2D-8887-0BD46E9886B5}" type="presOf" srcId="{34B3517F-D5FF-4024-B4A3-714B7ECD626B}" destId="{1B3FDC12-5A47-4CEC-B4A5-B99ED13ED8A2}" srcOrd="0" destOrd="4" presId="urn:microsoft.com/office/officeart/2005/8/layout/list1"/>
    <dgm:cxn modelId="{ACF3309D-D36A-4547-B347-165B904089D7}" srcId="{500BADAA-A0A3-4BCA-A0F0-838B45DA1EE5}" destId="{7F36F923-E906-4BF8-81C0-E8D3212CA882}" srcOrd="15" destOrd="0" parTransId="{4AE938C7-A781-466F-9203-65DB39A27460}" sibTransId="{D0FA5F4D-839B-4B8B-813B-573252982EE6}"/>
    <dgm:cxn modelId="{275EDDB6-6A26-4BED-865B-B4A7EE6472AB}" srcId="{500BADAA-A0A3-4BCA-A0F0-838B45DA1EE5}" destId="{4FC7FA76-5F9E-4060-8F66-B45B31A2C557}" srcOrd="19" destOrd="0" parTransId="{E08382BD-DDA8-48EE-B4F7-C1384E5A305A}" sibTransId="{F040C71D-FA8B-4DD2-B06B-C078A061F08B}"/>
    <dgm:cxn modelId="{24AB6AA8-BE7C-4218-867E-700C52DFF20D}" type="presOf" srcId="{05505B77-A654-4953-9A76-2F82E2DD7CE0}" destId="{1B3FDC12-5A47-4CEC-B4A5-B99ED13ED8A2}" srcOrd="0" destOrd="21" presId="urn:microsoft.com/office/officeart/2005/8/layout/list1"/>
    <dgm:cxn modelId="{794F17C3-4D11-4627-BCCA-81C93E3ABA95}" type="presOf" srcId="{1374524B-D914-4BB5-9E0C-E4FD94AAA361}" destId="{1B3FDC12-5A47-4CEC-B4A5-B99ED13ED8A2}" srcOrd="0" destOrd="5" presId="urn:microsoft.com/office/officeart/2005/8/layout/list1"/>
    <dgm:cxn modelId="{C4E89E2E-3DB6-4154-9022-1013479DD4B8}" type="presOf" srcId="{545B59E8-C1E9-46EE-B0A7-28855D58EEC9}" destId="{1B3FDC12-5A47-4CEC-B4A5-B99ED13ED8A2}" srcOrd="0" destOrd="11" presId="urn:microsoft.com/office/officeart/2005/8/layout/list1"/>
    <dgm:cxn modelId="{69165D1F-66C1-4EA4-AEAC-7B4F6B890019}" type="presOf" srcId="{01FDD184-561D-4AC2-80BF-895A847BB2E7}" destId="{1B3FDC12-5A47-4CEC-B4A5-B99ED13ED8A2}" srcOrd="0" destOrd="7" presId="urn:microsoft.com/office/officeart/2005/8/layout/list1"/>
    <dgm:cxn modelId="{6D9C9A3E-25AB-4D6C-87B0-F4304CCF0FEE}" type="presOf" srcId="{76A4CF7F-D503-42B8-AEA9-497D56F8BD83}" destId="{1B3FDC12-5A47-4CEC-B4A5-B99ED13ED8A2}" srcOrd="0" destOrd="8" presId="urn:microsoft.com/office/officeart/2005/8/layout/list1"/>
    <dgm:cxn modelId="{A160871A-86CF-43A8-B895-4E6B2108DCEC}" type="presOf" srcId="{69AA3AB5-F3AF-4EE1-B837-EA313DDE773F}" destId="{4EE18C87-DDB9-4CC7-8FEE-6E38BBA7AD03}" srcOrd="0" destOrd="0" presId="urn:microsoft.com/office/officeart/2005/8/layout/list1"/>
    <dgm:cxn modelId="{5D8425AE-F3C6-4BF7-84DC-58B0A72E0798}" srcId="{500BADAA-A0A3-4BCA-A0F0-838B45DA1EE5}" destId="{39E9B63B-1032-47F9-8B87-8FBED69B2ADC}" srcOrd="9" destOrd="0" parTransId="{BCEC9492-C0CA-4935-90BB-9C326784B3DA}" sibTransId="{B43B44A4-ECF4-4407-8900-8E10AF4C96F8}"/>
    <dgm:cxn modelId="{75CAA0CC-3A36-4E0B-8493-C1DCDE7F8315}" type="presOf" srcId="{500BADAA-A0A3-4BCA-A0F0-838B45DA1EE5}" destId="{61C1CAA4-D5B8-4E70-88C4-F36482985480}" srcOrd="1" destOrd="0" presId="urn:microsoft.com/office/officeart/2005/8/layout/list1"/>
    <dgm:cxn modelId="{3E1AE3D6-C91E-4A45-A283-24F241BC49D3}" type="presOf" srcId="{309D7FB8-382F-48F3-9CD8-89EC52FE5731}" destId="{1B3FDC12-5A47-4CEC-B4A5-B99ED13ED8A2}" srcOrd="0" destOrd="14" presId="urn:microsoft.com/office/officeart/2005/8/layout/list1"/>
    <dgm:cxn modelId="{D8052751-FD00-4AE0-8B7C-9E21ADC1E821}" type="presOf" srcId="{39E9B63B-1032-47F9-8B87-8FBED69B2ADC}" destId="{1B3FDC12-5A47-4CEC-B4A5-B99ED13ED8A2}" srcOrd="0" destOrd="9" presId="urn:microsoft.com/office/officeart/2005/8/layout/list1"/>
    <dgm:cxn modelId="{FFB3E282-8371-446A-A78A-B69E1B3567AA}" type="presOf" srcId="{31E4942A-8A27-4A1C-8B29-AA1A8AD98055}" destId="{1B3FDC12-5A47-4CEC-B4A5-B99ED13ED8A2}" srcOrd="0" destOrd="0" presId="urn:microsoft.com/office/officeart/2005/8/layout/list1"/>
    <dgm:cxn modelId="{8A988120-3E8C-476C-BDD4-46A71FF613B2}" srcId="{500BADAA-A0A3-4BCA-A0F0-838B45DA1EE5}" destId="{924829F7-6C1C-4230-BBD1-D29A0F9A1152}" srcOrd="13" destOrd="0" parTransId="{E2A9FBBE-0172-4523-9971-8DEACDE85800}" sibTransId="{58E92C8C-9141-4BD7-814E-7A999DBF441A}"/>
    <dgm:cxn modelId="{6374CFC3-2B96-468C-B1C3-FF925E63CE62}" srcId="{500BADAA-A0A3-4BCA-A0F0-838B45DA1EE5}" destId="{3CD2F1C4-7584-43FD-AB74-27BF07BF726D}" srcOrd="3" destOrd="0" parTransId="{AF0893FA-C154-493A-B0F4-736F8D40F4D8}" sibTransId="{C0C253E9-A064-4140-8E77-D0CE1F5021F1}"/>
    <dgm:cxn modelId="{D452A800-8E52-4726-860E-A69D52DBCD8C}" type="presOf" srcId="{924829F7-6C1C-4230-BBD1-D29A0F9A1152}" destId="{1B3FDC12-5A47-4CEC-B4A5-B99ED13ED8A2}" srcOrd="0" destOrd="13" presId="urn:microsoft.com/office/officeart/2005/8/layout/list1"/>
    <dgm:cxn modelId="{FA97FAAB-3935-428C-BD67-8DAE4765C72E}" srcId="{500BADAA-A0A3-4BCA-A0F0-838B45DA1EE5}" destId="{79F1EB5C-B776-4FB4-B91E-6F9BC17C4DF7}" srcOrd="12" destOrd="0" parTransId="{CBBE3B89-F729-4375-9145-5261AE7442C0}" sibTransId="{EBAA4D41-3AA8-4CFC-8954-0DDDDCBA768F}"/>
    <dgm:cxn modelId="{A849B77B-AC5D-449E-A5C8-88B0CDDA4337}" type="presOf" srcId="{71FEE587-3EDA-48EE-8AC3-FF5337AA86ED}" destId="{1B3FDC12-5A47-4CEC-B4A5-B99ED13ED8A2}" srcOrd="0" destOrd="17" presId="urn:microsoft.com/office/officeart/2005/8/layout/list1"/>
    <dgm:cxn modelId="{EF5C1F63-BE20-465C-B749-826945C7256A}" type="presOf" srcId="{9E1F86E0-BEFF-4B62-88E2-B5780F84D3DC}" destId="{1B3FDC12-5A47-4CEC-B4A5-B99ED13ED8A2}" srcOrd="0" destOrd="18" presId="urn:microsoft.com/office/officeart/2005/8/layout/list1"/>
    <dgm:cxn modelId="{9CAA6F00-4C8D-4662-A431-0147F79BA7EC}" type="presOf" srcId="{4E6C1E7D-59A7-43FE-8F0D-C22F3BD4C8EF}" destId="{1B3FDC12-5A47-4CEC-B4A5-B99ED13ED8A2}" srcOrd="0" destOrd="20" presId="urn:microsoft.com/office/officeart/2005/8/layout/list1"/>
    <dgm:cxn modelId="{50D78436-CB98-47EE-88E2-24518F252D27}" srcId="{500BADAA-A0A3-4BCA-A0F0-838B45DA1EE5}" destId="{0B71074A-2C60-4BC9-B46B-BFEF53916FDC}" srcOrd="1" destOrd="0" parTransId="{6B5C0D1B-4E3E-4572-ADFF-A59753011ED7}" sibTransId="{B18B51C2-BBBD-4902-8B7E-C287B1B33768}"/>
    <dgm:cxn modelId="{A73CBC0A-28EC-4F00-BEC3-199AFC5F74AB}" srcId="{500BADAA-A0A3-4BCA-A0F0-838B45DA1EE5}" destId="{01FDD184-561D-4AC2-80BF-895A847BB2E7}" srcOrd="7" destOrd="0" parTransId="{79FA7226-89BB-412E-86DA-EE944D05D846}" sibTransId="{C13BC34C-3052-4994-8309-649C50612B93}"/>
    <dgm:cxn modelId="{9D929971-8EBA-492B-86D4-74F11B80F9DA}" type="presOf" srcId="{909EB5D5-86A1-4E80-9792-ABC5017BD213}" destId="{1B3FDC12-5A47-4CEC-B4A5-B99ED13ED8A2}" srcOrd="0" destOrd="16" presId="urn:microsoft.com/office/officeart/2005/8/layout/list1"/>
    <dgm:cxn modelId="{DAD7A484-F0C7-44A6-8803-66E962005989}" type="presOf" srcId="{500BADAA-A0A3-4BCA-A0F0-838B45DA1EE5}" destId="{42F386D0-9B70-44B9-BEF3-FE82BA7CB8AD}" srcOrd="0" destOrd="0" presId="urn:microsoft.com/office/officeart/2005/8/layout/list1"/>
    <dgm:cxn modelId="{91CEB8A5-CE93-4126-89B4-C54164598458}" srcId="{500BADAA-A0A3-4BCA-A0F0-838B45DA1EE5}" destId="{2FAE23FB-D223-46DF-B205-1840B3E3C155}" srcOrd="2" destOrd="0" parTransId="{958428E8-7F17-4E51-B2FD-16653D448AA3}" sibTransId="{72A2674B-9D87-4F11-B9D1-950C77CD8AD9}"/>
    <dgm:cxn modelId="{7307A6E3-D4BD-4EFA-B7B1-B604EBB7BB00}" srcId="{500BADAA-A0A3-4BCA-A0F0-838B45DA1EE5}" destId="{05505B77-A654-4953-9A76-2F82E2DD7CE0}" srcOrd="21" destOrd="0" parTransId="{B867C1BC-25AE-461B-89A0-C1C9962B1A85}" sibTransId="{A635EDC9-CAB0-4A9E-AE7A-9654B675B679}"/>
    <dgm:cxn modelId="{FE36C9E7-AD6C-4590-A7CC-432FF6418DA7}" type="presOf" srcId="{7F36F923-E906-4BF8-81C0-E8D3212CA882}" destId="{1B3FDC12-5A47-4CEC-B4A5-B99ED13ED8A2}" srcOrd="0" destOrd="15" presId="urn:microsoft.com/office/officeart/2005/8/layout/list1"/>
    <dgm:cxn modelId="{B313745A-E3CF-488A-A1DD-E07D00019406}" srcId="{500BADAA-A0A3-4BCA-A0F0-838B45DA1EE5}" destId="{909EB5D5-86A1-4E80-9792-ABC5017BD213}" srcOrd="16" destOrd="0" parTransId="{C776C71A-AA72-4041-BB8B-350AD4C4CFD6}" sibTransId="{002D3A50-0162-43EC-B8AB-01FE2AEB3814}"/>
    <dgm:cxn modelId="{C8EB67F1-66CA-43C1-A2FC-F149181E0621}" type="presOf" srcId="{2FAE23FB-D223-46DF-B205-1840B3E3C155}" destId="{1B3FDC12-5A47-4CEC-B4A5-B99ED13ED8A2}" srcOrd="0" destOrd="2" presId="urn:microsoft.com/office/officeart/2005/8/layout/list1"/>
    <dgm:cxn modelId="{B1F4278F-CE1A-40E2-81D0-42C361AA39D9}" srcId="{500BADAA-A0A3-4BCA-A0F0-838B45DA1EE5}" destId="{71FEE587-3EDA-48EE-8AC3-FF5337AA86ED}" srcOrd="17" destOrd="0" parTransId="{957D17F3-64F8-4E41-9825-AA78A6DD700B}" sibTransId="{E568975F-7358-45C4-BFF9-FF5CEF46CC78}"/>
    <dgm:cxn modelId="{F33C8832-81EA-4F2B-B956-BCEFD27EBA0D}" srcId="{500BADAA-A0A3-4BCA-A0F0-838B45DA1EE5}" destId="{309D7FB8-382F-48F3-9CD8-89EC52FE5731}" srcOrd="14" destOrd="0" parTransId="{45477C3E-7FA4-4374-95B1-33EA53A13E4D}" sibTransId="{589EC860-FBDC-4E6C-90F8-CBEFA6E082B7}"/>
    <dgm:cxn modelId="{19604182-ED87-424F-A0A3-BFE0D78B4B69}" srcId="{500BADAA-A0A3-4BCA-A0F0-838B45DA1EE5}" destId="{76A4CF7F-D503-42B8-AEA9-497D56F8BD83}" srcOrd="8" destOrd="0" parTransId="{95AA81D9-7E4D-45E8-8DEC-BB30BF5892C8}" sibTransId="{E2A94F71-2823-4CE1-88E7-08163BE4E87B}"/>
    <dgm:cxn modelId="{4349DED0-0726-4BE8-B8C7-2547B53D8DDD}" type="presParOf" srcId="{4EE18C87-DDB9-4CC7-8FEE-6E38BBA7AD03}" destId="{C6973A68-BC79-48B6-8564-FC8204B70161}" srcOrd="0" destOrd="0" presId="urn:microsoft.com/office/officeart/2005/8/layout/list1"/>
    <dgm:cxn modelId="{324CA8F8-CA65-4F48-B3A2-AA22A86CBAAA}" type="presParOf" srcId="{C6973A68-BC79-48B6-8564-FC8204B70161}" destId="{42F386D0-9B70-44B9-BEF3-FE82BA7CB8AD}" srcOrd="0" destOrd="0" presId="urn:microsoft.com/office/officeart/2005/8/layout/list1"/>
    <dgm:cxn modelId="{9B5E0801-6F1B-44E7-9E2E-131C1137BCCC}" type="presParOf" srcId="{C6973A68-BC79-48B6-8564-FC8204B70161}" destId="{61C1CAA4-D5B8-4E70-88C4-F36482985480}" srcOrd="1" destOrd="0" presId="urn:microsoft.com/office/officeart/2005/8/layout/list1"/>
    <dgm:cxn modelId="{F571B8F8-A2C4-4051-B0AD-1A772167CD64}" type="presParOf" srcId="{4EE18C87-DDB9-4CC7-8FEE-6E38BBA7AD03}" destId="{8CED3F49-D5A4-4FBE-BF94-F91958110904}" srcOrd="1" destOrd="0" presId="urn:microsoft.com/office/officeart/2005/8/layout/list1"/>
    <dgm:cxn modelId="{B69CF978-2B86-44EB-9A00-03F0711580E8}" type="presParOf" srcId="{4EE18C87-DDB9-4CC7-8FEE-6E38BBA7AD03}" destId="{1B3FDC12-5A47-4CEC-B4A5-B99ED13ED8A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06357" y="4715154"/>
            <a:ext cx="4984962" cy="44669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0231769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7305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5519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7380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8875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4270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7665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4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lIns="90955" tIns="45478" rIns="90955" bIns="45478"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2760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36157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695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90921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5391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4485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4485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3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051719" y="6597352"/>
            <a:ext cx="5976666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Правительство Самарской области</a:t>
            </a:r>
          </a:p>
        </p:txBody>
      </p:sp>
      <p:sp>
        <p:nvSpPr>
          <p:cNvPr id="18" name="Shape 18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pic>
        <p:nvPicPr>
          <p:cNvPr id="21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683568" y="3284983"/>
            <a:ext cx="8460432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2123727" y="6669360"/>
            <a:ext cx="5616626" cy="1440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553200" y="598805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69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0844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233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218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7371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07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2051719" y="6597352"/>
            <a:ext cx="59766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Shape 33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-27385"/>
            <a:ext cx="9144000" cy="764706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indent="450000" algn="ctr">
              <a:defRPr sz="4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Образец</a:t>
            </a:r>
            <a:r>
              <a:rPr dirty="0"/>
              <a:t> </a:t>
            </a:r>
            <a:r>
              <a:rPr dirty="0" err="1"/>
              <a:t>текста</a:t>
            </a:r>
            <a:endParaRPr dirty="0"/>
          </a:p>
          <a:p>
            <a:pPr lvl="1"/>
            <a:r>
              <a:rPr dirty="0" err="1"/>
              <a:t>Второй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2"/>
            <a:r>
              <a:rPr dirty="0" err="1"/>
              <a:t>Третий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3"/>
            <a:r>
              <a:rPr dirty="0" err="1"/>
              <a:t>Четвертый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  <a:p>
            <a:pPr lvl="4"/>
            <a:r>
              <a:rPr dirty="0" err="1"/>
              <a:t>Пятый</a:t>
            </a:r>
            <a:r>
              <a:rPr dirty="0"/>
              <a:t> </a:t>
            </a:r>
            <a:r>
              <a:rPr dirty="0" err="1"/>
              <a:t>уровень</a:t>
            </a:r>
            <a:endParaRPr dirty="0"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ОБРАЗЕЦ ЗАГОЛОВКА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072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99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35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01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88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59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18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56" r:id="rId3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hangingPunct="1"/>
            <a:fld id="{7CB97365-EBCA-4027-87D5-99FC1D4DF0BB}" type="datetimeFigureOut">
              <a:rPr lang="en-US" smtClean="0">
                <a:solidFill>
                  <a:srgbClr val="073E87"/>
                </a:solidFill>
              </a:rPr>
              <a:pPr hangingPunct="1"/>
              <a:t>2/20/2021</a:t>
            </a:fld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661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eneralova.mila@yandex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ShlyahovAE@kryaradm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.varackina@yandex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.varackina@yandex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458200" cy="152778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О РЕАЛИЗАЦИИ </a:t>
            </a:r>
            <a:r>
              <a:rPr dirty="0" smtClean="0"/>
              <a:t>НАЦИОНАЛЬНЫ</a:t>
            </a:r>
            <a:r>
              <a:rPr lang="ru-RU" dirty="0" smtClean="0"/>
              <a:t>Х</a:t>
            </a:r>
            <a:r>
              <a:rPr dirty="0" smtClean="0"/>
              <a:t> ПРОЕКТ</a:t>
            </a:r>
            <a:r>
              <a:rPr lang="ru-RU" dirty="0" smtClean="0"/>
              <a:t>ОВ </a:t>
            </a:r>
            <a:r>
              <a:rPr lang="ru-RU" dirty="0"/>
              <a:t>НА </a:t>
            </a:r>
            <a:r>
              <a:rPr lang="ru-RU" dirty="0" smtClean="0"/>
              <a:t>ТЕРРИТОРИИ                       МУНИЦИПАЛЬНОГО РАЙОНА КРАСНОЯРСКИЙ САМАРСКОЙ ОБЛАСТИ  (</a:t>
            </a:r>
            <a:r>
              <a:rPr lang="ru-RU" smtClean="0"/>
              <a:t>на 31.12.2020</a:t>
            </a:r>
            <a:r>
              <a:rPr lang="ru-RU" dirty="0" smtClean="0"/>
              <a:t>)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«Согласовано»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</a:rPr>
              <a:t>Глава муниципального района Красноярский Самарской области</a:t>
            </a:r>
          </a:p>
          <a:p>
            <a:pPr algn="r"/>
            <a:endParaRPr lang="ru-RU" dirty="0" smtClean="0">
              <a:latin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</a:rPr>
              <a:t>_________________</a:t>
            </a:r>
            <a:r>
              <a:rPr lang="ru-RU" dirty="0" err="1" smtClean="0">
                <a:latin typeface="Times New Roman" panose="02020603050405020304" pitchFamily="18" charset="0"/>
              </a:rPr>
              <a:t>М.В.Белоусов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</a:rPr>
              <a:t>12.02.2021г.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400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10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</a:t>
            </a:r>
            <a:r>
              <a:rPr lang="ru-RU" sz="1800" cap="all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11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12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13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80851"/>
              </p:ext>
            </p:extLst>
          </p:nvPr>
        </p:nvGraphicFramePr>
        <p:xfrm>
          <a:off x="148270" y="1412776"/>
          <a:ext cx="8888226" cy="426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/п4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52824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Финансовая поддержка семей при рождении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плана мероприятий, направленных на стимулирование рождаемости 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встреч с населением муниципального образования с участием специалистов органов социальной защиты населения в целях разъяснения порядка предоставления мер социальной поддержки, направленных на стимулирование рождаемости, от общего количества проведенных встреч с населением (доля охвата – не менее 1% от численности населения муниципалитета)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менее 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менее 1%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0,8%</a:t>
                      </a:r>
                    </a:p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021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информационных материалов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порядке предоставления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 социальной поддержки, направленных на стимулирование рождаемости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менее 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менее 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раздела на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официальном сайте муниципального района Красноярский, посвященного пропаганде семейных ценностей, мерам социальной поддержки, процедурам ЭКО, обучению и воспитанию детей и т.д.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14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2856984"/>
              </p:ext>
            </p:extLst>
          </p:nvPr>
        </p:nvGraphicFramePr>
        <p:xfrm>
          <a:off x="148270" y="1412776"/>
          <a:ext cx="8888226" cy="4340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/п4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indent="-22669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Наличие дополнительных финансовых мер социальной поддержки, направленных на стимулирование рождаемости и многодетность (исходя из возможности муниципалитета, пример: предоставление бесплатного (льготного) питания детям в школах, материальная помощь в связи с трудной жизненной ситуацией, льготы по оплате жилого помещения и коммунальных услуг, талоны на посещение бань и т.д.)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indent="-22669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Наличие взаимодействия управление по вопросам семьи, материнства и детства администрации муниципального района Красноярский Самарской области и специалистов ГКУ СО «Комплексный центр социального обслуживания населения Северного округа» структурное подразделение отделения муниципального района Красноярский, ведущих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доабортное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консультирование (с целью помощи в бытовых проблемах: трудоустройство, обеспечение места в детских садах, заключение социального контракта, материальная помощь и т.д.)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15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805264"/>
            <a:ext cx="45960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 </a:t>
            </a:r>
          </a:p>
          <a:p>
            <a:r>
              <a:rPr lang="ru-RU" sz="105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Рукводитель</a:t>
            </a:r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Управления опеки и попечительства – </a:t>
            </a:r>
            <a:r>
              <a:rPr lang="ru-RU" sz="105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Л.В.Генералова</a:t>
            </a:r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Те8(846)57-20230 </a:t>
            </a:r>
            <a:r>
              <a:rPr lang="en-US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Generalova.mila@yandex.ru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9308815"/>
              </p:ext>
            </p:extLst>
          </p:nvPr>
        </p:nvGraphicFramePr>
        <p:xfrm>
          <a:off x="148270" y="1412776"/>
          <a:ext cx="8888226" cy="3317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/п4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Формирование системы мотивации граждан к здоровому образу жизни, включая</a:t>
                      </a:r>
                      <a:r>
                        <a:rPr lang="ru-RU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здоровое питание и отказ от вредных привычек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Розничные продажи алкогольной продукции на душу населения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Наличие программы «Укрепление общественного здоровья» в муниципальном районе Красноярский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Содействие занятости женщин – создание условий дошкольного образования для детей в возрасте до трех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Доступность дошкольного образования для детей в возрасте от полутора до трех лет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95,62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16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5072074"/>
            <a:ext cx="6390456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 </a:t>
            </a:r>
          </a:p>
          <a:p>
            <a:r>
              <a:rPr lang="ru-RU" sz="100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Рукводитель</a:t>
            </a:r>
            <a:r>
              <a:rPr lang="ru-RU" sz="10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Управления опеки и попечительства – </a:t>
            </a:r>
            <a:r>
              <a:rPr lang="ru-RU" sz="100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Л.В.Генералова</a:t>
            </a:r>
            <a:endParaRPr lang="ru-RU" sz="100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Те8(846)57-20230 </a:t>
            </a:r>
            <a:r>
              <a:rPr lang="en-US" sz="10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Generalova.mila@yandex.ru</a:t>
            </a:r>
            <a:endParaRPr lang="ru-RU" sz="100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по строительству Бояров А.А.</a:t>
            </a:r>
          </a:p>
          <a:p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8(84657-)2-13-63, </a:t>
            </a:r>
            <a:r>
              <a:rPr lang="en-US" sz="1000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usgkhbaa@mail,ru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НАЦИОНАЛЬНЫЙ ПРОЕКТ «Демография» </a:t>
            </a:r>
          </a:p>
          <a:p>
            <a:pPr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МУНИЦИПАЛЬНЫЙ РАЙОН КРАСНОЯРСКИЙ САМАРСКОЙ ОБЛАСТИ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979712" y="836712"/>
            <a:ext cx="5264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6810445"/>
              </p:ext>
            </p:extLst>
          </p:nvPr>
        </p:nvGraphicFramePr>
        <p:xfrm>
          <a:off x="179512" y="1052736"/>
          <a:ext cx="8888226" cy="3627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191873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4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84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192988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19288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Спорт – норма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32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109855">
                        <a:lnSpc>
                          <a:spcPct val="92100"/>
                        </a:lnSpc>
                        <a:spcBef>
                          <a:spcPts val="325"/>
                        </a:spcBef>
                      </a:pPr>
                      <a:r>
                        <a:rPr sz="1000" smtClean="0">
                          <a:latin typeface="Arial"/>
                          <a:cs typeface="Arial"/>
                        </a:rPr>
                        <a:t>Доля детей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и молодежи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Самарской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области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(возраст от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29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лет),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систематически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занимающихся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физической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культурой  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спортом,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в общей численности детей и молодежи</a:t>
                      </a:r>
                      <a:r>
                        <a:rPr sz="1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Самарской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области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(возраст от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лет)</a:t>
                      </a: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89,4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89,7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88,9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16129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mtClean="0">
                          <a:latin typeface="Arial"/>
                          <a:cs typeface="Arial"/>
                        </a:rPr>
                        <a:t>89,7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129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ru-RU" sz="1000" kern="120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89,7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632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518159">
                        <a:lnSpc>
                          <a:spcPts val="11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населения Самарской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области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среднего возраста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(женщины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30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54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лет, мужчины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30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59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лет),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систематически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занимающихся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физической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культурой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и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91440" marR="161290">
                        <a:lnSpc>
                          <a:spcPts val="111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спортом,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в общей численности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населения Самарской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области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среднего возраста (женщины от 30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54 лет,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мужчины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30 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59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23,3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27,0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16129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27,5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129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28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632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519430">
                        <a:lnSpc>
                          <a:spcPts val="1100"/>
                        </a:lnSpc>
                        <a:spcBef>
                          <a:spcPts val="359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населения Самарской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области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старшего возраста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(женщины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55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79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лет, мужчины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60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79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лет),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систематически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занимающихся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физической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культурой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и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91440" marR="161290">
                        <a:lnSpc>
                          <a:spcPts val="11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спортом,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в общей численности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населения Самарской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области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старшего возраста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(женщины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55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79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лет, мужчины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от 60 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79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лет)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7,9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19812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dirty="0" smtClean="0">
                          <a:latin typeface="Arial"/>
                          <a:cs typeface="Arial"/>
                        </a:rPr>
                        <a:t>9,</a:t>
                      </a:r>
                      <a:r>
                        <a:rPr lang="ru-RU" sz="1000" dirty="0" smtClean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129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10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5500702"/>
            <a:ext cx="4572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ФИО, должность    </a:t>
            </a:r>
            <a:r>
              <a:rPr lang="ru-RU" sz="1200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Щитанова</a:t>
            </a:r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С.А.,  начальник отдела по делам молодежи, физической культуре и спорту</a:t>
            </a:r>
          </a:p>
          <a:p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телефон, электронная почта  8846-57-20166, </a:t>
            </a:r>
            <a:r>
              <a:rPr lang="en-US" sz="1200" dirty="0" smtClean="0"/>
              <a:t>yudeh@kryaradm.ru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979712" y="836712"/>
            <a:ext cx="5264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0402800"/>
              </p:ext>
            </p:extLst>
          </p:nvPr>
        </p:nvGraphicFramePr>
        <p:xfrm>
          <a:off x="179512" y="1052736"/>
          <a:ext cx="8888226" cy="5088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191873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4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84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192988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19288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и реализация программ  системной  поддержки и повышения качества жизни граждан старшего поколения «Старшее поколение» в Самарской области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94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граждан пожилого возраста, вовлеченных в занятия физической культурой и спортом (систематические занятия спортом, спортивные праздники и чемпионаты, турниры по бильярду, шашкам, шахматам, домино, олимпиады «третьего возраста», конкурсные мероприятия и акции, направленные на различную физическую активность), от общего количества граждан пожилого возраста, проживающих на территории муниципального образования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проведенных мероприятий по организации социального туризма, позволяющего гражданам пожилого возраста ближе познакомиться с историей родного края, его природными ресурсами, традициями, культурным наследием (посещение музеев, театров, галерей,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выставок,исторических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святых мест)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60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проведенных мероприятий по привлечению пожилых людей с активной жизненной позицией к воспитанию подрастающего поколения (встречи со старшеклассниками, направленные на патриотическое воспитание молодежи, сохранение семейных, культурных и исторических ценностей, пропаганду здорового образа жизни)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852" y="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НАЦИОНАЛЬНЫЙ ПРОЕКТ «Демография» </a:t>
            </a:r>
          </a:p>
          <a:p>
            <a:pPr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979712" y="836712"/>
            <a:ext cx="5264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0268527"/>
              </p:ext>
            </p:extLst>
          </p:nvPr>
        </p:nvGraphicFramePr>
        <p:xfrm>
          <a:off x="179512" y="1052736"/>
          <a:ext cx="8888226" cy="2489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191873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4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84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192988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8327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граждан пожилого возраста, удовлетворенных качеством районных (городских) спортивных мероприятий в отчетном году, в общем количестве опрошенных граждан пожилого возраста, принявших участие в районных (городских) спортивных мероприятиях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граждан пожилого возраста, удовлетворенных услугой «Социальный туризм» в отчетном году, в общем количестве опрошенных граждан пожилого возраста, получивших данную услугу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4857760"/>
            <a:ext cx="4572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ФИО, должность    </a:t>
            </a:r>
            <a:r>
              <a:rPr lang="ru-RU" sz="1200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Щитанова</a:t>
            </a:r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С.А.,  начальник отдела по делам молодежи, физической культуре и спорту</a:t>
            </a:r>
          </a:p>
          <a:p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телефон, электронная почта  8846-57-20166, </a:t>
            </a:r>
            <a:r>
              <a:rPr lang="en-US" sz="1200" dirty="0" smtClean="0"/>
              <a:t>yudeh@kryaradm.ru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НАЦИОНАЛЬНЫЙ ПРОЕКТ «Демография» </a:t>
            </a:r>
          </a:p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-7366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планирование на муниципальном уровне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2118" y="864161"/>
            <a:ext cx="2880000" cy="126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социально-экономического развития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м.р. Красноярский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Самарской области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до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2030года</a:t>
            </a:r>
          </a:p>
          <a:p>
            <a:pPr algn="ctr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Утверждена решением </a:t>
            </a:r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собрания представителей от 19.10.2018 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№ </a:t>
            </a:r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47-СП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864161"/>
            <a:ext cx="2880000" cy="126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по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социально-экономического развития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м.р. Красноярский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Самарской области </a:t>
            </a:r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до </a:t>
            </a:r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 года</a:t>
            </a:r>
            <a:endParaRPr lang="ru-RU" sz="1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 постановлением администрации           м.р. Красноярский Самарской области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10.12.2019 г. № 354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постановление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379 от 20.12.2019 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44524" y="872856"/>
            <a:ext cx="2880000" cy="1260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Стратегии социально-экономического развития                        м.р. Красноярский Самарской области на период до 2030 года</a:t>
            </a:r>
          </a:p>
          <a:p>
            <a:pPr algn="ctr"/>
            <a:endParaRPr lang="ru-RU"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Утверждена </a:t>
            </a: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решением </a:t>
            </a:r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собрания представителей от 23.10. 2019  г. № 43-СП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35687" y="2276872"/>
            <a:ext cx="8756793" cy="720080"/>
          </a:xfrm>
          <a:prstGeom prst="downArrow">
            <a:avLst>
              <a:gd name="adj1" fmla="val 82624"/>
              <a:gd name="adj2" fmla="val 52643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Стратегические направления </a:t>
            </a:r>
            <a:r>
              <a:rPr lang="ru-RU" sz="1600" b="1" dirty="0" smtClean="0">
                <a:solidFill>
                  <a:schemeClr val="bg1"/>
                </a:solidFill>
              </a:rPr>
              <a:t>и задачи Стратегии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3500438"/>
            <a:ext cx="2286016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муниципальной транспортной сети, способствующей повышению мобильности, связности и доступности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Формирование общественных пространств, отвечающих современным требованиям качества, комфорта и безопасности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Обеспечение комплексного освоения и развития территорий для массового строительства жилья, отвечающего стандартам ценовой доступности, энергоэффективности и экологичности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Улучшение условий проживания граждан в жилищном фонде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Обеспечение населения качественной питьевой водой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Развитие энергосбережения и энергетической эффективности систем коммунальной инфраструктуры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Развитие систем водоотведения и очистных сооружений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Модернизация систем отопления и газоснабжения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Развитие систем электроснабжения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Формирование и развитие системы обращения с отходами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Формирование экологической культуры населения</a:t>
            </a:r>
          </a:p>
          <a:p>
            <a:pPr algn="ctr">
              <a:buFont typeface="Arial" pitchFamily="34" charset="0"/>
              <a:buChar char="•"/>
            </a:pP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3500438"/>
            <a:ext cx="2214578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агропромышленного производства на инновационной основе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инновационной промышленности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Стимулирование развития малого предпринимательства в сфере услуг и торговли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Создание и развитие транспортно-логистического комплекса, удовлетворяющего потребности производителей в гарантированном рынке сбыта и населения в качественных и безопасных товарах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 благоприятной деловой среды</a:t>
            </a:r>
          </a:p>
          <a:p>
            <a:pPr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Увеличение потока инвестиций и рост инвестиционной привлекательности, достижение лидирующего положения муниципального района Красноярский Самарской области в рейтинге Самарской области по объему инвестиций на душу населения к 2024 году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929454" y="3500438"/>
            <a:ext cx="2124331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700" u="sng" spc="-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700" u="sng" spc="-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механизма взаимодействия      власти, бизнеса и общества</a:t>
            </a:r>
          </a:p>
          <a:p>
            <a:pPr>
              <a:buFont typeface="Arial" pitchFamily="34" charset="0"/>
              <a:buChar char="•"/>
            </a:pPr>
            <a:r>
              <a:rPr lang="ru-RU" sz="7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Привлечение населения к управлению Красноярским районом Самарской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7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эффективности системы управления Красноярским районом Самарской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7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Активное участие граждан (населения) в обсуждении и решении актуальных вопросов местного значения</a:t>
            </a:r>
            <a:endParaRPr lang="ru-RU" sz="700" spc="-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ru-RU" sz="700" u="sng" spc="-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44" y="3500438"/>
            <a:ext cx="2286016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/>
            <a:endParaRPr lang="ru-RU" sz="1200" u="sng" spc="-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Совершенствование и развитие материально-технической базы учреждений здравоохранения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Рост обеспеченности кадрами медицинских учреждений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 развития инфраструктуры системы санаторно-курортного лечения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инфраструктуры сферы общего образования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инфраструктуры дошкольного образования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инфраструктуры сферы культуры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Сохранение и развитие историко-культурного наследия и туризма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инфраструктуры объектов физической культуры и спорта, увеличение количества уличных спортивных объектов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Мотивация жителей на ведение здорового образа жизни и приобщение к регулярным занятиям физической культурой и спортом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условий активного долголетия для лиц пожилого возраста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Совершенствование и развитие сферы социальной защиты населения  маломобильных граждан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spc="-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00" spc="-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" u="sng" spc="-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00" spc="-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spc="-5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spc="-5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 rot="5400000">
            <a:off x="993515" y="2207969"/>
            <a:ext cx="569166" cy="2301524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Накопление и развитие человеческого капитала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 rot="5400000">
            <a:off x="3304685" y="2195985"/>
            <a:ext cx="534366" cy="2286016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endParaRPr lang="ru-RU" sz="800" b="1" dirty="0" err="1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err="1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err="1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err="1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err="1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b="1" spc="-80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Сбалансированное пространственное  развитие  и комфортная среда проживания</a:t>
            </a:r>
            <a:endParaRPr lang="ru-RU" sz="800" dirty="0"/>
          </a:p>
        </p:txBody>
      </p:sp>
      <p:sp>
        <p:nvSpPr>
          <p:cNvPr id="33" name="Пятиугольник 32"/>
          <p:cNvSpPr/>
          <p:nvPr/>
        </p:nvSpPr>
        <p:spPr>
          <a:xfrm rot="5400000">
            <a:off x="5536411" y="2250275"/>
            <a:ext cx="571505" cy="2214578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Экономический рост, эффективная инвестиционная и инновационная среда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 rot="5400000">
            <a:off x="7715272" y="2285992"/>
            <a:ext cx="571504" cy="2143140"/>
          </a:xfrm>
          <a:prstGeom prst="homePlate">
            <a:avLst>
              <a:gd name="adj" fmla="val 19608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Эффективность и прозрачность муниципального района</a:t>
            </a:r>
            <a:endParaRPr lang="ru-RU" sz="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109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979712" y="836712"/>
            <a:ext cx="5264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9057865"/>
              </p:ext>
            </p:extLst>
          </p:nvPr>
        </p:nvGraphicFramePr>
        <p:xfrm>
          <a:off x="179512" y="1052736"/>
          <a:ext cx="8888226" cy="4961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191873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4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84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192988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505040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и реализация программ  системной  поддержки и повышения качества жизни граждан старшего поколения «Старшее поколение» в Самарской области 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88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 пожилого возраста, вовлеченных в добровольческую деятельность и движение «Серебряные волонтеры», от общего количества граждан, проживающих на территории муниципального образования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чел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62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дополнительных мер социальной поддержки для нуждающихся граждан пожилого возраста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встреч с населением муниципального образования с участием специалистов органов социальной защиты населения в целях разъяснения мер социальной поддержки лиц пенсионного возраста и граждан, достигших в период с 1 января 2019 года по 31 декабря 2027 года возраста женщины 55 лет и более, мужчины 60 лет и более; специалистов органов службы занятости населения в целях разъяснения изменений в законодательстве о занятости населения, а также по вопросам трудового законодательства, охраны труда работников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предпенсионного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возраста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библиотечного обслуживания лиц пожилого возраста на дому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852" y="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НАЦИОНАЛЬНЫЙ ПРОЕКТ «Демография» </a:t>
            </a:r>
          </a:p>
          <a:p>
            <a:pPr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979712" y="836712"/>
            <a:ext cx="5264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233849"/>
              </p:ext>
            </p:extLst>
          </p:nvPr>
        </p:nvGraphicFramePr>
        <p:xfrm>
          <a:off x="179512" y="1052736"/>
          <a:ext cx="8888226" cy="4495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191873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4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84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192988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8327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граждан пожилого возраста, удовлетворенных качеством районных (городских)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социокультурных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мероприятий в отчетном году, в общем количестве опрошенных граждан пожилого возраста, принявших участие в районных (городских)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социокультурных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мероприятиях</a:t>
                      </a: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62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граждан пожилого возраста, вовлеченных в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социокультурные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мероприятия (концерты и тематические праздники, духовно-просветительские мероприятия, вечера отдыха, встречи, концертные программы, выставки народного творчества) от общего количества граждан пожилого возраста, проживающих на территории муниципального образования, %</a:t>
                      </a: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11%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62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информационных материалов  в целях  системной поддержки и повышения качества жизни  граждан старшего поколения, размещенных на официальном сайте  администрации муниципального образования и в районных, городских, областных печатных изданиях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62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специализированного раздела на информационном стенде и официальном сайте администрации  муниципального образования «Приемная семья для пожилых людей » (размещение закона Самарской области от 28.10.2008 № 121-ГД «Об организации деятельности приемных семей для граждан пожилого возраста и инвалидов на территории Самарской области 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5929330"/>
            <a:ext cx="4572000" cy="515526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1">
              <a:lnSpc>
                <a:spcPts val="1050"/>
              </a:lnSpc>
              <a:defRPr/>
            </a:pPr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 </a:t>
            </a:r>
            <a:r>
              <a:rPr lang="ru-RU" sz="1200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Спигина</a:t>
            </a:r>
            <a:r>
              <a:rPr lang="ru-RU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Е.Е., руководитель  управления по работе с общественными организациями 884657 2-01-66, </a:t>
            </a:r>
            <a:r>
              <a:rPr lang="en-US" sz="1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spigina.e@yandex.ru</a:t>
            </a:r>
            <a:endParaRPr lang="ru-RU" sz="120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НАЦИОНАЛЬНЫЙ ПРОЕКТ «Демография» </a:t>
            </a:r>
          </a:p>
          <a:p>
            <a:pPr algn="ctr" hangingPunct="1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22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8883087"/>
              </p:ext>
            </p:extLst>
          </p:nvPr>
        </p:nvGraphicFramePr>
        <p:xfrm>
          <a:off x="107504" y="1510454"/>
          <a:ext cx="8928992" cy="1541525"/>
        </p:xfrm>
        <a:graphic>
          <a:graphicData uri="http://schemas.openxmlformats.org/drawingml/2006/table">
            <a:tbl>
              <a:tblPr firstRow="1" firstCol="1" bandRow="1"/>
              <a:tblGrid>
                <a:gridCol w="252191"/>
                <a:gridCol w="4860377"/>
                <a:gridCol w="1224136"/>
                <a:gridCol w="2592288"/>
              </a:tblGrid>
              <a:tr h="466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Строительство детского сада на 250 мест в с. Красный Яр муниципального района Красноярский Самарской области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 выполнения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12474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178" y="4299049"/>
            <a:ext cx="4572000" cy="7309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Начальник отдела по строительству Бояров А.А.</a:t>
            </a:r>
          </a:p>
          <a:p>
            <a:pPr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8(84657-)2-13-63, </a:t>
            </a:r>
            <a:r>
              <a:rPr lang="ru-RU" sz="105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usgkhbaa@mail,ru</a:t>
            </a:r>
            <a:endParaRPr lang="ru-RU" sz="105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23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7114228"/>
              </p:ext>
            </p:extLst>
          </p:nvPr>
        </p:nvGraphicFramePr>
        <p:xfrm>
          <a:off x="215008" y="1655454"/>
          <a:ext cx="8928992" cy="4599140"/>
        </p:xfrm>
        <a:graphic>
          <a:graphicData uri="http://schemas.openxmlformats.org/drawingml/2006/table">
            <a:tbl>
              <a:tblPr firstRow="1" firstCol="1" bandRow="1"/>
              <a:tblGrid>
                <a:gridCol w="252191"/>
                <a:gridCol w="4860377"/>
                <a:gridCol w="1224136"/>
                <a:gridCol w="2592288"/>
              </a:tblGrid>
              <a:tr h="466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80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Проведен мониторинг (по средствам опроса тренеров поселений и директоров ДЮСШ)  систематически занимающихся физической культурой и спортом.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2019 год построены УСП в с.Большая Раковка, с.Красный Яр, построена детская спортивная площадка на территории СОК в с.Красный Яр.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0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ДЮСШ приняли  2 тренеров по футболу и волейболу, в связи с этим осуществлен набор детей в данные секции.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Направлены заявки  в министерство спорта на строительство УСП в сельских поселениях района  с.п. Большая Каменка, Старый Буян,  с. Екатериновка).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4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Подана  заявка на включение в программу «Развитие спорта Самарской области» ФОК с бассейном в с. Красный Яр и в  программу КРСТ.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4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Устройство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универсальной спортивной площадки в с.Русская Селитьба  размером 28мх59м (средства областного бюджета Самарской области).Работы по устройству  площадки завершены в мае 2020 года.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май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спортивных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мероприятий  - областные, районные и поселенческие спартакиады  и иные  спортивные мероприятия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Ежемесячно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Активная пропаганда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в СМИ и </a:t>
                      </a:r>
                      <a:r>
                        <a:rPr lang="ru-RU" sz="10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соцсетях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федерального проекта «Спорт- норма жизни»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Активное сотрудничество со спортивными клубами, федерациями спорта по увеличению числа жителей, занимающихся спортом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980729"/>
            <a:ext cx="748883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</a:t>
            </a:r>
          </a:p>
          <a:p>
            <a:pPr algn="ctr" hangingPunct="1"/>
            <a:r>
              <a:rPr lang="ru-RU" sz="1200" dirty="0" smtClean="0">
                <a:solidFill>
                  <a:sysClr val="windowText" lastClr="000000"/>
                </a:solidFill>
              </a:rPr>
              <a:t> </a:t>
            </a:r>
            <a:r>
              <a:rPr lang="ru-RU" sz="1000" dirty="0" smtClean="0">
                <a:solidFill>
                  <a:sysClr val="windowText" lastClr="000000"/>
                </a:solidFill>
              </a:rPr>
              <a:t>показатель «</a:t>
            </a:r>
            <a:r>
              <a:rPr lang="ru-RU" sz="10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Доля граждан,  систематически занимающихся физической культурой и спортом, %»</a:t>
            </a:r>
            <a:endParaRPr lang="ru-RU" sz="1000" kern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hangingPunct="1"/>
            <a:endParaRPr lang="ru-RU" sz="12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sz="quarter" idx="13"/>
          </p:nvPr>
        </p:nvSpPr>
        <p:spPr>
          <a:xfrm>
            <a:off x="468312" y="836712"/>
            <a:ext cx="8568184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>
              <a:buNone/>
            </a:pPr>
            <a:r>
              <a:rPr lang="ru-RU" sz="1100" b="1" dirty="0" smtClean="0">
                <a:solidFill>
                  <a:sysClr val="windowText" lastClr="000000"/>
                </a:solidFill>
              </a:rPr>
              <a:t> 2</a:t>
            </a:r>
            <a:r>
              <a:rPr lang="ru-RU" sz="1100" b="1" dirty="0">
                <a:solidFill>
                  <a:sysClr val="windowText" lastClr="000000"/>
                </a:solidFill>
              </a:rPr>
              <a:t>. ОСНОВНЫЕ </a:t>
            </a:r>
            <a:r>
              <a:rPr lang="ru-RU" sz="1100" b="1" dirty="0" smtClean="0">
                <a:solidFill>
                  <a:sysClr val="windowText" lastClr="000000"/>
                </a:solidFill>
              </a:rPr>
              <a:t>МЕРОПРИЯТИЯ И КОНТРОЛЬНЫЕ ТОЧКИ </a:t>
            </a:r>
            <a:endParaRPr lang="ru-RU" sz="14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ru-RU" sz="1400" b="1" baseline="-25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Показатель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</a:t>
            </a:r>
            <a:r>
              <a:rPr lang="ru-RU" sz="1400" b="1" baseline="-25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«</a:t>
            </a:r>
            <a:r>
              <a:rPr lang="ru-RU" sz="1400" b="1" baseline="-25000" dirty="0" smtClean="0">
                <a:solidFill>
                  <a:schemeClr val="tx1"/>
                </a:solidFill>
                <a:latin typeface="+mj-lt"/>
              </a:rPr>
              <a:t>Количество </a:t>
            </a:r>
            <a:r>
              <a:rPr lang="ru-RU" sz="1400" b="1" baseline="-25000" dirty="0">
                <a:solidFill>
                  <a:schemeClr val="tx1"/>
                </a:solidFill>
                <a:latin typeface="+mj-lt"/>
              </a:rPr>
              <a:t>граждан пожилого возраста, вовлеченных в добровольческую деятельность и движение «Серебряные волонтеры», от общего количества граждан, проживающих на территории муниципального </a:t>
            </a:r>
            <a:r>
              <a:rPr lang="ru-RU" sz="1400" b="1" baseline="-25000" dirty="0" smtClean="0">
                <a:solidFill>
                  <a:schemeClr val="tx1"/>
                </a:solidFill>
                <a:latin typeface="+mj-lt"/>
              </a:rPr>
              <a:t>образования»</a:t>
            </a:r>
            <a:endParaRPr lang="ru-RU" sz="14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8075"/>
              </p:ext>
            </p:extLst>
          </p:nvPr>
        </p:nvGraphicFramePr>
        <p:xfrm>
          <a:off x="107503" y="2159321"/>
          <a:ext cx="8784977" cy="1214022"/>
        </p:xfrm>
        <a:graphic>
          <a:graphicData uri="http://schemas.openxmlformats.org/drawingml/2006/table">
            <a:tbl>
              <a:tblPr firstRow="1" firstCol="1" bandRow="1"/>
              <a:tblGrid>
                <a:gridCol w="248124"/>
                <a:gridCol w="4781984"/>
                <a:gridCol w="1204392"/>
                <a:gridCol w="2550477"/>
              </a:tblGrid>
              <a:tr h="269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9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46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Создание на базе ГКУ «ЦСОН» отряда волонтеров серебряного возраста и их регистрация, вовлечение</a:t>
                      </a:r>
                      <a:r>
                        <a:rPr lang="ru-RU" sz="9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 волонтерскую деятельность актива общественных организаций- 30 человек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395536" y="764703"/>
            <a:ext cx="8496944" cy="100811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ОСНОВНЫЕ МЕРОПРИЯТИЯ И КОНТРОЛЬНЫЕ ТОЧКИ </a:t>
            </a:r>
          </a:p>
          <a:p>
            <a:pPr algn="ctr"/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показатель  «</a:t>
            </a:r>
            <a:r>
              <a:rPr lang="ru-RU" sz="1200" dirty="0">
                <a:solidFill>
                  <a:schemeClr val="tx1"/>
                </a:solidFill>
              </a:rPr>
              <a:t>Доля граждан пожилого возраста, вовлеченных в социокультурные мероприятия (концерты и тематические праздники, духовно-просветительские мероприятия, вечера отдыха, встречи, концертные программы, выставки народного творчества) от общего количества граждан пожилого возраста, проживающих на территории муниципального образования</a:t>
            </a:r>
            <a:r>
              <a:rPr lang="ru-RU" sz="1200" dirty="0" smtClean="0">
                <a:solidFill>
                  <a:schemeClr val="tx1"/>
                </a:solidFill>
              </a:rPr>
              <a:t>,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772609"/>
              </p:ext>
            </p:extLst>
          </p:nvPr>
        </p:nvGraphicFramePr>
        <p:xfrm>
          <a:off x="251520" y="1844824"/>
          <a:ext cx="8712968" cy="3874080"/>
        </p:xfrm>
        <a:graphic>
          <a:graphicData uri="http://schemas.openxmlformats.org/drawingml/2006/table">
            <a:tbl>
              <a:tblPr firstRow="1" firstCol="1" bandRow="1"/>
              <a:tblGrid>
                <a:gridCol w="246090"/>
                <a:gridCol w="4742787"/>
                <a:gridCol w="1194519"/>
                <a:gridCol w="2529572"/>
              </a:tblGrid>
              <a:tr h="430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269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базе ГКУ ЦСОН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Северного округа (по плану работы)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сфере работы с общественными организациями -  507 граждан пожилого возраста  вовлечены в социокультурные мероприятия: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Проведена акция «Мужчина года», фестиваль спортивных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игр по проекту «Быть здоровым-наш стиль жизни», фестиваль «Золотая осень» и т.п.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базе учреждений культуры работают 56 клубных и библиотечных формирований, которые посещают 818 человек пожилого возраста.</a:t>
                      </a:r>
                    </a:p>
                    <a:p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он-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лайн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формате приняли участие в фестивалях и конкурсах по линии культуры- 71 чел.</a:t>
                      </a:r>
                    </a:p>
                    <a:p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sz="quarter" idx="13"/>
          </p:nvPr>
        </p:nvSpPr>
        <p:spPr>
          <a:xfrm>
            <a:off x="468312" y="836712"/>
            <a:ext cx="8568184" cy="895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>
              <a:buNone/>
            </a:pPr>
            <a:r>
              <a:rPr lang="ru-RU" sz="11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100" b="1" dirty="0" smtClean="0">
                <a:solidFill>
                  <a:sysClr val="windowText" lastClr="000000"/>
                </a:solidFill>
              </a:rPr>
              <a:t>МЕРОПРИЯТИЯ И КОНТРОЛЬНЫЕ ТОЧКИ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Показатель «</a:t>
            </a:r>
            <a:r>
              <a:rPr lang="ru-RU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Доля граждан пожилого возраста, вовлеченных в занятия физической культурой и спортом (систематические занятия спортом, спортивные праздники и чемпионаты, турниры по бильярду, шашкам, шахматам, домино, олимпиады «третьего возраста», конкурсные мероприятия и акции, направленные на различную физическую активность), от общего количества граждан пожилого возраста, проживающих на территории муниципального образования»</a:t>
            </a:r>
            <a:endParaRPr lang="ru-RU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842310"/>
              </p:ext>
            </p:extLst>
          </p:nvPr>
        </p:nvGraphicFramePr>
        <p:xfrm>
          <a:off x="107503" y="2159321"/>
          <a:ext cx="8784977" cy="4194565"/>
        </p:xfrm>
        <a:graphic>
          <a:graphicData uri="http://schemas.openxmlformats.org/drawingml/2006/table">
            <a:tbl>
              <a:tblPr firstRow="1" firstCol="1" bandRow="1"/>
              <a:tblGrid>
                <a:gridCol w="248124"/>
                <a:gridCol w="4781984"/>
                <a:gridCol w="1204392"/>
                <a:gridCol w="2550477"/>
              </a:tblGrid>
              <a:tr h="269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9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46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Обучены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2 инструктора по адаптивной физкультуре. 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1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2019 год построены УСП в с.Большая Раковка и в с.Красный Яр, построена детская спортивная площадка на территории СОК в с.Красный Яр.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42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МКУ КСК приобретен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спортивный инвентарь (скандинавские палки) 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1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Направлены заявки  в министерство спорта на строительство УСП в сельских поселениях района  с.п. Большая Каменка, Старый Буян,  с. Екатериновка)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1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Подана  заявка на включение в программу «Развитие спорта Самарской области» ФОК с бассейном в с. Красный Яр и в  программу КРСТ.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 средства гранта приобретен спортивный инвентарь  для</a:t>
                      </a:r>
                      <a:r>
                        <a:rPr lang="ru-RU" sz="9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занятий спортом граждан пожилого возраста (настольный теннис, палки для скандинавской ходьбы, </a:t>
                      </a:r>
                      <a:r>
                        <a:rPr lang="ru-RU" sz="9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дартс</a:t>
                      </a:r>
                      <a:r>
                        <a:rPr lang="ru-RU" sz="9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мини-гольф) в 3 сельских поселения (Красный Яр, </a:t>
                      </a:r>
                      <a:r>
                        <a:rPr lang="ru-RU" sz="9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Шилан</a:t>
                      </a:r>
                      <a:r>
                        <a:rPr lang="ru-RU" sz="9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Хилково).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97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Устройство универсальной спортивной площадки в с.Русская Селитьба  размером 28мх59м (средства областного бюджета Самарской области). Работы по устройству площадки завершены в мае 2020 года.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май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1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спортивных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мероприятий  - областные, районные и поселенческие спартакиады  и иные  спортивные мероприятия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Ежемесячно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1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Активная пропаганда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в СМИ и </a:t>
                      </a:r>
                      <a:r>
                        <a:rPr lang="ru-RU" sz="10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соцсетях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федерального проекта «Спорт- норма жизни»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1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Активное сотрудничество с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спортивными клубами, федерациями спорта по увеличению числа жителей, занимающихся спортом.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395536" y="764703"/>
            <a:ext cx="8496944" cy="100811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ОСНОВНЫЕ МЕРОПРИЯТИЯ И КОНТРОЛЬНЫЕ ТОЧКИ </a:t>
            </a:r>
          </a:p>
          <a:p>
            <a:pPr algn="ctr"/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показатель  «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проведенных мероприятий по организации социального туризма, позволяющего гражданам пожилого возраста ближе познакомиться с историей родного края, его природными ресурсами, традициями, культурным наследием (посещение музеев, театров, галерей, выставок, исторических и святых мест)»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251520" y="1844824"/>
          <a:ext cx="8712968" cy="2726211"/>
        </p:xfrm>
        <a:graphic>
          <a:graphicData uri="http://schemas.openxmlformats.org/drawingml/2006/table">
            <a:tbl>
              <a:tblPr firstRow="1" firstCol="1" bandRow="1"/>
              <a:tblGrid>
                <a:gridCol w="246090"/>
                <a:gridCol w="4742787"/>
                <a:gridCol w="1194519"/>
                <a:gridCol w="2529572"/>
              </a:tblGrid>
              <a:tr h="430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269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Проведено 7 мероприятий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 совместно с ветеранскими организациями  и общественной организацией «Союз пенсионеров» – охват  2808 человек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16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Проведено 4 встречи со старшеклассниками</a:t>
                      </a:r>
                      <a:r>
                        <a:rPr lang="ru-RU" sz="10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по патриотическому воспитанию , пропаганду ЗОЖ (п.Конезавод, с.Большая Раковка, с. Хилково, п.г.т. Новосемейкино, с.Красный Яр),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проведена 1 встреча со школьниками по проекту Союза пенсионеров «Родные лица Победы»;  проведена встреча с ветеранами боевых действий в Афганистане (22 сентября 2020);  проведена встреча с молодежью в рамках проекта  «Парад Памяти» с автором романа «Самарское знамя» 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А.А.Солонициным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(28 октября);  встреча молодежи с ветераном спорта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С.Ф.Вязовским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(25 ноября 2020).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 – декабрь 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sz="quarter" idx="13"/>
          </p:nvPr>
        </p:nvSpPr>
        <p:spPr>
          <a:xfrm>
            <a:off x="755575" y="981075"/>
            <a:ext cx="8137599" cy="1292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1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100" b="1" dirty="0" smtClean="0">
                <a:solidFill>
                  <a:sysClr val="windowText" lastClr="000000"/>
                </a:solidFill>
              </a:rPr>
              <a:t>МЕРОПРИЯТИЯ И КОНТРОЛЬНЫЕ ТОЧКИ </a:t>
            </a:r>
          </a:p>
          <a:p>
            <a:pPr algn="ctr"/>
            <a:r>
              <a:rPr lang="ru-RU" sz="1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показатель «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проведенных мероприятий по привлечению пожилых людей с активной жизненной позицией к воспитанию подрастающего поколения (встречи со старшеклассниками, направленные на патриотическое воспитание молодежи, сохранение семейных, культурных и исторических ценностей, пропаганду здорового образа жизни)»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251520" y="2636912"/>
          <a:ext cx="8712968" cy="2421411"/>
        </p:xfrm>
        <a:graphic>
          <a:graphicData uri="http://schemas.openxmlformats.org/drawingml/2006/table">
            <a:tbl>
              <a:tblPr firstRow="1" firstCol="1" bandRow="1"/>
              <a:tblGrid>
                <a:gridCol w="246090"/>
                <a:gridCol w="4742787"/>
                <a:gridCol w="1194519"/>
                <a:gridCol w="2529572"/>
              </a:tblGrid>
              <a:tr h="430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269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Проведено 7 мероприятий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 совместно с ветеранскими организациями  и общественной организацией «Союз пенсионеров» – охват  2808 человек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16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Проведено 5 встречи со старшеклассниками</a:t>
                      </a:r>
                      <a:r>
                        <a:rPr lang="ru-RU" sz="10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по патриотическому воспитанию , пропаганду ЗОЖ (п.Конезавод, с.Большая Раковка, с. Хилково, п.г.т. Новосемейкино, с.Красный Яр)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 – сентябрь 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8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Организация 9 встреч в школах совместно с общественной организацией «Не расстанусь с комсомолом», Союз пенсионеров», ГИБДД</a:t>
                      </a:r>
                      <a:r>
                        <a:rPr lang="ru-RU" sz="10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Красноярского района, </a:t>
                      </a:r>
                      <a:r>
                        <a:rPr lang="ru-RU" sz="10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Росгвардией</a:t>
                      </a:r>
                      <a:r>
                        <a:rPr lang="ru-RU" sz="10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Май, сентябрь – декабрь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Не 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«Демография»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719733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Показатель  «</a:t>
            </a:r>
            <a:r>
              <a:rPr lang="ru-RU" sz="1200" dirty="0"/>
              <a:t>Количество информационных материалов в целях системной поддержки и повышения качества жизни граждан старшего поколения, размещенных на официальном сайте администрации муниципального образования и в районных, городских, областных печатных </a:t>
            </a:r>
            <a:r>
              <a:rPr lang="ru-RU" sz="1200" dirty="0" smtClean="0"/>
              <a:t>изданиях»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8990341"/>
              </p:ext>
            </p:extLst>
          </p:nvPr>
        </p:nvGraphicFramePr>
        <p:xfrm>
          <a:off x="251520" y="1988840"/>
          <a:ext cx="8640959" cy="3082912"/>
        </p:xfrm>
        <a:graphic>
          <a:graphicData uri="http://schemas.openxmlformats.org/drawingml/2006/table">
            <a:tbl>
              <a:tblPr firstRow="1" firstCol="1" bandRow="1"/>
              <a:tblGrid>
                <a:gridCol w="244056"/>
                <a:gridCol w="4703590"/>
                <a:gridCol w="1184647"/>
                <a:gridCol w="2508666"/>
              </a:tblGrid>
              <a:tr h="455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66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официальном сайте администрации муниципального района Красноярский создана вкладка «Приемная семья для пожилых людей» , вкладка «Социальная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защита населения Северного округа»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целях размещения информационных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материалов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системной поддержки и повышения качества жизни граждан старшего поколения.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Размещена информация о приемной семье для пожилых людей. Раздача буклетов (3 пенс фонд, 1-соц.защита, 2-кцсон)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районной газете «Красноярские новости» на системной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основе публикуются материалы от органов социальной защиты населения, Пенсионного фонда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Январь-декабрь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4052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</a:t>
            </a: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0" y="785794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719733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Показатель «Общая численность граждан, вовлеченных центрами (сообществами, объединениями) поддержки добровольчества (волонтерства)  на базе образовательных организаций, некоммерческих организаций, государственных и муниципальных учреждений, в добровольческую деятельность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251520" y="1988840"/>
          <a:ext cx="8640959" cy="2516659"/>
        </p:xfrm>
        <a:graphic>
          <a:graphicData uri="http://schemas.openxmlformats.org/drawingml/2006/table">
            <a:tbl>
              <a:tblPr firstRow="1" firstCol="1" bandRow="1"/>
              <a:tblGrid>
                <a:gridCol w="244056"/>
                <a:gridCol w="4703590"/>
                <a:gridCol w="1184647"/>
                <a:gridCol w="2508666"/>
              </a:tblGrid>
              <a:tr h="455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66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Открытие  муниципального штаба добровольческого центра в Красноярском районе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декабрь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4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на территории района движения «Волонтеры культуры»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Июнь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на территории района движения «Волонтеры Победы»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октябрь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Организация и проведение Дня добровольца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897051"/>
              </p:ext>
            </p:extLst>
          </p:nvPr>
        </p:nvGraphicFramePr>
        <p:xfrm>
          <a:off x="214283" y="1412777"/>
          <a:ext cx="8822213" cy="3159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839"/>
                <a:gridCol w="3930095"/>
                <a:gridCol w="703535"/>
                <a:gridCol w="703535"/>
                <a:gridCol w="633181"/>
                <a:gridCol w="562827"/>
                <a:gridCol w="643623"/>
                <a:gridCol w="614672"/>
                <a:gridCol w="601906"/>
              </a:tblGrid>
              <a:tr h="225368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/п4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2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6396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3148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51574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Успех каждого ребенка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239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детей в возрасте от 5 до 18 лет, охваченных дополнительным образованием, % (с учетом занятости в учреждениях сферы образования, культуры и спорта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57,46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402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58" marR="7658" marT="765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организаций, реализующих общеобразовательные программы на базе которых открыты детские мини технопарки, единиц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58" marR="7658" marT="765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76113">
                <a:tc>
                  <a:txBody>
                    <a:bodyPr/>
                    <a:lstStyle/>
                    <a:p>
                      <a:pPr algn="ctr" rtl="0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Современная школа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58" marR="7658" marT="765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683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58" marR="7658" marT="765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школ, расположенных в сельской местности и малых городах, в которых создана материально-техническая база для реализации основных и дополнительных общеобразовательных программ цифрового и гуманитарного профилей, единиц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58" marR="7658" marT="765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7658" marR="7658" marT="765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31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57200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Нарастающим итогом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715016"/>
            <a:ext cx="4572000" cy="6617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Кузьминых Виталий Владимирович, заместитель </a:t>
            </a:r>
            <a:r>
              <a:rPr lang="ru-RU" sz="800" kern="12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руководителя-начальник</a:t>
            </a:r>
            <a:r>
              <a:rPr lang="ru-RU" sz="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отдела по техническому содержанию зданий образовательных учреждений  </a:t>
            </a:r>
            <a:r>
              <a:rPr lang="ru-RU" sz="800" dirty="0" smtClean="0"/>
              <a:t>8 927 601 6363, </a:t>
            </a:r>
            <a:r>
              <a:rPr lang="en-US" sz="800" dirty="0" smtClean="0"/>
              <a:t>kuzu1987@yandex.ru</a:t>
            </a:r>
            <a:endParaRPr lang="ru-RU" sz="80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286388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 </a:t>
            </a:r>
          </a:p>
          <a:p>
            <a:r>
              <a:rPr lang="ru-RU" sz="80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Рукводитель</a:t>
            </a:r>
            <a:r>
              <a:rPr lang="ru-RU" sz="8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Управления опеки и попечительства – </a:t>
            </a:r>
            <a:r>
              <a:rPr lang="ru-RU" sz="80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Л.В.Генералова</a:t>
            </a:r>
            <a:endParaRPr lang="ru-RU" sz="80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Те8(846)57-20230 </a:t>
            </a:r>
            <a:r>
              <a:rPr lang="en-US" sz="8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Generalova.mila@yandex.ru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4308013"/>
              </p:ext>
            </p:extLst>
          </p:nvPr>
        </p:nvGraphicFramePr>
        <p:xfrm>
          <a:off x="148270" y="1412776"/>
          <a:ext cx="8888226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52824">
                <a:tc>
                  <a:txBody>
                    <a:bodyPr/>
                    <a:lstStyle/>
                    <a:p>
                      <a:pPr algn="ctr"/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kumimoji="0" lang="ru-RU" sz="12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образовательных организаций, в которой внедрена целевая модель цифровой образовательной среды, единиц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32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1052736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90993"/>
            <a:ext cx="66064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 </a:t>
            </a:r>
          </a:p>
          <a:p>
            <a:r>
              <a:rPr lang="ru-RU" sz="11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 Управления опеки и попечительства – </a:t>
            </a:r>
            <a:r>
              <a:rPr lang="ru-RU" sz="1100" b="1" u="sng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Л.В.Генералова</a:t>
            </a:r>
            <a:endParaRPr lang="ru-RU" sz="110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Те8(846)57-20230 </a:t>
            </a:r>
            <a:r>
              <a:rPr lang="en-US" sz="11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Generalova.mila@yandex.ru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35756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Нарастающим итогом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8997293"/>
              </p:ext>
            </p:extLst>
          </p:nvPr>
        </p:nvGraphicFramePr>
        <p:xfrm>
          <a:off x="148270" y="1412776"/>
          <a:ext cx="8888226" cy="2663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52824">
                <a:tc>
                  <a:txBody>
                    <a:bodyPr/>
                    <a:lstStyle/>
                    <a:p>
                      <a:pPr algn="ctr"/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Социальная активность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«Общая численность граждан, вовлеченных центрами (сообществами, объединениями) поддержки добровольчества (волонтерства)  на базе образовательных организаций, некоммерческих организаций, государственных и муниципальных учреждений, в добровольческую деятельность</a:t>
                      </a: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Численность молодежи, задействованной в мероприятиях по вовлечению в творческую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деятельностьчеловек</a:t>
                      </a: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33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1052736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581128"/>
            <a:ext cx="4572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ФИО, должность    Щитанова С.А.,  начальник отдела по делам молодежи, физической культуре и спорту</a:t>
            </a:r>
          </a:p>
          <a:p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елефон, электронная почта  8846-57-20166, </a:t>
            </a:r>
            <a:r>
              <a:rPr lang="en-US" sz="1000" dirty="0" smtClean="0"/>
              <a:t>yudeh@kryaradm.ru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34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1381423"/>
              </p:ext>
            </p:extLst>
          </p:nvPr>
        </p:nvGraphicFramePr>
        <p:xfrm>
          <a:off x="107504" y="1510454"/>
          <a:ext cx="8928992" cy="2156294"/>
        </p:xfrm>
        <a:graphic>
          <a:graphicData uri="http://schemas.openxmlformats.org/drawingml/2006/table">
            <a:tbl>
              <a:tblPr firstRow="1" firstCol="1" bandRow="1"/>
              <a:tblGrid>
                <a:gridCol w="252191"/>
                <a:gridCol w="4860377"/>
                <a:gridCol w="1224136"/>
                <a:gridCol w="2592288"/>
              </a:tblGrid>
              <a:tr h="466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78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Ремонт помещений для реализации национального проекта «Точка роста" на базе ГБОУ СОШ с. Красный Яр (2 кабинета), ГБОУ СОШ  В.С. Юдина с.Новый Буян (2 кабинета)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66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Ремонт помещений для реализации национального проекта «Точка роста" на базе ГБОУ СОШ п.г.т. Мирный (2 кабинета), ГБОУ СОШ п.г.т. Волжский (2 кабинета), ГБОУ СОШ с. Белозерки (2 кабинета)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12474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3929066"/>
            <a:ext cx="4572000" cy="10541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Кузьминых Виталий Владимирович, заместитель </a:t>
            </a:r>
            <a:r>
              <a:rPr lang="ru-RU" sz="1050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руководителя-начальник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отдела по техническому содержанию зданий образовательных учреждений </a:t>
            </a:r>
          </a:p>
          <a:p>
            <a:pPr>
              <a:spcBef>
                <a:spcPts val="600"/>
              </a:spcBef>
            </a:pPr>
            <a:r>
              <a:rPr lang="ru-RU" sz="1050" dirty="0" smtClean="0"/>
              <a:t>8 927 601 6363, </a:t>
            </a:r>
            <a:r>
              <a:rPr lang="en-US" sz="1050" dirty="0" smtClean="0"/>
              <a:t>kuzu1987@yandex.ru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118" y="4648587"/>
            <a:ext cx="184731" cy="348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1">
              <a:lnSpc>
                <a:spcPts val="1000"/>
              </a:lnSpc>
            </a:pPr>
            <a:endParaRPr lang="ru-RU" sz="11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hangingPunct="1">
              <a:lnSpc>
                <a:spcPts val="1000"/>
              </a:lnSpc>
            </a:pPr>
            <a:endParaRPr lang="ru-RU" sz="1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719733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Показатель «Доля граждан, вовлеченных в добровольческую деятельность, %  (от числа проживающих в муниципальном образовании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251520" y="1988840"/>
          <a:ext cx="8640959" cy="2516659"/>
        </p:xfrm>
        <a:graphic>
          <a:graphicData uri="http://schemas.openxmlformats.org/drawingml/2006/table">
            <a:tbl>
              <a:tblPr firstRow="1" firstCol="1" bandRow="1"/>
              <a:tblGrid>
                <a:gridCol w="244056"/>
                <a:gridCol w="4703590"/>
                <a:gridCol w="1184647"/>
                <a:gridCol w="2508666"/>
              </a:tblGrid>
              <a:tr h="455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66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Открытие  муниципального штаба добровольческого центра в Красноярском районе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декабрь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4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на территории района движения «Волонтеры культуры»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Июнь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на территории района движения «Волонтеры Победы»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октябрь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Организация и проведение Дня добровольца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Не 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/>
          <p:cNvSpPr>
            <a:spLocks noGrp="1"/>
          </p:cNvSpPr>
          <p:nvPr>
            <p:ph type="body" sz="quarter" idx="13"/>
          </p:nvPr>
        </p:nvSpPr>
        <p:spPr>
          <a:xfrm>
            <a:off x="395536" y="981075"/>
            <a:ext cx="8497639" cy="503709"/>
          </a:xfrm>
        </p:spPr>
        <p:txBody>
          <a:bodyPr>
            <a:normAutofit/>
          </a:bodyPr>
          <a:lstStyle/>
          <a:p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Показатель «Доля молодежи, задействованной в мероприятиях по вовлечению в творческую деятельность, от общего числа молодежи в муниципальном образовании (региональный показатель),%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179512" y="1484784"/>
          <a:ext cx="8640959" cy="3296378"/>
        </p:xfrm>
        <a:graphic>
          <a:graphicData uri="http://schemas.openxmlformats.org/drawingml/2006/table">
            <a:tbl>
              <a:tblPr firstRow="1" firstCol="1" bandRow="1"/>
              <a:tblGrid>
                <a:gridCol w="244056"/>
                <a:gridCol w="4703590"/>
                <a:gridCol w="1184647"/>
                <a:gridCol w="2508666"/>
              </a:tblGrid>
              <a:tr h="4554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66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«Молодая Россия» - районный праздник ко Дню Российской молодёжи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Июнь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«Все начинается с любви»  - районный фестиваль семейных достижений 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октябрь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7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«Конноспортивный фестиваль  памяти М.И.Каштанова»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Декабрь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30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«Троицкий православный фестиваль»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пгт</a:t>
                      </a: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Волжский)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июнь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выполнено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«Энергия юности» - праздничные мероприятия ко Дню молодежи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июнь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выполнено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«Бал олимпийцев» - церемония чествования лучших спортсменов района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Январь -декабрь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выполнено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4869160"/>
            <a:ext cx="792088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ФИО, должность - Щитанова Светлана Александровна, начальник отдела по делам молодежи, физической культуре и спорту  </a:t>
            </a:r>
          </a:p>
          <a:p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телефон, электронная почта 8(846-57) 20166, </a:t>
            </a:r>
            <a:r>
              <a:rPr lang="en-US" sz="1000" dirty="0" smtClean="0"/>
              <a:t>yudeh@kryaradm.ru</a:t>
            </a:r>
            <a:endParaRPr lang="ru-RU" sz="1000" dirty="0"/>
          </a:p>
        </p:txBody>
      </p:sp>
      <p:sp>
        <p:nvSpPr>
          <p:cNvPr id="7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«Образование»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1602250"/>
              </p:ext>
            </p:extLst>
          </p:nvPr>
        </p:nvGraphicFramePr>
        <p:xfrm>
          <a:off x="148270" y="1412776"/>
          <a:ext cx="8888226" cy="4590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пё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305210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баннеров, размещенных МО, посвященных профилактике заболеваний, прохождению профилактических медицинских осмотров (на 10 тыс. населения МО, для городов на 1 внутригородской район)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8169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Количество населенных пунктов с численностью от 100 человек до 2 тыс. человек, нуждающихся в обеспечении инженерными коммуникациями, подъездными путями благоустройстве территории в процессе возведения (замены) </a:t>
                      </a:r>
                      <a:r>
                        <a:rPr lang="ru-RU" sz="1000" b="0" i="0" u="none" strike="noStrike" cap="none" spc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ФАПов</a:t>
                      </a:r>
                      <a:r>
                        <a:rPr lang="ru-RU" sz="1000" b="0" i="0" u="none" strike="noStrike" cap="none" spc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с целью обеспечения доступности ПМСП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Укомплектованность врачебных должностей в подразделениях, оказывающих медицинскую помощь в амбулаторных условиях (физическими лицами при коэффициенте совместительства не более  1,2) в Самарской области ,%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cap="none" spc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Укомплектованность должностей среднего медицинского персонала в подразделениях, оказывающих медицинскую помощь в амбулаторных условиях (физическими лицами при коэффициенте совместительства не более  1,2), в Самарской области ,%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cap="none" spc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«ЗДРАВООХРАНЕНИЕ»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37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«ЗДРАВООХРАНЕНИЕ»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38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2380153"/>
              </p:ext>
            </p:extLst>
          </p:nvPr>
        </p:nvGraphicFramePr>
        <p:xfrm>
          <a:off x="857224" y="1428736"/>
          <a:ext cx="7138121" cy="4209320"/>
        </p:xfrm>
        <a:graphic>
          <a:graphicData uri="http://schemas.openxmlformats.org/drawingml/2006/table">
            <a:tbl>
              <a:tblPr firstRow="1" firstCol="1" bandRow="1"/>
              <a:tblGrid>
                <a:gridCol w="314952"/>
                <a:gridCol w="3822051"/>
                <a:gridCol w="1062554"/>
                <a:gridCol w="1938564"/>
              </a:tblGrid>
              <a:tr h="252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02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Охват граждан профилактическими медицинскими осмотрами, включая диспансеризацию, профилактические осмотры и отдельные методы исследования, всего –  9200 чел.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 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Возведение фельдшерско-акушерского пункта в  с. Малая Каменка, с. Чапаево, офиса врача общей практики с. Белозерки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6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Осуществление доплат и стимулирующих выплат врачам общей практики и медицинским сестрам врачей общей практики в муниципальных районах Самарской области </a:t>
                      </a:r>
                      <a:endParaRPr kumimoji="0" lang="ru-RU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ежемесячно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0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Предоставление денежной выплаты медицинским работникам Самарской области, трудоустроившимся по наиболее востребованной медицинской специальности, включенной в ежегодно утверждаемый перечень востребованных медицинских специальностей, в первую очередь амбулаторно-поликлинического звена, скорой медицинской помощи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2020 году выплату получили 1 врач педиатр участковый и 1 медсестра участковая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Организация целевого обучения, в том числе обеспечение стипендиями за счет средств бюджета Самарской области, лиц с высшим медицинским и (или) фармацевтическим образованием в ординатуре для государственных медицинских организаций Самарской области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Обеспечена организация целевого обучения за счет средств бюджета Самарской области 3 лицам с высшим медицинским образованием в ординатуре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000108"/>
            <a:ext cx="54006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  <a:p>
            <a:pPr algn="ctr" hangingPunct="1"/>
            <a:endParaRPr lang="ru-RU" sz="1200" b="1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«ЗДРАВООХРАНЕНИЕ»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39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0952598"/>
              </p:ext>
            </p:extLst>
          </p:nvPr>
        </p:nvGraphicFramePr>
        <p:xfrm>
          <a:off x="857224" y="1428736"/>
          <a:ext cx="7138121" cy="3662370"/>
        </p:xfrm>
        <a:graphic>
          <a:graphicData uri="http://schemas.openxmlformats.org/drawingml/2006/table">
            <a:tbl>
              <a:tblPr firstRow="1" firstCol="1" bandRow="1"/>
              <a:tblGrid>
                <a:gridCol w="314952"/>
                <a:gridCol w="3822051"/>
                <a:gridCol w="1062554"/>
                <a:gridCol w="1938564"/>
              </a:tblGrid>
              <a:tr h="252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553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Изготовлены и размещены баннеры в количестве 4 шт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. на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тему: «Диспансеризация, популяризация здорового образа жизни».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Определение земельного участка под строительство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ФАПа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с. Кривое Озеро, с. Малая Каменка, офиса врача общей практики с. Белозерки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6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Заключение договора безвозмездного пользования земельным участком (с. Кривое Озеро, с. Малая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Каменка, с. Белозерки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между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КУМСом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ГБУЗ СО «Красноярская районная больница»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0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Бетонирование площадки под строительство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ФАПа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офиса врача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общей практики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Подключение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(технологическое присоединение) к централизованным системам холодного водоснабжения и водоотведения, к электрическим сетям.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4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Выплата компенсации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расходов по договору найма жилого помещения медицинским работникам работающих на постоянной основе в государственном учреждении Самарской области расположенном на территории муниципального района Красноярский Самарской области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ежеквартально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000108"/>
            <a:ext cx="54006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  <a:p>
            <a:pPr algn="ctr" hangingPunct="1"/>
            <a:endParaRPr lang="ru-RU" sz="1200" b="1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2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</a:t>
            </a: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0" y="785794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«ЗДРАВООХРАНЕНИЕ» 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40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9601320"/>
              </p:ext>
            </p:extLst>
          </p:nvPr>
        </p:nvGraphicFramePr>
        <p:xfrm>
          <a:off x="107504" y="1196752"/>
          <a:ext cx="8928992" cy="4087343"/>
        </p:xfrm>
        <a:graphic>
          <a:graphicData uri="http://schemas.openxmlformats.org/drawingml/2006/table">
            <a:tbl>
              <a:tblPr firstRow="1" firstCol="1" bandRow="1"/>
              <a:tblGrid>
                <a:gridCol w="249654"/>
                <a:gridCol w="4862914"/>
                <a:gridCol w="1224136"/>
                <a:gridCol w="2592288"/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Изготовление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баннеров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количестве 4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штук на тему: «Профилактика здорового образа жизни, правильного питания»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31.12.2020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0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Определение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места размещения баннеров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31.12.2020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611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Охват граждан профилактическими медицинскими осмотрами, включая диспансеризацию, профилактические осмотры и отдельные методы исследования, всего –  9200 чел. в 2020 году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На 01.04.2020 осмотрено 2232 человека – 17,0 % от плана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На 01.07.2020 осмотрено 2325 человек -18% от плана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На 02.12.2020 осмотрено 4925 человек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Данный показатель не достигнут ввиду ограничительных мероприятий, введенных главным государственным санитарным врачом РФ, главным государственным врачом Самарской области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32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Осуществление единовременных компенсационных выплат медицинским работникам (врачам и фельдшерам) в возрасте до 50 лет, прибывшим (переехавшим) на работу в сельские населенные пункты (дополнительно к мероприятиям НП Здравоохранение)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Единовременной  компенсационной выплатой для медицинских работников, прибывшим (переехавшим) на работу в сельскую местность  воспользовалось 3 человека.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894318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6597" y="5548153"/>
            <a:ext cx="45720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Плотцева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Евгения Владимировна, технический специалист управления потребительского рынка администрации муниципального района Красноярский Самарской области</a:t>
            </a:r>
          </a:p>
          <a:p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8(84657) 2-09-98, </a:t>
            </a:r>
            <a:r>
              <a:rPr lang="en-US" sz="1050" dirty="0" smtClean="0"/>
              <a:t>PlotcevaEV@kryaradm.ru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3426887"/>
              </p:ext>
            </p:extLst>
          </p:nvPr>
        </p:nvGraphicFramePr>
        <p:xfrm>
          <a:off x="148270" y="1556792"/>
          <a:ext cx="8888226" cy="1853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02"/>
                <a:gridCol w="3968348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8575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575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6064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3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4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5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6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7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8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Arial"/>
                        </a:rPr>
                        <a:t>9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</a:tr>
              <a:tr h="2600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Благоустройство общественных территорий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276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Благоустройство дворовых территорий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«Жильё и городская среда»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41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28794" y="1124744"/>
            <a:ext cx="50626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8097" y="3789040"/>
            <a:ext cx="8643998" cy="707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Ответственный исполнитель:</a:t>
            </a:r>
          </a:p>
          <a:p>
            <a:r>
              <a:rPr lang="ru-RU" sz="1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Шляхов Артём Евгеньевич, начальник отдела по муниципальному  контролю за обеспечением сохранности автомобильных дорог местного значения </a:t>
            </a:r>
            <a:r>
              <a:rPr lang="ru-RU" sz="1000" kern="12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МКУ-управление</a:t>
            </a:r>
            <a:r>
              <a:rPr lang="ru-RU" sz="1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строительства и ЖКХ администрации муниципального района Красноярский Самарской области,</a:t>
            </a:r>
            <a:r>
              <a:rPr lang="en-US" sz="1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1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тел.: 8(846)2-19-56, </a:t>
            </a:r>
            <a:endParaRPr lang="en-US" sz="1000" kern="12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e-mail</a:t>
            </a:r>
            <a:r>
              <a:rPr lang="ru-RU" sz="1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ShlyahovAE@kryaradm.ru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«Жильё и городская среда»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42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1867114"/>
              </p:ext>
            </p:extLst>
          </p:nvPr>
        </p:nvGraphicFramePr>
        <p:xfrm>
          <a:off x="215008" y="1071546"/>
          <a:ext cx="8928992" cy="4056368"/>
        </p:xfrm>
        <a:graphic>
          <a:graphicData uri="http://schemas.openxmlformats.org/drawingml/2006/table">
            <a:tbl>
              <a:tblPr firstRow="1" firstCol="1" bandRow="1"/>
              <a:tblGrid>
                <a:gridCol w="252191"/>
                <a:gridCol w="5176371"/>
                <a:gridCol w="908142"/>
                <a:gridCol w="2592288"/>
              </a:tblGrid>
              <a:tr h="466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основных мероприятий</a:t>
                      </a:r>
                      <a:r>
                        <a:rPr lang="ru-RU" sz="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контрольных точек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выполнено/в </a:t>
                      </a: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процессе/ведется </a:t>
                      </a: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подготовка/не выполнено)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761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Актуализировать муниципальную программу «Формирование комфортной городской среды муниципального района Красноярский Самарской области на 2018-2024 годы» и разместить на сайте муниципального района Красноярский Самарской области и в газете "Красноярский вестник" с учетом общественных обсуждений</a:t>
                      </a:r>
                      <a:endParaRPr lang="ru-RU" sz="8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3</a:t>
                      </a:r>
                      <a:r>
                        <a:rPr lang="en-US" sz="8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1</a:t>
                      </a:r>
                      <a:r>
                        <a:rPr lang="ru-RU" sz="8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.03.2019</a:t>
                      </a:r>
                      <a:endParaRPr lang="ru-RU" sz="8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Заключить муниципальный контракт на выполнение работ по благоустройству дворовых территорий</a:t>
                      </a:r>
                      <a:endParaRPr lang="ru-RU" sz="8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01.05.2019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Заключить муниципальный контракт на выполнение работ по благоустройству общественных территорий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01.07.2019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Обеспечить завершение работ по благоустройству дворовых и общественных территорий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01.09.2019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r>
                        <a:rPr lang="ru-RU" sz="8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</a:t>
                      </a:r>
                      <a:endParaRPr lang="ru-RU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Актуализировать муниципальную программу «Формирование комфортной городской среды муниципального района Красноярский Самарской области на 2018-2024 годы» и разместить на сайте муниципального района Красноярский Самарской области и в газете "Красноярский вестник" с учетом общественных обсуждений</a:t>
                      </a: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3</a:t>
                      </a:r>
                      <a:r>
                        <a:rPr lang="en-US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1</a:t>
                      </a: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.03.20</a:t>
                      </a:r>
                      <a:r>
                        <a:rPr lang="en-US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20</a:t>
                      </a: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Заключить муниципальный контракт на выполнение работ по благоустройству дворовых территорий</a:t>
                      </a: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</a:t>
                      </a: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01.05.20</a:t>
                      </a:r>
                      <a:r>
                        <a:rPr lang="en-US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20</a:t>
                      </a: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Заключить муниципальный контракт на выполнение работ по благоустройству общественных территорий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</a:t>
                      </a: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01.07.20</a:t>
                      </a:r>
                      <a:r>
                        <a:rPr lang="en-US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20</a:t>
                      </a: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Обеспечить завершение работ по благоустройству дворовых и общественных территорий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Не позднее </a:t>
                      </a:r>
                      <a:r>
                        <a:rPr lang="ru-RU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01.09.20</a:t>
                      </a:r>
                      <a:r>
                        <a:rPr lang="en-US" sz="1000" kern="1200" spc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20</a:t>
                      </a:r>
                      <a:endParaRPr lang="ru-RU" sz="100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Helvetic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00232" y="78579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143512"/>
            <a:ext cx="885828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Ответственные исполнители:</a:t>
            </a:r>
          </a:p>
          <a:p>
            <a:r>
              <a:rPr lang="ru-RU" sz="105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Шляхов Артём Евгеньевич, начальник отдела по муниципальному  контролю за обеспечением сохранности автомобильных дорог местного значения МКУ-управление строительства и ЖКХ администрации муниципального района Красноярский Самарской области,</a:t>
            </a:r>
            <a:r>
              <a:rPr lang="en-US" sz="105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5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тел.: 8(846)2-19-56, </a:t>
            </a:r>
            <a:endParaRPr lang="en-US" sz="1050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05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  <a:hlinkClick r:id="rId3"/>
              </a:rPr>
              <a:t>ShlyahovAE@kryaradm.ru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4863388"/>
              </p:ext>
            </p:extLst>
          </p:nvPr>
        </p:nvGraphicFramePr>
        <p:xfrm>
          <a:off x="148270" y="1412776"/>
          <a:ext cx="8600139" cy="2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559634"/>
                <a:gridCol w="648017"/>
                <a:gridCol w="648127"/>
                <a:gridCol w="792088"/>
                <a:gridCol w="646105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" marR="0" lvl="0" indent="0" algn="just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Увеличение объема жилищного строительства, кв. метров</a:t>
                      </a:r>
                      <a:endParaRPr kumimoji="0" lang="ru-RU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cs typeface="Helvetica"/>
                          <a:sym typeface="Arial"/>
                        </a:rPr>
                        <a:t>56,518</a:t>
                      </a:r>
                    </a:p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93,472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Helvetica" pitchFamily="34" charset="0"/>
                        <a:ea typeface="+mn-ea"/>
                        <a:cs typeface="Helvetic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86,440</a:t>
                      </a:r>
                      <a:endParaRPr lang="ru-RU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21,775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35,254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70,032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99,733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Ввод жилья в рамках мероприятия по стимулированию программ развития жилищного строительства субъектов РФ, тыс.кв.м.</a:t>
                      </a:r>
                      <a:endParaRPr kumimoji="0" lang="ru-RU" sz="2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Calibri"/>
                          <a:cs typeface="Times New Roman"/>
                          <a:sym typeface="Arial"/>
                        </a:rPr>
                        <a:t>8,5</a:t>
                      </a:r>
                    </a:p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2,621</a:t>
                      </a:r>
                      <a:endParaRPr lang="ru-RU" sz="110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отсутствуют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отсутствуют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</a:t>
            </a:r>
            <a:r>
              <a:rPr lang="ru-RU" altLang="ru-RU" sz="1800" dirty="0">
                <a:latin typeface="Arial" panose="020B0604020202020204" pitchFamily="34" charset="0"/>
                <a:ea typeface="MS Mincho" pitchFamily="49" charset="-128"/>
              </a:rPr>
              <a:t>ЖИЛЬЕ И ГОРОДСКАЯ </a:t>
            </a:r>
            <a:r>
              <a:rPr lang="ru-RU" altLang="ru-RU" sz="1800" dirty="0" smtClean="0">
                <a:latin typeface="Arial" panose="020B0604020202020204" pitchFamily="34" charset="0"/>
                <a:ea typeface="MS Mincho" pitchFamily="49" charset="-128"/>
              </a:rPr>
              <a:t>СРЕДА</a:t>
            </a:r>
            <a:r>
              <a:rPr lang="ru-RU" sz="1600" dirty="0" smtClean="0"/>
              <a:t>» 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43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14752"/>
            <a:ext cx="4490398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 algn="just"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Одинцов Николай Владимирович, начальник отдела архитектуры и градостроительства администрации муниципального района Красноярский Самарской области</a:t>
            </a:r>
          </a:p>
          <a:p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 (84657) 21867, </a:t>
            </a:r>
            <a:r>
              <a:rPr lang="en-US" sz="1050" b="1" dirty="0"/>
              <a:t> </a:t>
            </a:r>
            <a:r>
              <a:rPr lang="en-US" sz="1050" dirty="0">
                <a:solidFill>
                  <a:schemeClr val="tx1"/>
                </a:solidFill>
                <a:hlinkClick r:id="rId3"/>
              </a:rPr>
              <a:t>natali.varackina@yandex.ru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«ЖИЛЬЕ И ГОРОДСКАЯ СРЕДА»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44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812415"/>
              </p:ext>
            </p:extLst>
          </p:nvPr>
        </p:nvGraphicFramePr>
        <p:xfrm>
          <a:off x="107504" y="1510454"/>
          <a:ext cx="8928992" cy="3347943"/>
        </p:xfrm>
        <a:graphic>
          <a:graphicData uri="http://schemas.openxmlformats.org/drawingml/2006/table">
            <a:tbl>
              <a:tblPr firstRow="1" firstCol="1" bandRow="1"/>
              <a:tblGrid>
                <a:gridCol w="252191"/>
                <a:gridCol w="4860377"/>
                <a:gridCol w="1224136"/>
                <a:gridCol w="2592288"/>
              </a:tblGrid>
              <a:tr h="466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80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480" marR="0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Увеличение объема жилищного строительства, кв. метров</a:t>
                      </a: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Ввод жилья в рамках мероприятия по стимулированию программ развития жилищного строительства субъектов РФ, </a:t>
                      </a:r>
                      <a:r>
                        <a:rPr kumimoji="0" lang="ru-RU" sz="1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тыс</a:t>
                      </a: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 </a:t>
                      </a:r>
                      <a:r>
                        <a:rPr kumimoji="0" lang="ru-RU" sz="1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кв.м</a:t>
                      </a: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.</a:t>
                      </a:r>
                      <a:endParaRPr kumimoji="0" lang="ru-RU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Times New Roman"/>
                        <a:cs typeface="Arial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Начало строительства объекта: «Строительство детского сада на 140 мест в с. Белозерки Красноярского района Самарской области»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14.06.2019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4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480" marR="0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Увеличение объема жилищного строительства, кв. метров</a:t>
                      </a: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Ввод жилья в рамках мероприятия по стимулированию программ развития жилищного строительства субъектов РФ, </a:t>
                      </a:r>
                      <a:r>
                        <a:rPr kumimoji="0" lang="ru-RU" sz="1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тыс.кв.м</a:t>
                      </a: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Arial Unicode MS"/>
                          <a:cs typeface="Arial" pitchFamily="34" charset="0"/>
                          <a:sym typeface="Arial"/>
                        </a:rPr>
                        <a:t>.</a:t>
                      </a:r>
                      <a:endParaRPr kumimoji="0" lang="ru-RU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Times New Roman"/>
                        <a:cs typeface="Arial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Ввод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объекта: «Строительство детского сада на 140 мест в с. Белозерки Красноярского района Самарской области» в эксплуатацию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31.12.2020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12474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857761"/>
            <a:ext cx="489711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Ответственные исполнители:</a:t>
            </a:r>
          </a:p>
          <a:p>
            <a:r>
              <a:rPr lang="ru-RU" sz="1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Одинцов Николай Владимирович, начальник отдела архитектуры и градостроительства администрации муниципального района Красноярский Самарской </a:t>
            </a: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области, тел: 8 </a:t>
            </a:r>
            <a:r>
              <a:rPr lang="ru-RU" sz="1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(84657) 21867, </a:t>
            </a:r>
            <a:r>
              <a:rPr lang="en-US" sz="1000" b="1" dirty="0"/>
              <a:t> </a:t>
            </a:r>
            <a:r>
              <a:rPr lang="en-US" sz="1000" dirty="0" smtClean="0">
                <a:solidFill>
                  <a:prstClr val="black"/>
                </a:solidFill>
                <a:hlinkClick r:id="rId3"/>
              </a:rPr>
              <a:t>natali.varackina@yandex.ru</a:t>
            </a:r>
            <a:endParaRPr lang="ru-RU" sz="1000" dirty="0" smtClean="0">
              <a:solidFill>
                <a:prstClr val="black"/>
              </a:solidFill>
            </a:endParaRPr>
          </a:p>
          <a:p>
            <a:endParaRPr lang="ru-RU" sz="1000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 УС ЖКХ Начальник отдела по строительству Бояров А.А.</a:t>
            </a:r>
          </a:p>
          <a:p>
            <a:r>
              <a:rPr lang="ru-RU" sz="10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8(84657-)2-13-63, </a:t>
            </a:r>
            <a:r>
              <a:rPr lang="ru-RU" sz="1000" kern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usgkhbaa@mail,ru</a:t>
            </a:r>
            <a:endParaRPr lang="ru-RU" sz="1000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</a:pPr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3782452"/>
              </p:ext>
            </p:extLst>
          </p:nvPr>
        </p:nvGraphicFramePr>
        <p:xfrm>
          <a:off x="148270" y="1412776"/>
          <a:ext cx="8888226" cy="316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543408"/>
                <a:gridCol w="642942"/>
                <a:gridCol w="571504"/>
                <a:gridCol w="714814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Количество посещений платных культурно-массовых мероприятий КДУ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60,19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60,19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63,06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31,707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Количество участников клубных формирований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7,19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7,23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Количество посещений музеев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10,91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10,91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2,335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Количество посещений библиотек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166,02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172,30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167,66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44,815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53,59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105,125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154,112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Количество учащихся ДШИ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0.43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0,446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0,446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0,45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45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5214950"/>
            <a:ext cx="470471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ФИО, должность: Розанова Н.Н. методист</a:t>
            </a:r>
          </a:p>
          <a:p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елефон, электронная почта: 2-15-86 </a:t>
            </a:r>
            <a:r>
              <a:rPr lang="en-US" sz="1050" kern="120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monitoring.ukrdk@mail.ru</a:t>
            </a:r>
            <a:r>
              <a:rPr lang="ru-RU" sz="1050" kern="120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«КУЛЬТУРА»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«КУЛЬТУРА»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46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214282" y="1500174"/>
          <a:ext cx="8643998" cy="4308727"/>
        </p:xfrm>
        <a:graphic>
          <a:graphicData uri="http://schemas.openxmlformats.org/drawingml/2006/table">
            <a:tbl>
              <a:tblPr firstRow="1" firstCol="1" bandRow="1"/>
              <a:tblGrid>
                <a:gridCol w="344369"/>
                <a:gridCol w="5406674"/>
                <a:gridCol w="964318"/>
                <a:gridCol w="1928637"/>
              </a:tblGrid>
              <a:tr h="428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271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«Дом, в котором мы живём» - торжественное мероприятие, посвящённое Дню России и 60-летнему юбилею п.г.т. Новосемейкино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11.06.2019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4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/>
                          <a:cs typeface="Arial" pitchFamily="34" charset="0"/>
                        </a:rPr>
                        <a:t>«Мы одной семьей живем!» - праздничное мероприятие, посвященное Дню села Красный Яр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11.06.2019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4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Ежегодный православный Троицкий фестиваль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16.06.2019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62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«Молодая Россия» - районный праздник ко Дню Российской молодёжи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29.06.2019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07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«Все начинается с любви»  - районный фестиваль семейных достижений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08.07.2019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2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«Русь. Эпоха объединения - 2019» -  Международный </a:t>
                      </a:r>
                      <a:r>
                        <a:rPr lang="ru-RU" sz="11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этно-исторический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фестиваль «Битва Тимура и </a:t>
                      </a:r>
                      <a:r>
                        <a:rPr lang="ru-RU" sz="11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Тохтамыша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» 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28.07.2019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0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«Батюшка – чай!» - традиционный </a:t>
                      </a:r>
                      <a:r>
                        <a:rPr lang="ru-RU" sz="11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фито-фестиваль</a:t>
                      </a:r>
                      <a:endParaRPr lang="ru-RU" sz="11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03.08.2019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4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«ПРО Деревню» - I Открытый районный фестиваль сельских традиций, даров и ремесел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17.08.2019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0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«Конноспортивный фестиваль  памяти М.И.Каштанова»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24.08.2019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4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«Посёлок, в котором хочется жить» - праздничная программа, посвящённая празднованию Дня посёлка Мирный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07.09.2019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dirty="0"/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74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Обеспечение 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МБУ ДО «Красноярская ДШИ»  пианино «Николай Рубинштейн» в рамках нацпроекта </a:t>
                      </a:r>
                      <a:r>
                        <a:rPr lang="ru-RU" sz="1100" baseline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«Культура»</a:t>
                      </a:r>
                      <a:endParaRPr lang="ru-RU" sz="11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16.09.2019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3108" y="1000108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604084"/>
            <a:ext cx="90011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 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Тиханова Е.М., руководитель МКУ Управления культуры м.р. Красноярский  88465721580, </a:t>
            </a:r>
            <a:r>
              <a:rPr lang="en-US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ukrdk@mail.ru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«КУЛЬТУРА»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47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142844" y="1071546"/>
          <a:ext cx="8643998" cy="4830077"/>
        </p:xfrm>
        <a:graphic>
          <a:graphicData uri="http://schemas.openxmlformats.org/drawingml/2006/table">
            <a:tbl>
              <a:tblPr firstRow="1" firstCol="1" bandRow="1"/>
              <a:tblGrid>
                <a:gridCol w="344369"/>
                <a:gridCol w="5406674"/>
                <a:gridCol w="964318"/>
                <a:gridCol w="1928637"/>
              </a:tblGrid>
              <a:tr h="428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«Праздник праздников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– Рождество» - народное гуляние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06.01.2020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«Широкая масленица»- народное гуляние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01.03.2020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100" dirty="0" err="1" smtClean="0">
                          <a:latin typeface="Arial" pitchFamily="34" charset="0"/>
                          <a:cs typeface="Arial" pitchFamily="34" charset="0"/>
                        </a:rPr>
                        <a:t>Наурыз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» – областной праздник казахской культуры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28.03.2020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«День весны и Первомая»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праздничные мероприятия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«Победа 75!»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праздничные мероприятия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«День российского предпринимательства»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– районный праздник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«Красноярские звездочки»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районный фестиваль-конкурс юных дарований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(перенесено в связи с карантином)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«Мой дом - мое село!»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 - праздничные мероприятия ко Дню сел, поселков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май-июнь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«День детства»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праздничные мероприятия ко Дню Защиты детей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июнь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«День рождения страны»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праздничные мероприятия ко Дню независимости России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июнь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«Будем помнить!»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тематические мероприятия ко Дню памяти и скорби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июнь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Ежегодный православный Троицкий фестиваль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июнь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«Энергия юности»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- праздничные мероприятия ко Дню молодежи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июнь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71670" y="78579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604084"/>
            <a:ext cx="90011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 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Тиханова Е.М., руководитель МКУ Управления культуры м.р. Красноярский  88465721580, </a:t>
            </a:r>
            <a:r>
              <a:rPr lang="en-US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ukrdk@mail.ru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«КУЛЬТУРА»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48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639553"/>
              </p:ext>
            </p:extLst>
          </p:nvPr>
        </p:nvGraphicFramePr>
        <p:xfrm>
          <a:off x="142844" y="1071546"/>
          <a:ext cx="8643998" cy="5378717"/>
        </p:xfrm>
        <a:graphic>
          <a:graphicData uri="http://schemas.openxmlformats.org/drawingml/2006/table">
            <a:tbl>
              <a:tblPr firstRow="1" firstCol="1" bandRow="1"/>
              <a:tblGrid>
                <a:gridCol w="344369"/>
                <a:gridCol w="5406674"/>
                <a:gridCol w="964318"/>
                <a:gridCol w="1928637"/>
              </a:tblGrid>
              <a:tr h="428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«Моя семья - моя награда»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тематические мероприятия ко Дню семьи, любви и верности</a:t>
                      </a:r>
                    </a:p>
                    <a:p>
                      <a:pPr algn="just"/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  <a:p>
                      <a:pPr algn="ctr"/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«Флаг моего государства»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  тематические мероприятия  ко Дню  государственного флага  России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«Конноспортивный фестиваль  памяти М.И.Каштанова»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август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«Батюшка – чай!»</a:t>
                      </a:r>
                      <a:r>
                        <a:rPr lang="ru-RU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традиционный открытый районный </a:t>
                      </a:r>
                      <a:r>
                        <a:rPr lang="ru-RU" sz="11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фито-фестиваль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август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«Ночь кино»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всероссийская акция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август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 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«Первый урок»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праздничные мероприятия ко Дню знаний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сентябрь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«PRO Деревню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 - I</a:t>
                      </a:r>
                      <a:r>
                        <a:rPr lang="en-US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 </a:t>
                      </a:r>
                      <a:r>
                        <a:rPr lang="ru-RU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Открытый районный фестиваль сельских традиций, даров и ремесел в Русской Селитьбе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сентябрь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Не выполнено (отменено в связи с карантином)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«Нет террору!»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тематические мероприятия  ко Дню солидарности в борьбе с терроризмом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сентябрь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 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«Душа молодая не знает печали»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 праздничные мероприятия ко Дню пожилого человека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октябрь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«Великое единство России»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 праздничные мероприятия ко Дню народного единства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«Нет выше звания, чем мама!»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праздничные мероприятия  ко Дню Матери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«Закон, по которому мы живём» 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мероприятия, посвященные Дню Конституции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4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</a:t>
                      </a: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«Новогодний серпантин» 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тематические мероприятия, развлекательные программы, театрализованные постановки, посвященные празднованию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Нового года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Выполнено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71670" y="78579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604084"/>
            <a:ext cx="90011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 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Тиханова Е.М., руководитель МКУ Управления культуры м.р. Красноярский  88465721580, </a:t>
            </a:r>
            <a:r>
              <a:rPr lang="en-US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ukrdk@mail.ru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4239787"/>
              </p:ext>
            </p:extLst>
          </p:nvPr>
        </p:nvGraphicFramePr>
        <p:xfrm>
          <a:off x="148270" y="1412776"/>
          <a:ext cx="8888226" cy="1991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48431"/>
                <a:gridCol w="667047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населения Самарской области, обеспеченного качественной питьевой водой из систем центрального водоснабжения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«Экология» </a:t>
            </a:r>
          </a:p>
          <a:p>
            <a:pPr hangingPunct="1">
              <a:defRPr/>
            </a:pPr>
            <a:r>
              <a:rPr lang="ru-RU" sz="1600" dirty="0" smtClean="0"/>
              <a:t>М.О. 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49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556" y="3598130"/>
            <a:ext cx="4572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Гаврилов А.С.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Руководитель МКУ- Управления строительства и ЖКХ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8-84657-2-19-56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89270159020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«Жилье и городская среда»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50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2172613"/>
              </p:ext>
            </p:extLst>
          </p:nvPr>
        </p:nvGraphicFramePr>
        <p:xfrm>
          <a:off x="107504" y="1510454"/>
          <a:ext cx="8928992" cy="2578822"/>
        </p:xfrm>
        <a:graphic>
          <a:graphicData uri="http://schemas.openxmlformats.org/drawingml/2006/table">
            <a:tbl>
              <a:tblPr firstRow="1" firstCol="1" bandRow="1"/>
              <a:tblGrid>
                <a:gridCol w="252191"/>
                <a:gridCol w="4860377"/>
                <a:gridCol w="1224136"/>
                <a:gridCol w="2592288"/>
              </a:tblGrid>
              <a:tr h="466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80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Начало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Helvetica"/>
                          <a:cs typeface="Times New Roman" pitchFamily="18" charset="0"/>
                        </a:rPr>
                        <a:t>корректировки проекта реконструкции системы водоснабжения п. Коммунарский муниципального района Красноярский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05.07.2019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Ремонт водозаборных скважин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с.Красный Яр, с.Новый Буян, с.Старая </a:t>
                      </a:r>
                      <a:r>
                        <a:rPr lang="ru-RU" sz="10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Бинарадка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01.12.2019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4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Завершение корректировки проекта реконструкции системы водоснабжения п.Коммунарский муниципального района Красноярский с получением положительного заключения государственной экспертизы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01.09.2021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8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12474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3796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hangingPunct="1">
              <a:spcBef>
                <a:spcPts val="600"/>
              </a:spcBef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Начальник отдела по строительству Бояров А.А.</a:t>
            </a:r>
          </a:p>
          <a:p>
            <a:pPr lvl="0" hangingPunct="1">
              <a:spcBef>
                <a:spcPts val="600"/>
              </a:spcBef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8(84657-)2-13-63,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usgkhbaa@mail,ru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324899"/>
              </p:ext>
            </p:extLst>
          </p:nvPr>
        </p:nvGraphicFramePr>
        <p:xfrm>
          <a:off x="148270" y="1412776"/>
          <a:ext cx="8888226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средних и крупных предприятий базовых не сырьевых отраслей экономики, вовлеченных в реализацию национального проекта , ед.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«Производительность труда и поддержка занятости» </a:t>
            </a:r>
          </a:p>
          <a:p>
            <a:pPr hangingPunct="1">
              <a:defRPr/>
            </a:pPr>
            <a:r>
              <a:rPr lang="ru-RU" sz="1600" dirty="0" smtClean="0"/>
              <a:t> 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51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556" y="3598130"/>
            <a:ext cx="4572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Скороход М.О.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Руководитель  управления экономики и инвестиций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8-84657-2-19-53, </a:t>
            </a:r>
            <a:r>
              <a:rPr lang="en-US" sz="1050" dirty="0" smtClean="0"/>
              <a:t>SkorohodMA@kryaradm.ru</a:t>
            </a:r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89171010890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«Производительность труда и поддержка занятости»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52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792885"/>
              </p:ext>
            </p:extLst>
          </p:nvPr>
        </p:nvGraphicFramePr>
        <p:xfrm>
          <a:off x="318725" y="1214422"/>
          <a:ext cx="8825275" cy="3891749"/>
        </p:xfrm>
        <a:graphic>
          <a:graphicData uri="http://schemas.openxmlformats.org/drawingml/2006/table">
            <a:tbl>
              <a:tblPr firstRow="1" firstCol="1" bandRow="1"/>
              <a:tblGrid>
                <a:gridCol w="148474"/>
                <a:gridCol w="4860377"/>
                <a:gridCol w="1224136"/>
                <a:gridCol w="2592288"/>
              </a:tblGrid>
              <a:tr h="5584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34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Подана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заявка ООО «ДСК Гранит», заключено соглашение на участие в НП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04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Подана заявка ООО «</a:t>
                      </a:r>
                      <a:r>
                        <a:rPr lang="ru-RU" sz="1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Амонд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6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Заключено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соглашение  с  ООО «</a:t>
                      </a:r>
                      <a:r>
                        <a:rPr lang="ru-RU" sz="10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СладПром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Рабочая встреча с ООО «Красноярское молоко» 20.03.2020 по участию в НП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(ООО «молочный край» эти предприятия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располагаются на одной производственной базе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4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Рабочая встреча с  ООО «Агрокомплекс конезавод Самарский»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4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Переговоры с 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АО «Коттедж»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8794" y="857232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143512"/>
            <a:ext cx="4572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Скороход М.О.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Руководитель  управления экономики и инвестиций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8-84657-2-19-53, </a:t>
            </a:r>
            <a:r>
              <a:rPr lang="en-US" sz="1050" dirty="0" smtClean="0"/>
              <a:t>SkorohodMA@kryaradm.ru</a:t>
            </a:r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89171010890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5242203"/>
              </p:ext>
            </p:extLst>
          </p:nvPr>
        </p:nvGraphicFramePr>
        <p:xfrm>
          <a:off x="148270" y="1412776"/>
          <a:ext cx="8888226" cy="183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959502"/>
                <a:gridCol w="708799"/>
                <a:gridCol w="708799"/>
                <a:gridCol w="637919"/>
                <a:gridCol w="567039"/>
                <a:gridCol w="648439"/>
                <a:gridCol w="619271"/>
                <a:gridCol w="606410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1.</a:t>
                      </a:r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Прирост количества экспортеров (нарастающим итогом)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0</a:t>
                      </a:r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-</a:t>
                      </a:r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noFill/>
                  </a:tcPr>
                </a:tc>
              </a:tr>
              <a:tr h="3911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компаний экспортеров из числа МСП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«Международная кооперация и экспорт» </a:t>
            </a:r>
          </a:p>
          <a:p>
            <a:pPr hangingPunct="1">
              <a:defRPr/>
            </a:pPr>
            <a:r>
              <a:rPr lang="ru-RU" sz="1600" dirty="0" smtClean="0"/>
              <a:t>М.О. 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53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5038" y="1054705"/>
            <a:ext cx="5062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1. 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556" y="3598130"/>
            <a:ext cx="4572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Скороход М.О.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Руководитель  управления экономики и инвестиций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8-84657-2-19-53, </a:t>
            </a:r>
            <a:r>
              <a:rPr lang="en-US" sz="1050" dirty="0" smtClean="0"/>
              <a:t>SkorohodMA@kryaradm.ru</a:t>
            </a:r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89171010890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600" dirty="0" smtClean="0"/>
              <a:t>НАЦИОНАЛЬНЫЙ ПРОЕКТ «Международная кооперация и экспорт»</a:t>
            </a:r>
          </a:p>
          <a:p>
            <a:pPr hangingPunct="1">
              <a:defRPr/>
            </a:pPr>
            <a:r>
              <a:rPr lang="ru-RU" sz="1600" dirty="0" smtClean="0"/>
              <a:t>МУНИЦИПАЛЬНЫЙ РАЙОН КРАСНОЯРСКИЙ САМАРСКОЙ ОБЛАСТИ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54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792885"/>
              </p:ext>
            </p:extLst>
          </p:nvPr>
        </p:nvGraphicFramePr>
        <p:xfrm>
          <a:off x="211221" y="1510454"/>
          <a:ext cx="8825275" cy="3076607"/>
        </p:xfrm>
        <a:graphic>
          <a:graphicData uri="http://schemas.openxmlformats.org/drawingml/2006/table">
            <a:tbl>
              <a:tblPr firstRow="1" firstCol="1" bandRow="1"/>
              <a:tblGrid>
                <a:gridCol w="148474"/>
                <a:gridCol w="4860377"/>
                <a:gridCol w="1224136"/>
                <a:gridCol w="2592288"/>
              </a:tblGrid>
              <a:tr h="6196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34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 межрайонного экспортного семинара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86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Поиск  потенциальных экспортеров, направление на обучение, информирование о мерах поддержки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процессе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4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5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4693" y="1124744"/>
            <a:ext cx="54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r>
              <a:rPr lang="ru-RU" sz="1200" b="1" dirty="0">
                <a:solidFill>
                  <a:sysClr val="windowText" lastClr="000000"/>
                </a:solidFill>
              </a:rPr>
              <a:t>2. ОСНОВНЫЕ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143512"/>
            <a:ext cx="4572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Скороход М.О.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Руководитель  управления экономики и инвестиций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8-84657-2-19-53, </a:t>
            </a:r>
            <a:r>
              <a:rPr lang="en-US" sz="1050" dirty="0" smtClean="0"/>
              <a:t>SkorohodMA@kryaradm.ru</a:t>
            </a:r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89171010890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6709447"/>
              </p:ext>
            </p:extLst>
          </p:nvPr>
        </p:nvGraphicFramePr>
        <p:xfrm>
          <a:off x="251519" y="1340767"/>
          <a:ext cx="8568954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29"/>
                <a:gridCol w="3817272"/>
                <a:gridCol w="683339"/>
                <a:gridCol w="683339"/>
                <a:gridCol w="615004"/>
                <a:gridCol w="546671"/>
                <a:gridCol w="625147"/>
                <a:gridCol w="597026"/>
                <a:gridCol w="584627"/>
              </a:tblGrid>
              <a:tr h="213360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3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7406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49388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3151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Прирост численности занятых в сфере МСП на уровне МО до 2024 года, в том числе за счет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легализации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283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</a:p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151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Прирост численности занятых в сфере МСП за счет легализации теневого сектора экономики (нарастающим итогом)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самозанятых граждан, зафиксировавших свой статус с учетом введения налогового режима для самозанятых, человек (нарастающим итогом)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151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субъектов МСП и самозанятых граждан, получивших поддержку в рамках федерального проекта, человек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449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СМСП, отвечающих требованиям и условиям оказания финансовой поддержки (микрозаймы и поручительства), направленных в МЭР СО (АО «ГФСО»)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151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физических лиц  - участников ФП «Популяризация предпринимательства»,человек (нарастающим итогом)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обученных основам ведения бизнеса, финансовой грамотности и иным навыкам предпринимательской деятельности, человек (нарастающим итогом)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вновь созданных СМСП по итогам реализации ФП «Популяризация предпринимательства»,человек (нарастающим итогом)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69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физических лиц- участников ФП, занятых в сфере малого и среднего предпринимательства, по итогам участия в ФП, человек (нарастающим итогом)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827584" y="57257"/>
            <a:ext cx="8064896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400" dirty="0" smtClean="0"/>
              <a:t>НАЦИОНАЛЬНЫЙ ПРОЕКТ «Малое и среднее предпринимательство и поддержка индивидуальной предпринимательской инициативы» </a:t>
            </a:r>
          </a:p>
          <a:p>
            <a:pPr hangingPunct="1">
              <a:defRPr/>
            </a:pPr>
            <a:r>
              <a:rPr lang="ru-RU" sz="1400" dirty="0"/>
              <a:t>м</a:t>
            </a:r>
            <a:r>
              <a:rPr lang="ru-RU" sz="1400" dirty="0" smtClean="0"/>
              <a:t>униципального района Красноярский Самарской области по состоянию на 01.07.2020</a:t>
            </a:r>
            <a:endParaRPr lang="ru-RU" sz="1600" dirty="0" smtClean="0"/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55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741368"/>
            <a:ext cx="9153525" cy="11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764705"/>
            <a:ext cx="4936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 hangingPunct="1">
              <a:buAutoNum type="arabicPeriod"/>
            </a:pPr>
            <a:r>
              <a:rPr lang="ru-RU" sz="1200" b="1" dirty="0" smtClean="0">
                <a:solidFill>
                  <a:sysClr val="windowText" lastClr="000000"/>
                </a:solidFill>
              </a:rPr>
              <a:t>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5877272"/>
            <a:ext cx="8424862" cy="206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Ионова Ксения Александровна, Директор МАУ «Центр поддержки предпринимательства, туризма и реализации молодежной политики муниципального района Красноярский Самарской области»</a:t>
            </a:r>
            <a:endParaRPr lang="ru-RU" sz="105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Тел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8(84657) 2-09-98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0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НАЦИОНАЛЬНЫЙ ПРОЕКТ «Малое и среднее предпринимательство и поддержка индивидуальной предпринимательской инициативы» </a:t>
            </a:r>
          </a:p>
          <a:p>
            <a:pPr algn="ctr" hangingPunct="1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муниципального района Красноярский Самарской области по состоянию на 01.07.2020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0021697"/>
              </p:ext>
            </p:extLst>
          </p:nvPr>
        </p:nvGraphicFramePr>
        <p:xfrm>
          <a:off x="323528" y="1196752"/>
          <a:ext cx="8617297" cy="1942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879"/>
                <a:gridCol w="3838808"/>
                <a:gridCol w="687194"/>
                <a:gridCol w="687194"/>
                <a:gridCol w="618474"/>
                <a:gridCol w="549755"/>
                <a:gridCol w="628674"/>
                <a:gridCol w="600394"/>
                <a:gridCol w="587925"/>
              </a:tblGrid>
              <a:tr h="216926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3045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6485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26485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СМСП и самозанятых граждан, получивших информационную поддержку, человек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4809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СМСП, выведенных на экспорт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 поддержке центров (агентств) координации поддержки экспортно – ориентированных СМСП, ед.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(нарастающим итогом)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143248"/>
          <a:ext cx="8617297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879"/>
                <a:gridCol w="3838808"/>
                <a:gridCol w="687194"/>
                <a:gridCol w="687194"/>
                <a:gridCol w="618474"/>
                <a:gridCol w="549755"/>
                <a:gridCol w="628674"/>
                <a:gridCol w="600394"/>
                <a:gridCol w="587925"/>
              </a:tblGrid>
              <a:tr h="34809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Численность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занятых в сфере малого и среднего предпринимательства, включая индивидуальных предпринимателей и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самозанятых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граждан, человек (нарастающим итогом)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8053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400" dirty="0" smtClean="0"/>
              <a:t>НАЦИОНАЛЬНЫЙ ПРОЕКТ «Малое и среднее предпринимательство и поддержка индивидуальной предпринимательской инициативы»</a:t>
            </a:r>
          </a:p>
          <a:p>
            <a:pPr hangingPunct="1">
              <a:defRPr/>
            </a:pPr>
            <a:r>
              <a:rPr lang="ru-RU" sz="1400" dirty="0" smtClean="0"/>
              <a:t>Муниципального района Красноярский Самарской област</a:t>
            </a:r>
            <a:r>
              <a:rPr lang="ru-RU" sz="1600" dirty="0" smtClean="0"/>
              <a:t>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57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1455819"/>
              </p:ext>
            </p:extLst>
          </p:nvPr>
        </p:nvGraphicFramePr>
        <p:xfrm>
          <a:off x="107504" y="2132856"/>
          <a:ext cx="8741684" cy="2020812"/>
        </p:xfrm>
        <a:graphic>
          <a:graphicData uri="http://schemas.openxmlformats.org/drawingml/2006/table">
            <a:tbl>
              <a:tblPr firstRow="1" firstCol="1" bandRow="1"/>
              <a:tblGrid>
                <a:gridCol w="148474"/>
                <a:gridCol w="98427"/>
                <a:gridCol w="4758418"/>
                <a:gridCol w="1198456"/>
                <a:gridCol w="2537909"/>
              </a:tblGrid>
              <a:tr h="2142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5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736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1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Совместно с ИКАСО, фондом «Региональный центр развития предпринимательства» проводились информационно -консультационные мероприятия, круглые столы, семинары для СМСП и физических лиц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Два раза в месяц проводились комиссии по легализации трудовых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01.01.2020-31.12.2020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9752" y="764704"/>
            <a:ext cx="5400600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endParaRPr lang="ru-RU" sz="1000" b="1" dirty="0" smtClean="0">
              <a:solidFill>
                <a:sysClr val="windowText" lastClr="000000"/>
              </a:solidFill>
            </a:endParaRPr>
          </a:p>
          <a:p>
            <a:pPr algn="ctr" hangingPunct="1"/>
            <a:endParaRPr lang="ru-RU" sz="1000" b="1" dirty="0">
              <a:solidFill>
                <a:sysClr val="windowText" lastClr="000000"/>
              </a:solidFill>
            </a:endParaRPr>
          </a:p>
          <a:p>
            <a:pPr algn="ctr" hangingPunct="1"/>
            <a:endParaRPr lang="ru-RU" sz="1000" b="1" dirty="0" smtClean="0">
              <a:solidFill>
                <a:sysClr val="windowText" lastClr="000000"/>
              </a:solidFill>
            </a:endParaRPr>
          </a:p>
          <a:p>
            <a:pPr algn="ctr" hangingPunct="1"/>
            <a:r>
              <a:rPr lang="ru-RU" sz="1000" b="1" dirty="0" smtClean="0">
                <a:solidFill>
                  <a:sysClr val="windowText" lastClr="000000"/>
                </a:solidFill>
              </a:rPr>
              <a:t>2</a:t>
            </a:r>
            <a:r>
              <a:rPr lang="ru-RU" sz="1000" b="1" dirty="0">
                <a:solidFill>
                  <a:sysClr val="windowText" lastClr="000000"/>
                </a:solidFill>
              </a:rPr>
              <a:t>. ОСНОВНЫЕ </a:t>
            </a:r>
            <a:r>
              <a:rPr lang="ru-RU" sz="10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400" dirty="0" smtClean="0"/>
              <a:t>НАЦИОНАЛЬНЫЙ ПРОЕКТ «Малое и среднее предпринимательство и поддержка индивидуальной предпринимательской инициативы»</a:t>
            </a:r>
          </a:p>
          <a:p>
            <a:pPr hangingPunct="1">
              <a:defRPr/>
            </a:pPr>
            <a:r>
              <a:rPr lang="ru-RU" sz="1400" dirty="0" smtClean="0"/>
              <a:t>Муниципального района Красноярский Самарской област</a:t>
            </a:r>
            <a:r>
              <a:rPr lang="ru-RU" sz="1600" dirty="0" smtClean="0"/>
              <a:t>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58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7114308"/>
              </p:ext>
            </p:extLst>
          </p:nvPr>
        </p:nvGraphicFramePr>
        <p:xfrm>
          <a:off x="323528" y="1620401"/>
          <a:ext cx="8624076" cy="3480054"/>
        </p:xfrm>
        <a:graphic>
          <a:graphicData uri="http://schemas.openxmlformats.org/drawingml/2006/table">
            <a:tbl>
              <a:tblPr firstRow="1" firstCol="1" bandRow="1"/>
              <a:tblGrid>
                <a:gridCol w="243579"/>
                <a:gridCol w="2996781"/>
                <a:gridCol w="864096"/>
                <a:gridCol w="4519620"/>
              </a:tblGrid>
              <a:tr h="2612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5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5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Совместно с ИКАСО, фондом «Региональный центр развития предпринимательства» проводятся информационно -консультационные мероприятия, круглые столы, семинары для СМСП и физических лиц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Два раза в месяц проводятся комиссии по легализации трудовых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01.10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2020 года  совместно ГКУ СО «ИКАСО» проведен семинар для СМСП по темам:</a:t>
                      </a:r>
                    </a:p>
                    <a:p>
                      <a:pPr algn="just"/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Отмена ЕНВД в 2021 году. Альтернативный выбор систем налогообложения; </a:t>
                      </a:r>
                    </a:p>
                    <a:p>
                      <a:pPr algn="just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Организация и проведение информационной кампании о создании АО «Корпорация «МСП» совместно с кредитными организациями, государственными микрофинансовыми организациями, кредитными кооперативами специального продукта, предусматривающего оказание кредитной и гарантийной поддержки самозанятым гражданам;</a:t>
                      </a:r>
                    </a:p>
                    <a:p>
                      <a:pPr algn="just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Участие в процедуре «Малые закупки» на территории Самарской области. Участие в торгах как способ развития бизнеса. Присутствовало 23 человека.</a:t>
                      </a:r>
                    </a:p>
                    <a:p>
                      <a:pPr algn="just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В ноябре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месяце проходили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вебинары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с ИКАСО, от нашего м.р.Красноярский участвовало 4 СМСП, 2 СМСП не вошли в показатель потому что вновь </a:t>
                      </a:r>
                      <a:r>
                        <a:rPr lang="ru-RU" sz="8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зарегистроврованные</a:t>
                      </a: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 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66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и размещение информации (статей) на официальном сайте администрации муниципального района Красноярский Самарской области, СМИ (районных, областных) в рамках мероприятий по мотивации к созданию собственного бизнеса или регистрации в качестве самозанятых граждан.</a:t>
                      </a:r>
                      <a:endParaRPr lang="ru-RU" sz="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510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 июне состоялась рабочая встреча ООО </a:t>
                      </a:r>
                      <a:r>
                        <a:rPr lang="ru-RU" sz="8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Сладпром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и  Центра поддержки экспорта Самарской области о взаимодействии и оказании помощи при выходе на экспорт. Определены направления, мероприятия и страны для выхода на экспорт</a:t>
                      </a:r>
                      <a:endParaRPr lang="ru-RU" sz="8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9752" y="764704"/>
            <a:ext cx="5400600" cy="553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endParaRPr lang="ru-RU" sz="1000" b="1" dirty="0" smtClean="0">
              <a:solidFill>
                <a:sysClr val="windowText" lastClr="000000"/>
              </a:solidFill>
            </a:endParaRPr>
          </a:p>
          <a:p>
            <a:pPr algn="ctr" hangingPunct="1"/>
            <a:endParaRPr lang="ru-RU" sz="1000" b="1" dirty="0">
              <a:solidFill>
                <a:sysClr val="windowText" lastClr="000000"/>
              </a:solidFill>
            </a:endParaRPr>
          </a:p>
          <a:p>
            <a:pPr algn="ctr" hangingPunct="1"/>
            <a:r>
              <a:rPr lang="ru-RU" sz="1000" b="1" dirty="0" smtClean="0">
                <a:solidFill>
                  <a:sysClr val="windowText" lastClr="000000"/>
                </a:solidFill>
              </a:rPr>
              <a:t>2</a:t>
            </a:r>
            <a:r>
              <a:rPr lang="ru-RU" sz="1000" b="1" dirty="0">
                <a:solidFill>
                  <a:sysClr val="windowText" lastClr="000000"/>
                </a:solidFill>
              </a:rPr>
              <a:t>. ОСНОВНЫЕ </a:t>
            </a:r>
            <a:r>
              <a:rPr lang="ru-RU" sz="10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437112"/>
            <a:ext cx="3024336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Ионова Ксения Александровна, Директор МАУ «Центр поддержки предпринимательства, туризма и реализации молодежной политики муниципального района Красноярский Самарской области»</a:t>
            </a:r>
          </a:p>
          <a:p>
            <a:pPr lvl="0"/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8(84657) 2-09-98</a:t>
            </a: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5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556385"/>
              </p:ext>
            </p:extLst>
          </p:nvPr>
        </p:nvGraphicFramePr>
        <p:xfrm>
          <a:off x="130523" y="2348880"/>
          <a:ext cx="8892478" cy="181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255"/>
                <a:gridCol w="3961397"/>
                <a:gridCol w="709138"/>
                <a:gridCol w="709138"/>
                <a:gridCol w="638224"/>
                <a:gridCol w="567310"/>
                <a:gridCol w="648749"/>
                <a:gridCol w="619567"/>
                <a:gridCol w="606700"/>
              </a:tblGrid>
              <a:tr h="203310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03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1514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01.07.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01.10.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31.12.</a:t>
                      </a:r>
                    </a:p>
                  </a:txBody>
                  <a:tcPr anchor="ctr"/>
                </a:tc>
              </a:tr>
              <a:tr h="234339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36404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вовлеченных в субъекты МСП, единиц 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0212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принятых членов </a:t>
                      </a:r>
                      <a:r>
                        <a:rPr kumimoji="0" lang="ru-RU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СПоК</a:t>
                      </a: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человек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Shape 435"/>
          <p:cNvSpPr/>
          <p:nvPr/>
        </p:nvSpPr>
        <p:spPr>
          <a:xfrm>
            <a:off x="827584" y="57257"/>
            <a:ext cx="8064896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400" dirty="0" smtClean="0"/>
              <a:t>НАЦИОНАЛЬНЫЙ ПРОЕКТ «Малое и среднее предпринимательство и поддержка индивидуальной предпринимательской инициативы» </a:t>
            </a:r>
          </a:p>
          <a:p>
            <a:pPr hangingPunct="1">
              <a:defRPr/>
            </a:pPr>
            <a:r>
              <a:rPr lang="ru-RU" sz="1400" dirty="0"/>
              <a:t>м</a:t>
            </a:r>
            <a:r>
              <a:rPr lang="ru-RU" sz="1400" dirty="0" smtClean="0"/>
              <a:t>униципального района Красноярский Самарской области</a:t>
            </a:r>
            <a:endParaRPr lang="ru-RU" sz="1600" dirty="0" smtClean="0"/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59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1377870"/>
            <a:ext cx="4936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 hangingPunct="1">
              <a:buAutoNum type="arabicPeriod"/>
            </a:pPr>
            <a:r>
              <a:rPr lang="ru-RU" sz="1200" b="1" dirty="0" smtClean="0">
                <a:solidFill>
                  <a:sysClr val="windowText" lastClr="000000"/>
                </a:solidFill>
              </a:rPr>
              <a:t>ДОСТИЖЕНИЕ </a:t>
            </a:r>
            <a:r>
              <a:rPr lang="ru-RU" sz="1200" b="1" dirty="0">
                <a:solidFill>
                  <a:sysClr val="windowText" lastClr="000000"/>
                </a:solidFill>
              </a:rPr>
              <a:t>ЦЕЛЕВЫХ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ПОКАЗАТЕЛЕЙ В 2019-2020 ГОДАХ Федеральный проект «Создание системы поддержки фермеров и развития сельской кооперации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293097"/>
            <a:ext cx="4608512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 lvl="0">
              <a:spcBef>
                <a:spcPts val="600"/>
              </a:spcBef>
            </a:pP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Королева Елена Игоревна, главный специалист-экономист МКУ-Управление сельского хозяйства</a:t>
            </a:r>
          </a:p>
          <a:p>
            <a:pPr lvl="0"/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Тел. 21393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 - вновь принятые члены СППССОК «Красноярский»</a:t>
            </a:r>
          </a:p>
          <a:p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ЛПХ Володина Екатерина Леонидовна</a:t>
            </a:r>
          </a:p>
          <a:p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ООО «Мир Агро»</a:t>
            </a:r>
          </a:p>
          <a:p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ИП Глава КФХ </a:t>
            </a:r>
            <a:r>
              <a:rPr lang="ru-RU" sz="1050" kern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Землянский</a:t>
            </a: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А.Н.</a:t>
            </a:r>
          </a:p>
          <a:p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 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400" dirty="0" smtClean="0"/>
              <a:t>НАЦИОНАЛЬНЫЙ ПРОЕКТ «Малое и среднее предпринимательство и поддержка индивидуальной предпринимательской инициативы»</a:t>
            </a:r>
          </a:p>
          <a:p>
            <a:pPr hangingPunct="1">
              <a:defRPr/>
            </a:pPr>
            <a:r>
              <a:rPr lang="ru-RU" sz="1400" dirty="0" smtClean="0"/>
              <a:t>Муниципального района Красноярский Самарской област</a:t>
            </a:r>
            <a:r>
              <a:rPr lang="ru-RU" sz="1600" dirty="0" smtClean="0"/>
              <a:t>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60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1455819"/>
              </p:ext>
            </p:extLst>
          </p:nvPr>
        </p:nvGraphicFramePr>
        <p:xfrm>
          <a:off x="107504" y="2132856"/>
          <a:ext cx="8741684" cy="3023301"/>
        </p:xfrm>
        <a:graphic>
          <a:graphicData uri="http://schemas.openxmlformats.org/drawingml/2006/table">
            <a:tbl>
              <a:tblPr firstRow="1" firstCol="1" bandRow="1"/>
              <a:tblGrid>
                <a:gridCol w="148474"/>
                <a:gridCol w="98427"/>
                <a:gridCol w="4758418"/>
                <a:gridCol w="1198456"/>
                <a:gridCol w="2537909"/>
              </a:tblGrid>
              <a:tr h="21423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5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1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Проведение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обучающих, консультационных мероприятий по вовлечению в субъекты МСП, граждан имеющих ЛПХ и КФХ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Совместно с ГБУ ДПО «Самара-АРИС» проведен районный семинар на тему «Комплекс мер государственной поддержки в 2020г.»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Проведено консультационное мероприятие по теме «Национальные проекты в сельском хозяйстве на 2020г.»)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01.01.2019-31.12.2019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07.11.2019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20.11.2019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240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Проведение информационно-разъяснительной работы, направленной на популяризацию кооперативного движения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Зарегистрирован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СПоК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СППССОК «Красноярский»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Совместно с ГБУ ДПО «Самара-АРИС» проведен районный семинар на тему «Комплекс мер государственной поддержки в 2020г.»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Проведено консультационное мероприятие по теме «Национальные проекты в сельском хозяйстве на 2020г.»)</a:t>
                      </a: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01.01.2019-31.12.2019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10.07.2019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07.11.2019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20.11.2019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9752" y="764704"/>
            <a:ext cx="5400600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endParaRPr lang="ru-RU" sz="1000" b="1" dirty="0" smtClean="0">
              <a:solidFill>
                <a:sysClr val="windowText" lastClr="000000"/>
              </a:solidFill>
            </a:endParaRPr>
          </a:p>
          <a:p>
            <a:pPr algn="ctr" hangingPunct="1"/>
            <a:endParaRPr lang="ru-RU" sz="1000" b="1" dirty="0">
              <a:solidFill>
                <a:sysClr val="windowText" lastClr="000000"/>
              </a:solidFill>
            </a:endParaRPr>
          </a:p>
          <a:p>
            <a:pPr algn="ctr" hangingPunct="1"/>
            <a:endParaRPr lang="ru-RU" sz="1000" b="1" dirty="0" smtClean="0">
              <a:solidFill>
                <a:sysClr val="windowText" lastClr="000000"/>
              </a:solidFill>
            </a:endParaRPr>
          </a:p>
          <a:p>
            <a:pPr algn="ctr" hangingPunct="1"/>
            <a:r>
              <a:rPr lang="ru-RU" sz="1000" b="1" dirty="0" smtClean="0">
                <a:solidFill>
                  <a:sysClr val="windowText" lastClr="000000"/>
                </a:solidFill>
              </a:rPr>
              <a:t>2</a:t>
            </a:r>
            <a:r>
              <a:rPr lang="ru-RU" sz="1000" b="1" dirty="0">
                <a:solidFill>
                  <a:sysClr val="windowText" lastClr="000000"/>
                </a:solidFill>
              </a:rPr>
              <a:t>. ОСНОВНЫЕ </a:t>
            </a:r>
            <a:r>
              <a:rPr lang="ru-RU" sz="10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</p:spTree>
    <p:extLst>
      <p:ext uri="{BB962C8B-B14F-4D97-AF65-F5344CB8AC3E}">
        <p14:creationId xmlns:p14="http://schemas.microsoft.com/office/powerpoint/2010/main" xmlns="" val="1058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5"/>
          <p:cNvSpPr/>
          <p:nvPr/>
        </p:nvSpPr>
        <p:spPr>
          <a:xfrm>
            <a:off x="683568" y="57256"/>
            <a:ext cx="8352928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400" dirty="0" smtClean="0"/>
              <a:t>НАЦИОНАЛЬНЫЙ ПРОЕКТ «Малое и среднее предпринимательство и поддержка индивидуальной предпринимательской инициативы»</a:t>
            </a:r>
          </a:p>
          <a:p>
            <a:pPr hangingPunct="1">
              <a:defRPr/>
            </a:pPr>
            <a:r>
              <a:rPr lang="ru-RU" sz="1400" dirty="0" smtClean="0"/>
              <a:t>Муниципального района Красноярский Самарской област</a:t>
            </a:r>
            <a:r>
              <a:rPr lang="ru-RU" sz="1600" dirty="0" smtClean="0"/>
              <a:t>и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srgbClr val="073E87"/>
                </a:solidFill>
              </a:rPr>
              <a:pPr/>
              <a:t>61</a:t>
            </a:fld>
            <a:endParaRPr lang="ru-RU" dirty="0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5352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3096822"/>
              </p:ext>
            </p:extLst>
          </p:nvPr>
        </p:nvGraphicFramePr>
        <p:xfrm>
          <a:off x="323528" y="1620401"/>
          <a:ext cx="8624076" cy="3749040"/>
        </p:xfrm>
        <a:graphic>
          <a:graphicData uri="http://schemas.openxmlformats.org/drawingml/2006/table">
            <a:tbl>
              <a:tblPr firstRow="1" firstCol="1" bandRow="1"/>
              <a:tblGrid>
                <a:gridCol w="243579"/>
                <a:gridCol w="4694400"/>
                <a:gridCol w="1182332"/>
                <a:gridCol w="2503765"/>
              </a:tblGrid>
              <a:tr h="400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мероприятий</a:t>
                      </a:r>
                      <a:r>
                        <a:rPr lang="ru-RU" sz="105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контрольных точек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Срок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выполнено/в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процессе/ведется </a:t>
                      </a: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подготовка/не выполнено)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537" marR="61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9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Проведение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консультаций граждан по организации КФХ и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СПоК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Определение и выявление потенциальных участников программ «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Агростартап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», «Начинающий фермер», «Семейная ферма»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Участие в сходах граждан в поселениях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Направление на обучение в ГБОУ ДПО СШУ АПК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Проведение обучающего семинара совместно с ГБУ ДПО «Самара-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Арис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» «О мерах государственной поддержки в 2021 году»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13.02.2020-28.0.2020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20.01.2020-08.03.2020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10.11.2020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025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Определение и выявление потенциальных участников программ «</a:t>
                      </a:r>
                      <a:r>
                        <a:rPr lang="ru-RU" sz="10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Агростартап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», «Начинающий фермер», «Семейная ферма»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Информирование о государственных программах и мероприятиях, направленных на развитие и поддержку субъектов МСП и сельскохозяйственной кооперации на территории муниципального района Красноярский Самарской области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Проведение обучающего семинара совместно с ГБУ ДПО «Самара-</a:t>
                      </a:r>
                      <a:r>
                        <a:rPr lang="ru-RU" sz="1000" baseline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Арис</a:t>
                      </a:r>
                      <a:r>
                        <a:rPr lang="ru-RU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» «О мерах государственной поддержки в 2021 году»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10.11.2020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61537" marR="61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9752" y="764704"/>
            <a:ext cx="5400600" cy="553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1"/>
            <a:endParaRPr lang="ru-RU" sz="1000" b="1" dirty="0" smtClean="0">
              <a:solidFill>
                <a:sysClr val="windowText" lastClr="000000"/>
              </a:solidFill>
            </a:endParaRPr>
          </a:p>
          <a:p>
            <a:pPr algn="ctr" hangingPunct="1"/>
            <a:endParaRPr lang="ru-RU" sz="1000" b="1" dirty="0">
              <a:solidFill>
                <a:sysClr val="windowText" lastClr="000000"/>
              </a:solidFill>
            </a:endParaRPr>
          </a:p>
          <a:p>
            <a:pPr algn="ctr" hangingPunct="1"/>
            <a:r>
              <a:rPr lang="ru-RU" sz="1000" b="1" dirty="0" smtClean="0">
                <a:solidFill>
                  <a:sysClr val="windowText" lastClr="000000"/>
                </a:solidFill>
              </a:rPr>
              <a:t>2</a:t>
            </a:r>
            <a:r>
              <a:rPr lang="ru-RU" sz="1000" b="1" dirty="0">
                <a:solidFill>
                  <a:sysClr val="windowText" lastClr="000000"/>
                </a:solidFill>
              </a:rPr>
              <a:t>. ОСНОВНЫЕ </a:t>
            </a:r>
            <a:r>
              <a:rPr lang="ru-RU" sz="1000" b="1" dirty="0" smtClean="0">
                <a:solidFill>
                  <a:sysClr val="windowText" lastClr="000000"/>
                </a:solidFill>
              </a:rPr>
              <a:t>МЕРОПРИЯТИЯ И КОНТРОЛЬНЫЕ ТОЧКИ*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668400"/>
            <a:ext cx="3024336" cy="162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05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ru-RU" sz="1050" b="1" u="sng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Ответственный исполнитель:</a:t>
            </a:r>
          </a:p>
          <a:p>
            <a:pPr>
              <a:spcBef>
                <a:spcPts val="600"/>
              </a:spcBef>
            </a:pP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Королева Елена Игоревна, главный специалист-экономист МКУ-Управление сельского хозяйства</a:t>
            </a:r>
          </a:p>
          <a:p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Тел. 21393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5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-7366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endParaRPr dirty="0"/>
          </a:p>
        </p:txBody>
      </p:sp>
      <p:sp>
        <p:nvSpPr>
          <p:cNvPr id="7" name="Shape 435"/>
          <p:cNvSpPr/>
          <p:nvPr/>
        </p:nvSpPr>
        <p:spPr>
          <a:xfrm>
            <a:off x="671596" y="44624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r>
              <a:rPr lang="ru-RU" sz="1800" kern="12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сопровождение национальных проектов в </a:t>
            </a:r>
            <a:r>
              <a:rPr lang="ru-RU" sz="1800" kern="1200" cap="all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аис</a:t>
            </a:r>
            <a:r>
              <a:rPr lang="ru-RU" sz="1800" kern="12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«СРК»</a:t>
            </a:r>
            <a:endParaRPr lang="ru-RU" sz="1800" dirty="0"/>
          </a:p>
        </p:txBody>
      </p:sp>
      <p:sp>
        <p:nvSpPr>
          <p:cNvPr id="18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 txBox="1">
            <a:spLocks/>
          </p:cNvSpPr>
          <p:nvPr/>
        </p:nvSpPr>
        <p:spPr>
          <a:xfrm>
            <a:off x="8601437" y="6492875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78B8A-58FF-4BB4-B6B6-A98D4AC5AC54}" type="slidenum"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0734619"/>
              </p:ext>
            </p:extLst>
          </p:nvPr>
        </p:nvGraphicFramePr>
        <p:xfrm>
          <a:off x="128127" y="1484784"/>
          <a:ext cx="8896397" cy="1708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362"/>
                <a:gridCol w="4111287"/>
                <a:gridCol w="504056"/>
                <a:gridCol w="504056"/>
                <a:gridCol w="576064"/>
                <a:gridCol w="576064"/>
                <a:gridCol w="504056"/>
                <a:gridCol w="504056"/>
                <a:gridCol w="537698"/>
                <a:gridCol w="537698"/>
              </a:tblGrid>
              <a:tr h="216372">
                <a:tc row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0" lang="ru-RU" sz="105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05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сентябрь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октябрь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ноябрь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декабрь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170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/>
                </a:tc>
              </a:tr>
              <a:tr h="225791"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6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7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8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9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Arial"/>
                        </a:rPr>
                        <a:t>10</a:t>
                      </a:r>
                      <a:endParaRPr lang="ru-RU" sz="10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/>
                </a:tc>
              </a:tr>
              <a:tr h="60716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размещенных информационных поводов (публикаций) в автоматизированной информационной системе «Сбор и распределение контента» АНО «Национальные приоритеты», ед.</a:t>
                      </a:r>
                      <a:endParaRPr kumimoji="0" lang="ru-RU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61491" y="908720"/>
            <a:ext cx="844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 hangingPunct="1">
              <a:buAutoNum type="arabicPeriod"/>
            </a:pPr>
            <a:r>
              <a:rPr lang="ru-RU" sz="1200" b="1" dirty="0" smtClean="0">
                <a:solidFill>
                  <a:sysClr val="windowText" lastClr="000000"/>
                </a:solidFill>
              </a:rPr>
              <a:t>ВЫПОЛНЕНИЕ ДЕКОМПОЗИРОВАННОГО НА МУНИЦИПАЛЬНЫЕ ОБРАЗОВАНИЯ САМАРСКОЙ ОБЛАСТИ </a:t>
            </a:r>
          </a:p>
          <a:p>
            <a:pPr algn="ctr" hangingPunct="1"/>
            <a:r>
              <a:rPr lang="ru-RU" sz="1200" b="1" dirty="0" smtClean="0">
                <a:solidFill>
                  <a:sysClr val="windowText" lastClr="000000"/>
                </a:solidFill>
              </a:rPr>
              <a:t>ПОКАЗАТЕЛЯ В СЕНТЯБРЕ - ДЕКАБРЕ 2020 ГОДА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514189"/>
            <a:ext cx="712879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u="sng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исполнитель:</a:t>
            </a:r>
          </a:p>
          <a:p>
            <a:r>
              <a:rPr lang="ru-RU" sz="105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ФИО, должность</a:t>
            </a:r>
            <a:r>
              <a:rPr lang="en-US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kern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Антоненко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Екатерина Михайловна,  начальник отдела по взаимодействию со СМИ администрации муниципального района Красноярский Самарской области</a:t>
            </a:r>
          </a:p>
          <a:p>
            <a:endParaRPr lang="ru-RU" sz="1050" b="1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b="1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r>
              <a:rPr lang="ru-RU" sz="105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электронная почта </a:t>
            </a:r>
            <a:r>
              <a:rPr lang="ru-RU" sz="105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89272992728,</a:t>
            </a:r>
            <a:r>
              <a:rPr lang="en-US" sz="105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alshum@yandex.ru</a:t>
            </a:r>
            <a:endParaRPr lang="ru-RU" sz="1050" b="1" u="sng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7909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8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9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251520" y="20083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1168146" y="908720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hangingPunct="0"/>
            <a:endParaRPr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Shape 435"/>
          <p:cNvSpPr/>
          <p:nvPr/>
        </p:nvSpPr>
        <p:spPr>
          <a:xfrm>
            <a:off x="671596" y="116632"/>
            <a:ext cx="83529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z="1800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</a:t>
            </a:r>
            <a:r>
              <a:rPr lang="ru-RU" sz="1800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МУНИЦИПАЛЬНОГО РАЙОНА КРАСНОЯРСКИЙ самарской области</a:t>
            </a:r>
            <a:endParaRPr lang="ru-RU" sz="1800" cap="all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1903690568"/>
              </p:ext>
            </p:extLst>
          </p:nvPr>
        </p:nvGraphicFramePr>
        <p:xfrm>
          <a:off x="121597" y="857232"/>
          <a:ext cx="8879559" cy="568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9219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7966</TotalTime>
  <Words>13737</Words>
  <Application>Microsoft Office PowerPoint</Application>
  <PresentationFormat>Экран (4:3)</PresentationFormat>
  <Paragraphs>2446</Paragraphs>
  <Slides>62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62</vt:i4>
      </vt:variant>
    </vt:vector>
  </HeadingPairs>
  <TitlesOfParts>
    <vt:vector size="64" baseType="lpstr">
      <vt:lpstr>_ШАБЛОН_МЭР_СО - копия</vt:lpstr>
      <vt:lpstr>7_Волна</vt:lpstr>
      <vt:lpstr>ИНФОРМАЦИЯ О РЕАЛИЗАЦИИ НАЦИОНАЛЬНЫХ ПРОЕКТОВ НА ТЕРРИТОРИИ                       МУНИЦИПАЛЬНОГО РАЙОНА КРАСНОЯРСКИЙ САМАРСКОЙ ОБЛАСТИ  (на 31.12.2020)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«Наименование»</dc:title>
  <dc:creator>Шайхова Л.Р.</dc:creator>
  <cp:lastModifiedBy>root</cp:lastModifiedBy>
  <cp:revision>458</cp:revision>
  <cp:lastPrinted>2020-02-05T11:28:24Z</cp:lastPrinted>
  <dcterms:modified xsi:type="dcterms:W3CDTF">2021-02-20T04:20:28Z</dcterms:modified>
</cp:coreProperties>
</file>