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32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</p:sldMasterIdLst>
  <p:notesMasterIdLst>
    <p:notesMasterId r:id="rId49"/>
  </p:notesMasterIdLst>
  <p:sldIdLst>
    <p:sldId id="256" r:id="rId15"/>
    <p:sldId id="257" r:id="rId16"/>
    <p:sldId id="281" r:id="rId17"/>
    <p:sldId id="280" r:id="rId18"/>
    <p:sldId id="258" r:id="rId19"/>
    <p:sldId id="260" r:id="rId20"/>
    <p:sldId id="259" r:id="rId21"/>
    <p:sldId id="296" r:id="rId22"/>
    <p:sldId id="298" r:id="rId23"/>
    <p:sldId id="297" r:id="rId24"/>
    <p:sldId id="299" r:id="rId25"/>
    <p:sldId id="300" r:id="rId26"/>
    <p:sldId id="267" r:id="rId27"/>
    <p:sldId id="268" r:id="rId28"/>
    <p:sldId id="301" r:id="rId29"/>
    <p:sldId id="264" r:id="rId30"/>
    <p:sldId id="270" r:id="rId31"/>
    <p:sldId id="271" r:id="rId32"/>
    <p:sldId id="272" r:id="rId33"/>
    <p:sldId id="273" r:id="rId34"/>
    <p:sldId id="274" r:id="rId35"/>
    <p:sldId id="275" r:id="rId36"/>
    <p:sldId id="279" r:id="rId37"/>
    <p:sldId id="276" r:id="rId38"/>
    <p:sldId id="277" r:id="rId39"/>
    <p:sldId id="278" r:id="rId40"/>
    <p:sldId id="282" r:id="rId41"/>
    <p:sldId id="283" r:id="rId42"/>
    <p:sldId id="291" r:id="rId43"/>
    <p:sldId id="292" r:id="rId44"/>
    <p:sldId id="293" r:id="rId45"/>
    <p:sldId id="294" r:id="rId46"/>
    <p:sldId id="295" r:id="rId47"/>
    <p:sldId id="302" r:id="rId4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D09E-457F-4832-8924-9637E0536C4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5B3B-856D-4B8A-8512-327741762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9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120-E1A5-4E4E-BD96-09CAEB3FD39E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5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E20F-65D3-43FA-A486-39B4F58BCA79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0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2219-FB1B-4299-A71C-548CE74E7D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01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325-E612-49D2-B1BA-D121959E39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401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67B3-91D3-4FC7-87D0-FBA78D5D11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0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667E-BB71-4ED6-A0A6-F90FC104F8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1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FB4D-DEB5-468C-9D0E-A457D489AC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401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DB3F-F12F-4CD8-90AA-C9949B5924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2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AE2F-3998-438F-8D33-E2A1D064CF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840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390-F5C8-4847-B681-03EFB13798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1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1ECC-1194-4E05-A9CB-D91F7A8710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88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7B7-AB88-467A-832F-DC6126CF7B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9FD1-D047-4239-B6A6-7F263D4E93CB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219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04AD-4548-439B-B335-84CA72F6F3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989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3302-55B9-40CB-8EDE-3149D33FC7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0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FD1A-C982-46A3-91B8-C8A3793E0A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00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528A-D30C-48F9-A393-DC11C30D17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52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38FB-840A-4619-9244-0685A3A96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75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FC09-61B2-4707-8533-B6AF4D7521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04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6F68-1480-436A-97BB-9B83177772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489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E0F5-3E65-45E5-BE90-EAAD18DFA0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576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6C22-FF72-4469-9B87-C26D9E60ED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6B4A-8F39-4B99-A389-C68D63767F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8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DDBC-558C-4B3E-947C-3E84310974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9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642D-E6BA-473D-8481-F20F93ADA2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62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D026-D15E-4DDF-8DD5-D297A73603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26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1090-8C76-4FE6-A5B3-E7FC22E411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116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4426-C76F-42C1-A547-0F982F1483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446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D38A-1891-499E-A6D6-D9B58B1A5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7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EDB-A77D-4427-B967-70B0CD80B3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66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5ECF-4199-4D4D-961F-018076D51B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111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467-7C24-4603-A421-B0382D790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25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F6E3-477A-4E51-8461-E360FE36C9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80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A82-A140-4748-92FF-FD03604306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F11-E5FC-4DE0-AA9D-A3AE32A8D3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451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FE0F-306C-4E6F-9300-E9475EB737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81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EB9-21FB-46BF-AE03-CF5DBF6187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20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6DDE-4B1A-420E-B43A-7713EE3A2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848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62C6-B3F1-4ED5-AD74-3110CF2D1D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248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655-E2E9-4DDB-9C0A-ABF6C58BB1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276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F53F-FCF6-49BB-882E-CBEADA9E5A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322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0976-AA4C-4059-AB64-852B19C9A4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97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A440-898F-4898-A43A-55BC7A877D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050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B9E0-2885-4D0C-85A5-905E5B4FDC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056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3FBC-F306-4EC1-AA0D-686EB6612F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0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B6C4-9DEC-4E2D-BE51-733C44CD7B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07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F138-CB78-43F4-B094-FCB7C47265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887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9A75-48C4-4752-8159-E02AF3D655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786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70CC-7739-4022-9B57-48508214EF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349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8BBF-F1D0-4FB3-AB33-E43F729506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53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9-7775-4A23-BDDB-9E75E9A02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193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FC9-56FD-4EEE-A31F-38DC929749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10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4AE4-0308-4FAB-838A-7FED05E259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592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3CC6-B65F-4B7E-8993-AB7F993A0F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51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4C43-ADB4-4AD2-BEED-2FB43BF91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8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F966-F32B-487F-948D-F0E32B2B9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6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5036-3E49-4D69-93CB-D49556C580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73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8604-CCDA-4CB6-BE93-B3F82A0C3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152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3DDF-3671-4D32-8DCB-E76918212E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407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363-2C02-44FE-83E3-0D08DC864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39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3FF5-11FB-4957-948A-241CF26519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151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74C-1E67-476E-9250-EF249403E1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C184-C1F4-4161-8EBA-9BB82EDFA7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96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E0C2-C419-4445-9049-5BE73BB0DB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9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0068-43D6-409C-8E99-0632A2F271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2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72F6-AA7C-4A08-8848-36A2B21218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4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3969-FBDC-4C2A-BEB8-310D8AC2ECB0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19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29F2-09AD-4949-BEEC-D15E69DD2C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7A1F-84F4-483A-9B69-F16EA9346F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A316-1DA2-4355-B5BC-1E46F8B58A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80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8FE3-B422-4F76-888D-3EB41FFA49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9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CC2D-A223-420B-AD23-9F995EC9E1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02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278-C28B-414A-B0C4-C58D055894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0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AAC-BF9D-4C90-AB90-495651FA13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44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926C-49B3-45E8-B4BF-9F251A83A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41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6602-6325-4993-AB88-2BD1F9777F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1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9F65-7A23-4E0D-942B-44F7499A0E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E534-E05E-4379-8051-0B55AEFA9C9B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69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9A2A-02E8-4DB7-B633-DB0A98323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20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E9A8-A925-41B4-9028-2335657E45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21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F8F4-A908-4458-8ABF-661A1FE959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27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2EC8-620A-4A11-9C59-25CA3AF5D5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53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6B3D-D608-4A6F-B90E-CC5B065927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ED50-A582-4696-8535-AC518BD17D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12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66D2-364B-46F6-83DE-2EBEF4D161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0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971A-925D-484A-990D-19CB2DCA1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36AE-6018-488A-8F3D-EF6A3DB45A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42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813-283A-4ACA-B9FB-D0224D9CE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8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E0D1-9F77-4027-B87D-87DD4DA142A7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01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5A7A-BF09-4585-867E-05247AB64A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62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7282-E915-4773-8FA9-7E7D9A38A0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66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8849-FD4E-4848-AF57-E37B5478E5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83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45FB-C69E-4BBB-AE9B-CDC9B84B6E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77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28DA-01BC-41CF-9DA1-6DDC179A4E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18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D6FF-71AC-47A7-98BF-481779AC8F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85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2125-58C2-478D-BE98-2A89505BC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56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1D62-30B3-45AB-8C35-482231E852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7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1EFE-FFCD-482E-92B8-D90CF97F38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95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B3C6-E6B2-4E81-A964-EE04425619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1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FC16-A597-4FA9-99B1-3E7944188EAA}" type="datetime1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84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F867-C381-4C40-9074-B22D683A7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91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65AE-0CDB-4608-B21E-567CE21D1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4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686A-F44A-4EB3-8F5A-8C83DC416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2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6C54-EFD4-435E-A7E9-C6E54BA8CD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9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E57C-886F-42C0-B29F-F05B03082F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14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74A3-A8E9-4A5D-89AB-F32A062AE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1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52AD-6197-43E5-89E1-F27207B856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20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C1E8-A39F-4EEE-8847-13786555C4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5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7F5-8F4F-4339-AA50-336C8861F9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28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3CC4-CE20-4512-9964-9B252B85D1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5189-64BB-4B71-A356-A09CD7864BC7}" type="datetime1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45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69D9-A70D-4506-AFAC-579968613C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66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DDEB-8953-4EA0-AC34-904CA8D094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52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EA42-738E-42AD-BADF-9760183C71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35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2D9-F1DC-42CF-A3A0-4250B1B63E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97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4638-1DB2-4EA6-B940-046341FF9F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01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5811-26A8-43B0-B844-CF22C52730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1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6DA2-DDD6-4F6A-8ADE-BC7C18D2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1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A24-E9E2-47B2-A8D2-9CD5EA2307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21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863C-6CE9-4BF7-850A-11D6F54F9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4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6378-A13E-439B-8605-A26F32A183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E6FF-D7C2-4CDF-83DE-3AF936BD482C}" type="datetime1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88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4DD4-8321-41D1-AAE8-3A598C5BD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82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1FD-75FC-4BD0-A63A-B5EF32FA40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31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9EE2-A2D6-4FF4-9594-9CE2B9736B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1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C225-7E8B-462E-ABA8-3B184B91C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67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821C-7511-4002-8A9E-783FD86627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891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02E-ECA2-4649-83D2-1DAE4DC15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69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624F-96D6-4D9A-9C34-929042AC4F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328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B1C3-3131-43D4-B51D-8E935569D5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236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8340-390F-4492-A643-18FB2D83DB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8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CE65-97B3-4868-B546-7578B419C9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7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B664-9FF2-4723-BB70-7C98FFC075CB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0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1B10-52CD-4F1C-A417-8F83232CA1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36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3AAA-BE7A-42A3-AF3F-FFAE7B4BE2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53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C6CE-2A1F-47E2-8745-621CA19B81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5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47989-AD56-47D1-A999-DC4333B6B3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35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E337-50F1-483C-B614-D3A09DC6D2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043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348-1FD2-42FB-BE94-319DA92D29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5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89AC-1967-433B-993F-37F747CD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04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8DAA-AE06-4F6B-AA06-5B63CBCCBD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11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83F0-1EC1-46D4-BAAD-B96663B41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82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6721-26EC-4CFB-A6B6-CC22EE86B4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5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14BA-C616-4BB5-B4FA-9AF3DBA7C8B9}" type="datetime1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885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729-B6BC-4ACD-BFD8-977F75A6B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29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C7F8-3916-40AF-ACAC-9254B1B573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59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538B-FF99-4CBC-AFCE-F81185367E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2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601B-363F-4AFE-89B2-C4DA45A33A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267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3444-92E5-4046-B282-89BA86A42C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2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E242-0E58-4A61-A735-E82104E12C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347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B06D-920C-4F13-B161-F2CB78E99F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37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89CE-6D81-49C9-AA1D-7594D2B4EF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76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426B-B5CF-4909-BC40-292E836040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22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39C1-21AF-48AC-BBF1-5A0262025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C2BA-32E8-44E2-8A27-14997BE4C66E}" type="datetime1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95BE-F50A-4FF0-BEE8-EABFA9A415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7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BC16-B4FE-4C48-9563-1F48E8AF40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6699-F8D5-4B65-B97F-0B5065290C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0C99-4711-4EC0-807F-A31013DA4F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AF6B-0CF0-4904-886B-81943AEFC6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ADA1-FA36-4257-92D4-812F8E9E49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DD1D-95D2-45B6-B704-5045002557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600D0-AFBE-4885-A284-87B63AF9C3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7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F59B-3218-405E-BEB2-8037B5DB1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CC56-E1C5-4348-B360-A3A888CE2A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3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4DC7-C717-4A59-876A-F06F0C80B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A6B8-4A31-44F6-8AEF-586BB15BE3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0C17-96DA-4803-9E60-EE79D2E43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7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.samregion.ru/nb/nko_normbase/Region_nko/ppso_nk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omy.samregion.ru/activity/NKO/konkurs_nk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nko.samregion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nkursnko.samregion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.samregion.ru/nb/nko_normbase/Region_nko/ppso_nk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6620" y="5634966"/>
            <a:ext cx="530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konkursnko.samregion.ru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2" y="370828"/>
            <a:ext cx="8509336" cy="1496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3227" y="2492422"/>
            <a:ext cx="7668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Конкурс социальных проектов социально ориентированных НКО Самарской области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в 2020 году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709180"/>
            <a:ext cx="7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Защита семьи, материнства, отцовства и детства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90" y="1889070"/>
            <a:ext cx="8025245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Адресное сопровождение семей с детьми, оказавшихся в трудной жизненной ситуации, с целью повышения уровня и качества их жизни;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Развитие у детей навыков безопасного поведения при использовании информационно-коммуникационных технологий, в том числе в информационно-телекоммуникационной сети Интернет и иных виртуальных средах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709180"/>
            <a:ext cx="7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Охрана здоровья граждан, пропаганда здорового образа жизни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9064" y="2117670"/>
            <a:ext cx="7631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</a:rPr>
              <a:t>Поддержка и пропаганда практик здорового образа жизни, правильного питания и сбережения здоровья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709180"/>
            <a:ext cx="7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Поддержка проектов в области культуры и искусства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9064" y="2117670"/>
            <a:ext cx="7631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</a:rPr>
              <a:t>Реализация проектов, направленных на создание и развитие креативных общественных пространств, современных форм продвижения культуры и искусства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709180"/>
            <a:ext cx="7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Охрана окружающей среды и защита животных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029" y="2128061"/>
            <a:ext cx="763111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Повышение повседневной экологической культуры людей, развитие инициатив в сфере сбора мусора, благоустройства и очистки лесов, рек, ручьев, водоемов и их берегов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Деятельность в области защиты животных</a:t>
            </a:r>
          </a:p>
        </p:txBody>
      </p:sp>
      <p:sp>
        <p:nvSpPr>
          <p:cNvPr id="2" name="TextBox 1"/>
          <p:cNvSpPr txBox="1"/>
          <p:nvPr/>
        </p:nvSpPr>
        <p:spPr>
          <a:xfrm rot="21372428">
            <a:off x="538124" y="4057784"/>
            <a:ext cx="555065" cy="76944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+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637" y="626052"/>
            <a:ext cx="7263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институтов гражданского общества, ресурсная поддержка социально ориентированных некоммерческих организаций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191" y="2282508"/>
            <a:ext cx="8600209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Информационная, консультационная, образовательная и методическая поддержка деятельности некоммерческих организаций; выявление, обобщение и распространение лучших практик деятельности некоммерческих организаций, популяризация такой деятельности, масштабирование успешных социальных технологий;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некоммерческих неправительственных организаций, оказывающих финансовую, имущественную, информационную, консультационную, образовательную, методическую и иную поддержку деятельности других некоммерческих 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 rot="21372428">
            <a:off x="5799834" y="5220667"/>
            <a:ext cx="3253999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до 1,7 млн. руб.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912427"/>
            <a:ext cx="821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Исключена возможность </a:t>
            </a:r>
            <a:r>
              <a:rPr lang="ru-RU" sz="2400" b="1" dirty="0" err="1" smtClean="0">
                <a:solidFill>
                  <a:srgbClr val="FF0000"/>
                </a:solidFill>
              </a:rPr>
              <a:t>регрантинга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637" y="824778"/>
            <a:ext cx="7263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Благотворительная деятельность, а также деятельность в области организации и поддержки благотворительности и добровольчества (</a:t>
            </a:r>
            <a:r>
              <a:rPr lang="ru-RU" sz="2400" dirty="0" err="1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волонтерства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382" y="3217690"/>
            <a:ext cx="8226136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Реализация проектов, направленных на популяризацию добровольческого движения и создание механизмов вовлечения граждан в волонтерскую деятельность;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Развитие добровольчества в молодежной среде.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709180"/>
            <a:ext cx="83854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Обязательно софинансирование </a:t>
            </a:r>
            <a:r>
              <a:rPr lang="ru-RU" sz="2400" u="sng" dirty="0" smtClean="0">
                <a:latin typeface="Arial Black" panose="020B0A04020102020204" pitchFamily="34" charset="0"/>
              </a:rPr>
              <a:t>не менее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15%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 запрашиваемого размера гранта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(п. 1.7 Порядка)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1" y="2917344"/>
            <a:ext cx="8707583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900" dirty="0" smtClean="0"/>
              <a:t>фактические расходы за счет иных грантов, целевых поступлений и иных доходов организации;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900" dirty="0" smtClean="0"/>
              <a:t>имущество, используемое организацией на правах собственности, оперативного управления или аренды (по стоимостной оценке в объеме его расчетного износа за период реализации социального проекта или рыночной стоимости аренды);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900" dirty="0" smtClean="0"/>
              <a:t>безвозмездно полученные организацией товары, работы и услуги (по их стоимостной оценке);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900" dirty="0" smtClean="0"/>
              <a:t>труд добровольцев (по его стоимостной оценке исходя из среднего часового тарифа), привлеченных организацией к реализации социального проекта.</a:t>
            </a:r>
            <a:endParaRPr lang="ru-RU" sz="1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709180"/>
            <a:ext cx="838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НЕ допускаются из средств гранта: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(п.1.4.1 Порядка)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704" y="1507024"/>
            <a:ext cx="87075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затраты, связанные с осуществлением деятельности, не связанной с реализацией социального проекта;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затраты, связанные с оплатой услуг сторонней организации или индивидуального предпринимателя, в размере более 30% от выделенной суммы гранта;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полиграфию в размере более 10 % от выделенной суммы гранта;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приобретение объектов недвижимости, проведение капитального ремонта, капитальное строительство;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проведение текущего ремонта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за исключением </a:t>
            </a:r>
            <a:r>
              <a:rPr lang="ru-RU" sz="2000" dirty="0" smtClean="0">
                <a:solidFill>
                  <a:srgbClr val="FF0000"/>
                </a:solidFill>
              </a:rPr>
              <a:t>проведения текущего ремонта помещений, находящихся в собственности организации либо предоставленных организации по договору аренды или безвозмездного пользования </a:t>
            </a:r>
            <a:r>
              <a:rPr lang="ru-RU" sz="2000" i="1" u="sng" dirty="0" smtClean="0">
                <a:solidFill>
                  <a:srgbClr val="FF0000"/>
                </a:solidFill>
              </a:rPr>
              <a:t>на срок не менее трех лет после окончания срока реализации социального проекта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26" y="5294313"/>
            <a:ext cx="1201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2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709180"/>
            <a:ext cx="8385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НЕ допускаются из средств гранта:</a:t>
            </a:r>
          </a:p>
          <a:p>
            <a:pPr lvl="0"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(п.1.4.1 Порядка)</a:t>
            </a:r>
          </a:p>
          <a:p>
            <a:pPr algn="ctr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704" y="1340769"/>
            <a:ext cx="87075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приобретение алкогольных напитков и табачной продукции, а также товаров, которые являются предметами роскоши;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поддержку политических партий и предвыборных кампаний;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проведение митингов, демонстраций, пикетирований;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погашение задолженностей организации;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уплату штрафов, пеней;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затраты, связанные с осуществлением предпринимательской деятельности и оказанием помощи коммерческим организациям;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оказание гуманитарной и иной прямой материальной помощи населению, а также платных услуг населению;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получение кредитов и займов;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 на фундаментальные научные исследования;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4" y="709180"/>
            <a:ext cx="838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НЕ допускаются из средств гранта: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(п.1.4.1 Порядка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704" y="1340769"/>
            <a:ext cx="8707583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затраты, связанные с производством (реализацией) товаров, выполнением работ, оказанием услуг в рамках выполнения получателем гранта государственных или муниципальных контрактов, иных гражданско-правовых договоров, в том числе в рамках Федерального закона «Об основах социального обслуживания граждан в Российской Федерации»;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затраты, связанные с приобретением транспортных средств;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затраты, связанные с размещением платных публикаций о социальном проекте.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 счет средств гранта запрещается приобретать иностранную валюту, за исключением операций, осуществляемых в соответствии с валютным законодательством Российской Федерации при закупке (поставке) высокотехнологичного импортного оборудования, сырья и комплектующих изделий, а также связанных с достижением целей предоставления указанных средств.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782" y="790203"/>
            <a:ext cx="700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ДОКУМЕНТЫ КОНКУРСА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768" y="1511776"/>
            <a:ext cx="8750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32323"/>
                </a:solidFill>
                <a:latin typeface="pt_sansregular"/>
              </a:rPr>
              <a:t>Постановление Правительства Самарской </a:t>
            </a:r>
            <a:r>
              <a:rPr lang="ru-RU" b="1" dirty="0" smtClean="0">
                <a:solidFill>
                  <a:srgbClr val="232323"/>
                </a:solidFill>
                <a:latin typeface="pt_sansregular"/>
              </a:rPr>
              <a:t>области</a:t>
            </a:r>
          </a:p>
          <a:p>
            <a:pPr algn="ctr"/>
            <a:r>
              <a:rPr lang="ru-RU" b="1" dirty="0" smtClean="0">
                <a:solidFill>
                  <a:srgbClr val="232323"/>
                </a:solidFill>
                <a:latin typeface="pt_sansregular"/>
              </a:rPr>
              <a:t>от </a:t>
            </a:r>
            <a:r>
              <a:rPr lang="ru-RU" b="1" dirty="0">
                <a:solidFill>
                  <a:srgbClr val="232323"/>
                </a:solidFill>
                <a:latin typeface="pt_sansregular"/>
              </a:rPr>
              <a:t>07.08.2019 № </a:t>
            </a:r>
            <a:r>
              <a:rPr lang="ru-RU" b="1" dirty="0" smtClean="0">
                <a:solidFill>
                  <a:srgbClr val="232323"/>
                </a:solidFill>
                <a:latin typeface="pt_sansregular"/>
              </a:rPr>
              <a:t>542 (в ред. постановления от 20.04.2020 №262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6015" y="2168212"/>
            <a:ext cx="7346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https://economy.samregion.ru/nb/nko_normbase/Region_nko/ppso_nko/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714" y="3348226"/>
            <a:ext cx="8992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_sansregular"/>
              </a:rPr>
              <a:t>Извещение о конкурсе </a:t>
            </a:r>
            <a:r>
              <a:rPr lang="ru-RU" dirty="0" smtClean="0">
                <a:latin typeface="pt_sansregular"/>
              </a:rPr>
              <a:t>размещено на сайте Министерства </a:t>
            </a:r>
          </a:p>
          <a:p>
            <a:pPr algn="ctr"/>
            <a:r>
              <a:rPr lang="ru-RU" dirty="0" smtClean="0">
                <a:latin typeface="pt_sansregular"/>
              </a:rPr>
              <a:t>ДЕЯТЕЛЬНОСТЬ  </a:t>
            </a:r>
            <a:r>
              <a:rPr lang="ru-RU" sz="2400" b="1" dirty="0" smtClean="0">
                <a:latin typeface="pt_sansregular"/>
              </a:rPr>
              <a:t>-</a:t>
            </a:r>
            <a:r>
              <a:rPr lang="en-US" sz="2400" b="1" dirty="0" smtClean="0">
                <a:latin typeface="pt_sansregular"/>
              </a:rPr>
              <a:t>&gt;</a:t>
            </a:r>
            <a:r>
              <a:rPr lang="ru-RU" sz="2400" b="1" dirty="0" smtClean="0">
                <a:latin typeface="pt_sansregular"/>
              </a:rPr>
              <a:t> </a:t>
            </a:r>
            <a:r>
              <a:rPr lang="ru-RU" dirty="0" smtClean="0">
                <a:latin typeface="pt_sansregular"/>
              </a:rPr>
              <a:t>Социально ориентированные некоммерческие организации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63782" y="5102172"/>
            <a:ext cx="7228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4"/>
              </a:rPr>
              <a:t>https://economy.samregion.ru/activity/NKO/konkurs_nko/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2670" y="4246926"/>
            <a:ext cx="89961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_sansregular"/>
              </a:rPr>
              <a:t>Форма заявки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_sansregular"/>
              </a:rPr>
              <a:t>на участие в конкурсе </a:t>
            </a:r>
            <a:r>
              <a:rPr lang="ru-RU" dirty="0" smtClean="0">
                <a:latin typeface="pt_sansregular"/>
              </a:rPr>
              <a:t>размещена на сайте Министерства </a:t>
            </a:r>
          </a:p>
          <a:p>
            <a:pPr algn="ctr"/>
            <a:r>
              <a:rPr lang="ru-RU" dirty="0" smtClean="0">
                <a:latin typeface="pt_sansregular"/>
              </a:rPr>
              <a:t>ДЕЯТЕЛЬНОСТЬ  </a:t>
            </a:r>
            <a:r>
              <a:rPr lang="ru-RU" sz="2400" b="1" dirty="0" smtClean="0">
                <a:latin typeface="pt_sansregular"/>
              </a:rPr>
              <a:t>-</a:t>
            </a:r>
            <a:r>
              <a:rPr lang="en-US" sz="2400" b="1" dirty="0" smtClean="0">
                <a:latin typeface="pt_sansregular"/>
              </a:rPr>
              <a:t>&gt;</a:t>
            </a:r>
            <a:r>
              <a:rPr lang="ru-RU" sz="2400" b="1" dirty="0" smtClean="0">
                <a:latin typeface="pt_sansregular"/>
              </a:rPr>
              <a:t> </a:t>
            </a:r>
            <a:r>
              <a:rPr lang="ru-RU" dirty="0" smtClean="0">
                <a:latin typeface="pt_sansregular"/>
              </a:rPr>
              <a:t>Социально ориентированные некоммерческие организации</a:t>
            </a:r>
            <a:endParaRPr lang="ru-RU" dirty="0">
              <a:latin typeface="pt_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572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ПОДАЧА ЗАЯВОК НА КОНКУРС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(п.2.2.2 Порядка)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100" y="1584910"/>
            <a:ext cx="7284028" cy="166968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Одна организация предоставляет </a:t>
            </a:r>
          </a:p>
          <a:p>
            <a:pPr algn="ctr">
              <a:spcAft>
                <a:spcPts val="15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более 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заявки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191" y="3902389"/>
            <a:ext cx="8546524" cy="225446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Организация, </a:t>
            </a:r>
            <a:r>
              <a:rPr lang="ru-RU" sz="2000" dirty="0" smtClean="0"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зарегистрированная на территории сельского населенного пункта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вправе представить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несколько заявок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algn="ctr">
              <a:spcAft>
                <a:spcPts val="15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 не более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 каждому виду деятельности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20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" y="4286395"/>
            <a:ext cx="1201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ПОДАЧА ЗАЯВОК НА КОНКУРС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(п. 2.2.1 Порядка)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250" y="1519504"/>
            <a:ext cx="23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Вариант 1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007" y="2160404"/>
            <a:ext cx="73463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 сайте </a:t>
            </a:r>
            <a:r>
              <a:rPr lang="ru-RU" sz="2800" dirty="0">
                <a:hlinkClick r:id="rId3"/>
              </a:rPr>
              <a:t>http://</a:t>
            </a:r>
            <a:r>
              <a:rPr lang="ru-RU" sz="2800" dirty="0" smtClean="0">
                <a:hlinkClick r:id="rId3"/>
              </a:rPr>
              <a:t>konkursnko.samregion.ru</a:t>
            </a:r>
            <a:r>
              <a:rPr lang="ru-RU" sz="2800" dirty="0" smtClean="0"/>
              <a:t>  </a:t>
            </a:r>
            <a:r>
              <a:rPr lang="ru-RU" sz="2800" dirty="0"/>
              <a:t>посредством заполнения соответствующих электронных форм с приложением электронных копий документов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" y="4151094"/>
            <a:ext cx="268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Вариант 2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007" y="4799253"/>
            <a:ext cx="7699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 бумажном носителе </a:t>
            </a:r>
            <a:r>
              <a:rPr lang="ru-RU" sz="2800" dirty="0"/>
              <a:t>с приложением электронной копии на CD/DVD-носителе или </a:t>
            </a:r>
            <a:r>
              <a:rPr lang="ru-RU" sz="2800" dirty="0" err="1" smtClean="0"/>
              <a:t>флеш</a:t>
            </a:r>
            <a:r>
              <a:rPr lang="ru-RU" sz="2800" dirty="0" smtClean="0"/>
              <a:t>-карте </a:t>
            </a:r>
            <a:r>
              <a:rPr lang="ru-RU" sz="2800" b="1" dirty="0" smtClean="0"/>
              <a:t>(по предварительной записи)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ПОДАЧА ЗАЯВОК НА КОНКУРС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578" y="1096223"/>
            <a:ext cx="4612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hlinkClick r:id="rId3"/>
              </a:rPr>
              <a:t>konkursnko.samregion.ru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22</a:t>
            </a:fld>
            <a:endParaRPr lang="ru-RU"/>
          </a:p>
        </p:txBody>
      </p:sp>
      <p:pic>
        <p:nvPicPr>
          <p:cNvPr id="3077" name="Picture 5" descr="D:\DOCUMENT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2" y="2076233"/>
            <a:ext cx="8507741" cy="40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5766955"/>
            <a:ext cx="213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Инструкция по заполнению заявки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169262" y="5517573"/>
            <a:ext cx="252655" cy="3117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2079" y="1708084"/>
            <a:ext cx="692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 00:00 часов даты завершения приема заявок на конкурс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ПОДАЧА ЗАЯВОК НА КОНКУРС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216" y="1783342"/>
            <a:ext cx="770139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 адресу: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443006,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г.Самара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ул.Молодогвардейская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д.210,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каб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570, в рабочие дни с 9-00 до 17-00.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На </a:t>
            </a:r>
            <a:r>
              <a:rPr lang="ru-RU" i="1" dirty="0">
                <a:solidFill>
                  <a:srgbClr val="FF0000"/>
                </a:solidFill>
              </a:rPr>
              <a:t>период действия ограничений, направленных на обеспечение санитарно-эпидемиологического благополучия населения, </a:t>
            </a:r>
            <a:r>
              <a:rPr lang="ru-RU" i="1" dirty="0" smtClean="0">
                <a:solidFill>
                  <a:srgbClr val="FF0000"/>
                </a:solidFill>
              </a:rPr>
              <a:t>подача </a:t>
            </a:r>
            <a:r>
              <a:rPr lang="ru-RU" i="1" dirty="0">
                <a:solidFill>
                  <a:srgbClr val="FF0000"/>
                </a:solidFill>
              </a:rPr>
              <a:t>заявок осуществляется </a:t>
            </a:r>
            <a:r>
              <a:rPr lang="ru-RU" b="1" i="1" u="sng" dirty="0">
                <a:solidFill>
                  <a:srgbClr val="FF0000"/>
                </a:solidFill>
              </a:rPr>
              <a:t>по предварительной </a:t>
            </a:r>
            <a:r>
              <a:rPr lang="ru-RU" b="1" i="1" u="sng" dirty="0" smtClean="0">
                <a:solidFill>
                  <a:srgbClr val="FF0000"/>
                </a:solidFill>
              </a:rPr>
              <a:t>записи</a:t>
            </a:r>
            <a:r>
              <a:rPr lang="ru-RU" i="1" u="sng" dirty="0" smtClean="0">
                <a:solidFill>
                  <a:srgbClr val="FF0000"/>
                </a:solidFill>
              </a:rPr>
              <a:t>.</a:t>
            </a:r>
          </a:p>
          <a:p>
            <a:endParaRPr lang="ru-RU" i="1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Телефоны 332-29-53, 332-05-02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e-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: nko2013@economy.samregion.ru.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191" y="1306544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 бумажном носителе: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8254" y="4897457"/>
            <a:ext cx="5887317" cy="646331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форме почтовых, электронных отправлений документы не принимаются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СОСТАВ ЗАЯВКИ </a:t>
            </a:r>
            <a:r>
              <a:rPr lang="ru-RU" sz="1600" dirty="0" smtClean="0">
                <a:latin typeface="Arial Black" panose="020B0A04020102020204" pitchFamily="34" charset="0"/>
              </a:rPr>
              <a:t>(п.2.2.2 Порядка)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579418"/>
            <a:ext cx="838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1. </a:t>
            </a:r>
            <a:r>
              <a:rPr lang="ru-RU" sz="2400" b="1" dirty="0" smtClean="0"/>
              <a:t>Заявление на участие в Конкурсе </a:t>
            </a:r>
            <a:r>
              <a:rPr lang="ru-RU" sz="2400" dirty="0" smtClean="0"/>
              <a:t>социальных проектов СОНКО (подписанное руководителем организации, главным бухгалтером организации (при наличии) и заверенное печатью организации), которое содержит в том числе: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0" y="3522518"/>
            <a:ext cx="811703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описание социального проекта, информацию об организации и сотрудниках организации, календарный план реализации социального проекта, бюджет социального проекта;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dirty="0" smtClean="0"/>
              <a:t>информацию о </a:t>
            </a:r>
            <a:r>
              <a:rPr lang="ru-RU" sz="2200" dirty="0" err="1" smtClean="0"/>
              <a:t>софинансировании</a:t>
            </a:r>
            <a:r>
              <a:rPr lang="ru-RU" sz="2200" dirty="0" smtClean="0"/>
              <a:t> мероприятий социального проекта в размере не менее 15% от запрашиваемого размера гранта.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Arial Black" panose="020B0A04020102020204" pitchFamily="34" charset="0"/>
              </a:rPr>
              <a:t>СОСТАВ ЗАЯВКИ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(п.2.2.2 Порядка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496291"/>
            <a:ext cx="8385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smtClean="0"/>
              <a:t>Копии </a:t>
            </a:r>
            <a:r>
              <a:rPr lang="ru-RU" sz="2400" b="1" dirty="0"/>
              <a:t>учредительных документов </a:t>
            </a:r>
            <a:r>
              <a:rPr lang="ru-RU" sz="2400" b="1" dirty="0" smtClean="0"/>
              <a:t>организации, </a:t>
            </a:r>
            <a:r>
              <a:rPr lang="ru-RU" sz="2400" dirty="0" smtClean="0"/>
              <a:t>заверенные </a:t>
            </a:r>
            <a:r>
              <a:rPr lang="ru-RU" sz="2400" dirty="0"/>
              <a:t>подписью руководителя организации и печатью организации</a:t>
            </a: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3682" y="2914344"/>
            <a:ext cx="8385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3.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smtClean="0"/>
              <a:t>Копии </a:t>
            </a:r>
            <a:r>
              <a:rPr lang="ru-RU" sz="2400" b="1" dirty="0"/>
              <a:t>документов о составе органов управления </a:t>
            </a:r>
            <a:r>
              <a:rPr lang="ru-RU" sz="2400" dirty="0"/>
              <a:t>организации</a:t>
            </a:r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63682" y="4188964"/>
            <a:ext cx="8385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4.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smtClean="0"/>
              <a:t>Справка </a:t>
            </a:r>
            <a:r>
              <a:rPr lang="ru-RU" sz="2400" b="1" dirty="0"/>
              <a:t>налогового органа</a:t>
            </a:r>
            <a:r>
              <a:rPr lang="ru-RU" sz="2400" dirty="0"/>
              <a:t>, подтверждающая отсутствие у организации задолженности по уплате налогов, сборов, страховых взносов, пеней, штрафов, процентов </a:t>
            </a:r>
            <a:r>
              <a:rPr lang="ru-RU" sz="2400" b="1" dirty="0"/>
              <a:t>(код по КНД 1120101), </a:t>
            </a:r>
            <a:r>
              <a:rPr lang="ru-RU" sz="2400" dirty="0">
                <a:solidFill>
                  <a:srgbClr val="FF0000"/>
                </a:solidFill>
              </a:rPr>
              <a:t>полученная на любую дату в период со дня размещения извещения до окончания срока приема </a:t>
            </a:r>
            <a:r>
              <a:rPr lang="ru-RU" sz="2400" dirty="0" smtClean="0">
                <a:solidFill>
                  <a:srgbClr val="FF0000"/>
                </a:solidFill>
              </a:rPr>
              <a:t>заявок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709180"/>
            <a:ext cx="838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Arial Black" panose="020B0A04020102020204" pitchFamily="34" charset="0"/>
              </a:rPr>
              <a:t>СОСТАВ ЗАЯВКИ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(п.2.2.2 Порядка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496291"/>
            <a:ext cx="8385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5.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smtClean="0"/>
              <a:t>Копии </a:t>
            </a:r>
            <a:r>
              <a:rPr lang="ru-RU" sz="2400" b="1" dirty="0"/>
              <a:t>лицензий, патентов, иных разрешений </a:t>
            </a:r>
            <a:r>
              <a:rPr lang="ru-RU" sz="2400" dirty="0"/>
              <a:t>(при оказании услуг (выполнении работ), требующих в соответствии с законодательством Российской Федерации наличия соответствующего разрешения), заверенные подписью руководителя организации и печатью организации.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682" y="4188964"/>
            <a:ext cx="83854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6.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400" dirty="0"/>
              <a:t>Если информация и документы, включенные в состав заявки, </a:t>
            </a:r>
            <a:r>
              <a:rPr lang="ru-RU" sz="2400" b="1" dirty="0"/>
              <a:t>содержат персональные данные</a:t>
            </a:r>
            <a:r>
              <a:rPr lang="ru-RU" sz="2400" dirty="0"/>
              <a:t>, то в состав документов заявки должны быть включены документы, подтверждающие </a:t>
            </a:r>
            <a:r>
              <a:rPr lang="ru-RU" sz="2400" b="1" dirty="0"/>
              <a:t>согласие субъектов этих данных на их </a:t>
            </a:r>
            <a:r>
              <a:rPr lang="ru-RU" sz="2400" b="1" dirty="0" smtClean="0"/>
              <a:t>обработку</a:t>
            </a:r>
            <a:r>
              <a:rPr lang="ru-RU" sz="2400" dirty="0" smtClean="0"/>
              <a:t> </a:t>
            </a:r>
            <a:r>
              <a:rPr lang="ru-RU" sz="2400" i="1" dirty="0" smtClean="0"/>
              <a:t>(шаблон размещен в сети Интернет в составе конкурсной документации).</a:t>
            </a:r>
            <a:endParaRPr lang="ru-RU" sz="2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547" y="601232"/>
            <a:ext cx="771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КРИТЕРИИ ОЦЕНКИ ЗАЯВОК 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(п.2.3.5 Порядка)</a:t>
            </a:r>
            <a:endParaRPr lang="ru-RU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15763"/>
              </p:ext>
            </p:extLst>
          </p:nvPr>
        </p:nvGraphicFramePr>
        <p:xfrm>
          <a:off x="471055" y="1156835"/>
          <a:ext cx="8278091" cy="524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424"/>
                <a:gridCol w="4089067"/>
                <a:gridCol w="1288473"/>
                <a:gridCol w="1234947"/>
                <a:gridCol w="1134180"/>
              </a:tblGrid>
              <a:tr h="388235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Критерии оценки заявок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 участие в конкурсе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Коэффициенты значимости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2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для заявок с запрашиваемой суммой гранта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6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до 400 тыс. руб.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400 – 1 000 тыс. руб.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Более 1 млн. руб.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Актуальность и социальная значимость проекта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Логическая связность и реализуемость проекта, соответствие мероприятий проекта его целям, задачам и ожидаемым результатам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Инновационность</a:t>
                      </a:r>
                      <a:r>
                        <a:rPr lang="ru-RU" sz="1600" b="1" dirty="0" smtClean="0"/>
                        <a:t>, уникальность проекта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Соотношение планируемых расходов на реализацию проекта и его ожидаемых результатов, адекватность, измеримость и достижимость таких результатов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Реалистичность бюджета проекта и обоснованность планируемых расходов на реализацию проекта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1,5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1,5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6005946" y="5667221"/>
            <a:ext cx="228599" cy="3595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638756"/>
            <a:ext cx="771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КРИТЕРИИ ОЦЕНКИ </a:t>
            </a: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</a:rPr>
              <a:t>ЗАЯВОК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(п.2.3.5 Порядка</a:t>
            </a:r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29518"/>
              </p:ext>
            </p:extLst>
          </p:nvPr>
        </p:nvGraphicFramePr>
        <p:xfrm>
          <a:off x="471054" y="1208790"/>
          <a:ext cx="8278092" cy="524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033"/>
                <a:gridCol w="4019331"/>
                <a:gridCol w="1194955"/>
                <a:gridCol w="1361209"/>
                <a:gridCol w="1184564"/>
              </a:tblGrid>
              <a:tr h="388235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Критерии оценки заявок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 участие в конкурсе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Коэффициенты значимости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2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для заявок с запрашиваемой суммой гранта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6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до 400 тыс. руб.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400 – 1 000 тыс. руб.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Более 1 млн. руб.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Собственный вклад организации и дополнительные ресурсы, привлекаемые на реализацию проекта, перспективы его дальнейшего развития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Опыт организации по успешной реализации программ, проектов по соответствующему направлению деятельности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Соответствие опыта и компетенций команды проекта планируемой деятельности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Информационная открытость организации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0,5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88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Сопряженность проекта с целями и результатами национальных проектов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0,5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0,5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трелка вверх 1"/>
          <p:cNvSpPr/>
          <p:nvPr/>
        </p:nvSpPr>
        <p:spPr>
          <a:xfrm>
            <a:off x="5833895" y="5492297"/>
            <a:ext cx="207820" cy="2642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833895" y="6068290"/>
            <a:ext cx="200325" cy="2258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427027" y="6068290"/>
            <a:ext cx="182095" cy="2335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8323117" y="2558597"/>
            <a:ext cx="207820" cy="26426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382" y="709180"/>
            <a:ext cx="80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СОПРЯЖЕННОСТЬ ПРОЕКТА С ЦЕЛЯМИ И РЕЗУЛЬТАТАМИ НАЦИОНАЛЬНЫХ ПРОЕКТОВ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1418360"/>
            <a:ext cx="2981723" cy="2073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014" y="1648707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ЗДРАВООХРАНЕНИЕ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9014" y="2293992"/>
            <a:ext cx="495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Количество граждан, получивших комплексные консультации по ЗОЖ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7" y="4205463"/>
            <a:ext cx="3163229" cy="2079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9014" y="406347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ДЕМОГРАФИЯ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9014" y="4752686"/>
            <a:ext cx="553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Количество граждан, систематически занимающихся физической культурой и спортом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00" y="681676"/>
            <a:ext cx="7973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https://economy.samregion.ru/nb/nko_normbase/Region_nko/ppso_nko/</a:t>
            </a:r>
            <a:endParaRPr lang="ru-RU" b="1" dirty="0"/>
          </a:p>
        </p:txBody>
      </p:sp>
      <p:pic>
        <p:nvPicPr>
          <p:cNvPr id="1027" name="Picture 3" descr="D:\DOCUMENT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8" y="1508376"/>
            <a:ext cx="8244373" cy="46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382" y="709180"/>
            <a:ext cx="80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СОПРЯЖЕННОСТЬ ПРОЕКТА С ЦЕЛЯМИ И РЕЗУЛЬТАТАМИ НАЦИОНАЛЬНЫХ ПРОЕКТОВ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280592"/>
            <a:ext cx="2746044" cy="19119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7267" y="4857751"/>
            <a:ext cx="5667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Количество участников мероприятий культурной направленности, проведенных совместно с государственными или муниципальными учреждениями культуры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8607" y="4280592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КУЛЬТУРА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647816"/>
            <a:ext cx="2746044" cy="18538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7267" y="159998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ДЕМОГРАФИЯ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8607" y="2089976"/>
            <a:ext cx="54859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Численность граждан </a:t>
            </a:r>
            <a:r>
              <a:rPr lang="ru-RU" sz="2200" dirty="0" err="1" smtClean="0">
                <a:solidFill>
                  <a:prstClr val="black"/>
                </a:solidFill>
              </a:rPr>
              <a:t>предпенсионного</a:t>
            </a:r>
            <a:r>
              <a:rPr lang="ru-RU" sz="2200" dirty="0" smtClean="0">
                <a:solidFill>
                  <a:prstClr val="black"/>
                </a:solidFill>
              </a:rPr>
              <a:t> возраста, прошедших профессиональное обучение и дополнительное профессиональное образование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382" y="709180"/>
            <a:ext cx="80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СОПРЯЖЕННОСТЬ ПРОЕКТА С ЦЕЛЯМИ И РЕЗУЛЬТАТАМИ НАЦИОНАЛЬНЫХ ПРОЕКТОВ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3105" y="1615214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ОБРАЗОВАНИЕ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1729519"/>
            <a:ext cx="2529314" cy="1715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3105" y="2168600"/>
            <a:ext cx="59254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Численность детей в возрасте от 5 до 18 лет, получивших услуги дополнительного образования;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Численность обучающихся, вовлеченных в деятельность общественных объединений на базе организаций общего образования, СПО и вузов;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Численность молодежи, вовлеченной в творческую деятельность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7" y="4246092"/>
            <a:ext cx="2621828" cy="163996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382" y="709180"/>
            <a:ext cx="80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СОПРЯЖЕННОСТЬ ПРОЕКТА С ЦЕЛЯМИ И РЕЗУЛЬТАТАМИ НАЦИОНАЛЬНЫХ ПРОЕКТОВ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577128"/>
            <a:ext cx="51746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Количество ликвидированных несанкционированных свалок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Количество граждан, вовлеченных в раздельный сбор мусора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Площадь восстановленных или вновь высаженных лесных насаждений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" y="1797540"/>
            <a:ext cx="2742406" cy="1724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185381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ЭКОЛОГИЯ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3" y="4353967"/>
            <a:ext cx="2584283" cy="16616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382" y="709180"/>
            <a:ext cx="80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СОПРЯЖЕННОСТЬ ПРОЕКТА С ЦЕЛЯМИ И РЕЗУЛЬТАТАМИ НАЦИОНАЛЬНЫХ ПРОЕКТОВ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477" y="3522980"/>
            <a:ext cx="83542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Количество человек (</a:t>
            </a:r>
            <a:r>
              <a:rPr lang="ru-RU" sz="2400" dirty="0" err="1" smtClean="0">
                <a:solidFill>
                  <a:prstClr val="black"/>
                </a:solidFill>
              </a:rPr>
              <a:t>низкообеспеченные</a:t>
            </a:r>
            <a:r>
              <a:rPr lang="ru-RU" sz="2400" dirty="0" smtClean="0">
                <a:solidFill>
                  <a:prstClr val="black"/>
                </a:solidFill>
              </a:rPr>
              <a:t> и/или социально незащищенные граждане, дети, молодежь), прошедших обучение основам предпринимательской деятельности;</a:t>
            </a: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Количество человек (</a:t>
            </a:r>
            <a:r>
              <a:rPr lang="ru-RU" sz="2400" dirty="0" err="1" smtClean="0">
                <a:solidFill>
                  <a:prstClr val="black"/>
                </a:solidFill>
              </a:rPr>
              <a:t>низкообеспеченные</a:t>
            </a:r>
            <a:r>
              <a:rPr lang="ru-RU" sz="2400" dirty="0" smtClean="0">
                <a:solidFill>
                  <a:prstClr val="black"/>
                </a:solidFill>
              </a:rPr>
              <a:t> и/или социально незащищенные граждане, молодежь), которым оказана помощь в открытии собственного дела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8655" y="1812051"/>
            <a:ext cx="6328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МАЛОЕ И СРЕДНЕЕ ПРЕДПРИНИМАТЕЛЬСТВО </a:t>
            </a:r>
          </a:p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ПОДДЕРЖКА ИНДИВИДУАЛЬНОЙ </a:t>
            </a:r>
          </a:p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ПРЕДПРИНИМАТЕЛЬСКОЙ ИНИЦИАТИВЫ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9" y="1418360"/>
            <a:ext cx="2376756" cy="16480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D95E-5CAA-4F89-804C-C71DD973B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68392"/>
            <a:ext cx="838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522" y="1306130"/>
            <a:ext cx="768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Направлений конкурса (видов деятельности) </a:t>
            </a:r>
            <a:r>
              <a:rPr lang="ru-RU" sz="1600" dirty="0" smtClean="0"/>
              <a:t>(п. 1.3 Порядка)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15191" y="10297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6801" y="2762134"/>
            <a:ext cx="527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Максимальная продолжительность проектов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5191" y="2391617"/>
            <a:ext cx="3302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18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месяцев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911" y="4587470"/>
            <a:ext cx="291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Максимальная сумма финансирования проектов</a:t>
            </a:r>
          </a:p>
          <a:p>
            <a:r>
              <a:rPr lang="ru-RU" sz="1600" dirty="0" smtClean="0"/>
              <a:t>(п.1.5 Порядка)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191" y="4216953"/>
            <a:ext cx="5764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1 000 000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рублей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3782" y="5578826"/>
            <a:ext cx="783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1 700 000 рублей </a:t>
            </a:r>
            <a:r>
              <a:rPr lang="ru-RU" i="1" dirty="0" smtClean="0"/>
              <a:t>для вида деятельности </a:t>
            </a:r>
            <a:r>
              <a:rPr lang="ru-RU" dirty="0" smtClean="0"/>
              <a:t>«Развитие институтов гражданского общества, ресурсная поддержка социально ориентированных некоммерческих организаций»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35347" y="3075427"/>
            <a:ext cx="527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F3905"/>
                </a:solidFill>
              </a:rPr>
              <a:t>Важно!!! </a:t>
            </a:r>
            <a:r>
              <a:rPr lang="ru-RU" dirty="0" smtClean="0">
                <a:solidFill>
                  <a:srgbClr val="DF3905"/>
                </a:solidFill>
              </a:rPr>
              <a:t>Отсчет 18 месяцев теперь начинается  с даты начала реализации проекта, а не с даты заключения соглашения </a:t>
            </a:r>
            <a:r>
              <a:rPr lang="ru-RU" sz="1600" dirty="0" smtClean="0"/>
              <a:t>(п.1.5 Порядка)</a:t>
            </a:r>
            <a:endParaRPr lang="ru-RU" sz="16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191" y="904009"/>
            <a:ext cx="525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УЧАСТНИКИ КОНКУРСА </a:t>
            </a:r>
            <a:r>
              <a:rPr lang="ru-RU" sz="1600" dirty="0" smtClean="0">
                <a:latin typeface="Arial Black" panose="020B0A04020102020204" pitchFamily="34" charset="0"/>
              </a:rPr>
              <a:t>(п.1.7 Порядка)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191" y="1468170"/>
            <a:ext cx="853786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Социально ориентированные некоммерческие организации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191" y="2017589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при условии, что они: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6027" y="2386921"/>
            <a:ext cx="81984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зарегистрированы </a:t>
            </a:r>
            <a:r>
              <a:rPr lang="ru-RU" sz="2000" b="1" dirty="0" smtClean="0"/>
              <a:t>на территории Самарской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имеют в уставе и осуществляют </a:t>
            </a:r>
            <a:r>
              <a:rPr lang="ru-RU" sz="2000" dirty="0" smtClean="0"/>
              <a:t>социально ориентированные виды деятельности (ч.1 ст.4 Закона Самарской области «О государственной поддержке социально ориентированных некоммерческих организаций в Самарской области»)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осуществляют деятельность в качестве юридического лица не менее 1 года </a:t>
            </a:r>
            <a:r>
              <a:rPr lang="ru-RU" sz="2000" dirty="0" smtClean="0"/>
              <a:t>(на дату окончания приёма заявок)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не имеют задолженности </a:t>
            </a:r>
            <a:r>
              <a:rPr lang="ru-RU" sz="2000" dirty="0" smtClean="0"/>
              <a:t>по уплате налогов, сборов, страховых взносов, пеней и штрафов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не имеют среди учредителей </a:t>
            </a:r>
            <a:r>
              <a:rPr lang="ru-RU" sz="2000" dirty="0" smtClean="0"/>
              <a:t>государственные органы и органы местного самоуправления, политические партии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текущем финансовом году </a:t>
            </a:r>
            <a:r>
              <a:rPr lang="ru-RU" sz="2000" b="1" dirty="0" smtClean="0"/>
              <a:t>не являются получателями средств из бюджета Самарской области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191" y="904009"/>
            <a:ext cx="77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 МОГУТ </a:t>
            </a:r>
            <a:r>
              <a:rPr lang="ru-RU" dirty="0" smtClean="0">
                <a:latin typeface="Arial Black" panose="020B0A04020102020204" pitchFamily="34" charset="0"/>
              </a:rPr>
              <a:t>принимать участие в конкурсе </a:t>
            </a:r>
            <a:r>
              <a:rPr lang="ru-RU" sz="1600" dirty="0" smtClean="0">
                <a:latin typeface="Arial Black" panose="020B0A04020102020204" pitchFamily="34" charset="0"/>
              </a:rPr>
              <a:t>(п.1.6 Порядка)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808" y="1603252"/>
            <a:ext cx="83023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потребительские кооперативы, к которым относятся в том числе жилищные, жилищно-строительные и гаражные кооперативы, садоводческие, огороднические и дачные потребительские кооперативы, общества взаимного страхования, кредитные кооперативы, фонды проката, сельскохозяйственные потребительские кооперативы;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политические партии;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саморегулируемые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объединения работодателей;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объединения кооперативов;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торгово-промышленные палаты;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товарищества собственников недвижимости, к которым относятся в том числе товарищества собственников жилья;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адвокатские палаты;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адвокатские образования;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нотариальные палаты;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микрофинансовые</a:t>
            </a:r>
            <a:r>
              <a:rPr lang="ru-RU" sz="1600" dirty="0" smtClean="0"/>
              <a:t>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некоммерческие организации, в органы управления которых входят члены конкурсной комиссии по отбору социально ориентированных некоммерческих организаций, которым предоставляются гранты в форме субсидий на реализацию социальных проектов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811" y="707679"/>
            <a:ext cx="48317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НАПРАВЛЕНИЯ КОНКУРСА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(п. 1.3 Порядка)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45" y="1421453"/>
            <a:ext cx="402821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Поддержка проектов в области науки, образования, просвещения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189" y="2384268"/>
            <a:ext cx="402821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Социальное обслуживание, социальная поддержка и защита граждан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189" y="3654860"/>
            <a:ext cx="402821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Защита семьи, материнства, отцовства и детства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189" y="4550248"/>
            <a:ext cx="402821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Охрана здоровья граждан, пропаганда здорового образа жизни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189" y="5753413"/>
            <a:ext cx="403686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Поддержка проектов в области культуры и искусства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1696" y="1432414"/>
            <a:ext cx="407705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Охрана окружающей среды и защита животных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1301" y="2403370"/>
            <a:ext cx="408745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Развитие институтов гражданского общества, ресурсная поддержка социально ориентированных некоммерческих организаций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1696" y="3975333"/>
            <a:ext cx="408745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Благотворительная деятельность, а также деятельность в области организации и поддержки благотворительности и добровольчества (</a:t>
            </a:r>
            <a:r>
              <a:rPr lang="ru-RU" sz="2000" b="1" dirty="0" err="1" smtClean="0">
                <a:solidFill>
                  <a:schemeClr val="bg1"/>
                </a:solidFill>
              </a:rPr>
              <a:t>волонтерства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709180"/>
            <a:ext cx="7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Поддержка проектов в области науки, образования, просвещения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258" y="1799220"/>
            <a:ext cx="871450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</a:rPr>
              <a:t>Содействие и осуществление деятельности в области просвещения, дополнительного образования детей, дополнительного профессионального образования;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</a:rPr>
              <a:t>Профориентация молодежи, в том числе формирование у школьников и студентов навыков ведения бизнеса и проектной работы;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</a:rPr>
              <a:t>Содействие получению профессионального образования в отдаленных от крупных городов территориях путем дистанционного обучения;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</a:rPr>
              <a:t>Поддержка инициативных проектов молодых ученых;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</a:rPr>
              <a:t>Содействие повышению уровня финансовой грамотности населения;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prstClr val="black"/>
                </a:solidFill>
              </a:rPr>
              <a:t>Популяризация предпринимательства, в том числе социального и технологического</a:t>
            </a: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382" cy="709180"/>
          </a:xfrm>
        </p:spPr>
      </p:pic>
      <p:sp>
        <p:nvSpPr>
          <p:cNvPr id="4" name="TextBox 3"/>
          <p:cNvSpPr txBox="1"/>
          <p:nvPr/>
        </p:nvSpPr>
        <p:spPr>
          <a:xfrm>
            <a:off x="800100" y="169924"/>
            <a:ext cx="794904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Конкурс социальных проектов СО НКО Самарской области 2020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709180"/>
            <a:ext cx="726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Социальное обслуживание, социальная поддержка и защита граждан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958" y="1702033"/>
            <a:ext cx="8714509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Социальная поддержка и защита людей, оказавшихся в трудной жизненной ситуации, в том числе реабилитация, социальная и трудовая интеграция лиц без определенного места жительства;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Содействие развитию медико-социального сопровождения и поддержка маломобильных людей, людей c тяжелыми и генетическими заболеваниями, психическими расстройствами и расстройствами поведения (включая расстройства аутистического спектра) и людей, нуждающихся в паллиативной помощи;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Повышение качества жизни людей старшего поколения и людей с ограниченными возможностями здоровья, в том числе деятельность, направленная на приобретение ими навыков, соответствующих современному уровню технологического развития и социальным изменениям;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Содействие трудоустройству людей старшего поколения, молодежи, людей, оказавшихся в трудной жизненной ситуации, людей с ограниченными возможностями здоровья, представителей социально уязвимых слоев населения;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Содействие вовлечению молодых людей с ограниченными возможностями здоровья в сферу интеллектуальной трудовой деятельности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4DAC-7EAB-477F-A0C0-1B1D501AA1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2453</Words>
  <Application>Microsoft Office PowerPoint</Application>
  <PresentationFormat>Экран (4:3)</PresentationFormat>
  <Paragraphs>317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Тема Office</vt:lpstr>
      <vt:lpstr>1_Тема Office</vt:lpstr>
      <vt:lpstr>2_Тема Office</vt:lpstr>
      <vt:lpstr>6_Тема Office</vt:lpstr>
      <vt:lpstr>9_Тема Office</vt:lpstr>
      <vt:lpstr>10_Тема Office</vt:lpstr>
      <vt:lpstr>11_Тема Office</vt:lpstr>
      <vt:lpstr>12_Тема Office</vt:lpstr>
      <vt:lpstr>13_Тема Office</vt:lpstr>
      <vt:lpstr>3_Тема Office</vt:lpstr>
      <vt:lpstr>4_Тема Office</vt:lpstr>
      <vt:lpstr>5_Тема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социальных проектов социально ориентированных НКО Самарской области  в 2020 году</dc:title>
  <dc:creator>Alexandra Agapova</dc:creator>
  <cp:lastModifiedBy>Гераськина</cp:lastModifiedBy>
  <cp:revision>54</cp:revision>
  <cp:lastPrinted>2020-05-19T10:21:05Z</cp:lastPrinted>
  <dcterms:created xsi:type="dcterms:W3CDTF">2020-05-14T06:15:32Z</dcterms:created>
  <dcterms:modified xsi:type="dcterms:W3CDTF">2020-05-20T14:29:26Z</dcterms:modified>
</cp:coreProperties>
</file>