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37"/>
  </p:notesMasterIdLst>
  <p:handoutMasterIdLst>
    <p:handoutMasterId r:id="rId38"/>
  </p:handoutMasterIdLst>
  <p:sldIdLst>
    <p:sldId id="480" r:id="rId3"/>
    <p:sldId id="459" r:id="rId4"/>
    <p:sldId id="460" r:id="rId5"/>
    <p:sldId id="461" r:id="rId6"/>
    <p:sldId id="462" r:id="rId7"/>
    <p:sldId id="463" r:id="rId8"/>
    <p:sldId id="464" r:id="rId9"/>
    <p:sldId id="465" r:id="rId10"/>
    <p:sldId id="466" r:id="rId11"/>
    <p:sldId id="467" r:id="rId12"/>
    <p:sldId id="468" r:id="rId13"/>
    <p:sldId id="469" r:id="rId14"/>
    <p:sldId id="470" r:id="rId15"/>
    <p:sldId id="471" r:id="rId16"/>
    <p:sldId id="472" r:id="rId17"/>
    <p:sldId id="473" r:id="rId18"/>
    <p:sldId id="474" r:id="rId19"/>
    <p:sldId id="475" r:id="rId20"/>
    <p:sldId id="476" r:id="rId21"/>
    <p:sldId id="477" r:id="rId22"/>
    <p:sldId id="478" r:id="rId23"/>
    <p:sldId id="479" r:id="rId24"/>
    <p:sldId id="430" r:id="rId25"/>
    <p:sldId id="449" r:id="rId26"/>
    <p:sldId id="451" r:id="rId27"/>
    <p:sldId id="455" r:id="rId28"/>
    <p:sldId id="438" r:id="rId29"/>
    <p:sldId id="441" r:id="rId30"/>
    <p:sldId id="454" r:id="rId31"/>
    <p:sldId id="456" r:id="rId32"/>
    <p:sldId id="458" r:id="rId33"/>
    <p:sldId id="457" r:id="rId34"/>
    <p:sldId id="481" r:id="rId35"/>
    <p:sldId id="482" r:id="rId3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ot" initials="r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56F0F4"/>
    <a:srgbClr val="99CCFF"/>
    <a:srgbClr val="FDFDFD"/>
    <a:srgbClr val="CCFFFF"/>
    <a:srgbClr val="B2F8FA"/>
    <a:srgbClr val="B5EFF7"/>
    <a:srgbClr val="B4E1F8"/>
    <a:srgbClr val="04171C"/>
    <a:srgbClr val="00206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086" autoAdjust="0"/>
  </p:normalViewPr>
  <p:slideViewPr>
    <p:cSldViewPr>
      <p:cViewPr>
        <p:scale>
          <a:sx n="50" d="100"/>
          <a:sy n="50" d="100"/>
        </p:scale>
        <p:origin x="-1956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38" y="-78"/>
      </p:cViewPr>
      <p:guideLst>
        <p:guide orient="horz" pos="3134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53223188141944688"/>
          <c:y val="0.19363106192041141"/>
          <c:w val="0.46940603522825641"/>
          <c:h val="0.74604290814199881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7F7F7F"/>
            </a:solidFill>
            <a:ln>
              <a:noFill/>
            </a:ln>
            <a:effectLst/>
          </c:spPr>
          <c:dPt>
            <c:idx val="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C6-484A-96F8-6717BBB5A4C5}"/>
              </c:ext>
            </c:extLst>
          </c:dPt>
          <c:dPt>
            <c:idx val="6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C6-484A-96F8-6717BBB5A4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Лист1!$A$14:$A$20</c:f>
              <c:strCache>
                <c:ptCount val="7"/>
                <c:pt idx="0">
                  <c:v>Диверсифицированная структура экономики</c:v>
                </c:pt>
                <c:pt idx="1">
                  <c:v>Туристическая привлекательность</c:v>
                </c:pt>
                <c:pt idx="2">
                  <c:v>Благоустройство территории</c:v>
                </c:pt>
                <c:pt idx="3">
                  <c:v>Хорошая экологическая обстановка</c:v>
                </c:pt>
                <c:pt idx="4">
                  <c:v>Крупнейший в области транспортный узел</c:v>
                </c:pt>
                <c:pt idx="5">
                  <c:v>Богатство природных ресурсов</c:v>
                </c:pt>
                <c:pt idx="6">
                  <c:v>Близость к областному центру г.о. Самара</c:v>
                </c:pt>
              </c:strCache>
            </c:strRef>
          </c:cat>
          <c:val>
            <c:numRef>
              <c:f>Лист1!$B$14:$B$20</c:f>
              <c:numCache>
                <c:formatCode>0.0%</c:formatCode>
                <c:ptCount val="7"/>
                <c:pt idx="0">
                  <c:v>1.9000000000000041E-2</c:v>
                </c:pt>
                <c:pt idx="1">
                  <c:v>1.9000000000000041E-2</c:v>
                </c:pt>
                <c:pt idx="2">
                  <c:v>3.7000000000000102E-2</c:v>
                </c:pt>
                <c:pt idx="3">
                  <c:v>9.3000000000000305E-2</c:v>
                </c:pt>
                <c:pt idx="4">
                  <c:v>9.3000000000000305E-2</c:v>
                </c:pt>
                <c:pt idx="5">
                  <c:v>0.11100000000000014</c:v>
                </c:pt>
                <c:pt idx="6">
                  <c:v>0.63000000000000178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2C6-484A-96F8-6717BBB5A4C5}"/>
            </c:ext>
          </c:extLst>
        </c:ser>
        <c:gapWidth val="182"/>
        <c:axId val="117200384"/>
        <c:axId val="117201920"/>
      </c:barChart>
      <c:catAx>
        <c:axId val="11720038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7201920"/>
        <c:crosses val="autoZero"/>
        <c:auto val="1"/>
        <c:lblAlgn val="ctr"/>
        <c:lblOffset val="100"/>
      </c:catAx>
      <c:valAx>
        <c:axId val="117201920"/>
        <c:scaling>
          <c:orientation val="minMax"/>
          <c:max val="0.8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11720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accent1"/>
      </a:solidFill>
    </a:ln>
    <a:effectLst/>
  </c:spPr>
  <c:txPr>
    <a:bodyPr/>
    <a:lstStyle/>
    <a:p>
      <a:pPr>
        <a:defRPr sz="16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plotArea>
      <c:layout>
        <c:manualLayout>
          <c:layoutTarget val="inner"/>
          <c:xMode val="edge"/>
          <c:yMode val="edge"/>
          <c:x val="0.38185636154847313"/>
          <c:y val="0.25013115508610234"/>
          <c:w val="0.59723992311535357"/>
          <c:h val="0.79042602764398862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2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CF-424A-832A-5C69E60BFACC}"/>
              </c:ext>
            </c:extLst>
          </c:dPt>
          <c:dLbls>
            <c:dLbl>
              <c:idx val="0"/>
              <c:layout>
                <c:manualLayout>
                  <c:x val="-0.12198246169533779"/>
                  <c:y val="-0.19086713887100251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2D-485C-B349-957E953AFE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193359434301152"/>
                  <c:y val="7.302810103140459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9CF-424A-832A-5C69E60BFAC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170582326715525E-2"/>
                  <c:y val="0.11886752684209265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9CF-424A-832A-5C69E60BFAC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'Половозрастн. структура'!$A$6:$A$8</c:f>
              <c:strCache>
                <c:ptCount val="3"/>
                <c:pt idx="0">
                  <c:v>Хорошая, стабильная</c:v>
                </c:pt>
                <c:pt idx="1">
                  <c:v>Тревожная</c:v>
                </c:pt>
                <c:pt idx="2">
                  <c:v>Кризисная</c:v>
                </c:pt>
              </c:strCache>
            </c:strRef>
          </c:cat>
          <c:val>
            <c:numRef>
              <c:f>'Половозрастн. структура'!$B$6:$B$8</c:f>
              <c:numCache>
                <c:formatCode>0%</c:formatCode>
                <c:ptCount val="3"/>
                <c:pt idx="0">
                  <c:v>0.65100000000000158</c:v>
                </c:pt>
                <c:pt idx="1">
                  <c:v>0.15000000000000024</c:v>
                </c:pt>
                <c:pt idx="2">
                  <c:v>0.12000000000000002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1.787475602063425E-2"/>
          <c:y val="0.2926052090971778"/>
          <c:w val="0.30551571407421496"/>
          <c:h val="0.59377872632950623"/>
        </c:manualLayout>
      </c:layout>
    </c:legend>
    <c:plotVisOnly val="1"/>
    <c:dispBlanksAs val="zero"/>
  </c:chart>
  <c:spPr>
    <a:solidFill>
      <a:schemeClr val="lt1"/>
    </a:solidFill>
    <a:ln w="55000" cap="flat" cmpd="thickThin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plotArea>
      <c:layout>
        <c:manualLayout>
          <c:layoutTarget val="inner"/>
          <c:xMode val="edge"/>
          <c:yMode val="edge"/>
          <c:x val="0.33812989533011473"/>
          <c:y val="0.25740705448184376"/>
          <c:w val="0.60176351936984662"/>
          <c:h val="0.79042602764398862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dPt>
            <c:idx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1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CA-46EE-9BAA-38557F0DBF1A}"/>
              </c:ext>
            </c:extLst>
          </c:dPt>
          <c:dLbls>
            <c:dLbl>
              <c:idx val="0"/>
              <c:layout>
                <c:manualLayout>
                  <c:x val="3.4169401207951921E-4"/>
                  <c:y val="1.0777336007724218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2D-485C-B349-957E953AFE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887190781756901E-2"/>
                  <c:y val="-0.1143555928632680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89,0%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BCA-46EE-9BAA-38557F0DBF1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848207140845255E-2"/>
                  <c:y val="0.1131853957629155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90,0%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BCA-46EE-9BAA-38557F0DBF1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'Половозрастн. структура'!$A$6:$A$12</c:f>
              <c:strCache>
                <c:ptCount val="7"/>
                <c:pt idx="0">
                  <c:v>Развитие транспортной инфраструктуры</c:v>
                </c:pt>
                <c:pt idx="1">
                  <c:v>Комфортная среда</c:v>
                </c:pt>
                <c:pt idx="2">
                  <c:v>Повышение качества услуг, в т.ч. государственных (муниципальных)</c:v>
                </c:pt>
                <c:pt idx="3">
                  <c:v>Развитие и поддержка бизнеса и предпринимательства</c:v>
                </c:pt>
                <c:pt idx="4">
                  <c:v>Увеличение потока инвестиций</c:v>
                </c:pt>
                <c:pt idx="5">
                  <c:v>Внешнеэкономическое и межмуниципальное сотрудничество</c:v>
                </c:pt>
                <c:pt idx="6">
                  <c:v>Внедрение цифровых технологий в различные сферы жизни</c:v>
                </c:pt>
              </c:strCache>
            </c:strRef>
          </c:cat>
          <c:val>
            <c:numRef>
              <c:f>'Половозрастн. структура'!$B$6:$B$12</c:f>
              <c:numCache>
                <c:formatCode>0.0%</c:formatCode>
                <c:ptCount val="7"/>
                <c:pt idx="0">
                  <c:v>0.9</c:v>
                </c:pt>
                <c:pt idx="1">
                  <c:v>0.9</c:v>
                </c:pt>
                <c:pt idx="2">
                  <c:v>0.89</c:v>
                </c:pt>
                <c:pt idx="3">
                  <c:v>0.88</c:v>
                </c:pt>
                <c:pt idx="4">
                  <c:v>0.82000000000000062</c:v>
                </c:pt>
                <c:pt idx="5">
                  <c:v>0.79</c:v>
                </c:pt>
                <c:pt idx="6">
                  <c:v>0.78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gapWidth val="100"/>
        <c:axId val="165402880"/>
        <c:axId val="165400960"/>
      </c:barChart>
      <c:valAx>
        <c:axId val="165400960"/>
        <c:scaling>
          <c:orientation val="minMax"/>
        </c:scaling>
        <c:axPos val="t"/>
        <c:numFmt formatCode="0.0%" sourceLinked="1"/>
        <c:tickLblPos val="nextTo"/>
        <c:crossAx val="165402880"/>
        <c:crosses val="autoZero"/>
        <c:crossBetween val="between"/>
      </c:valAx>
      <c:catAx>
        <c:axId val="165402880"/>
        <c:scaling>
          <c:orientation val="maxMin"/>
        </c:scaling>
        <c:axPos val="l"/>
        <c:numFmt formatCode="General" sourceLinked="0"/>
        <c:tickLblPos val="nextTo"/>
        <c:crossAx val="165400960"/>
        <c:crosses val="autoZero"/>
        <c:auto val="1"/>
        <c:lblAlgn val="ctr"/>
        <c:lblOffset val="100"/>
      </c:catAx>
    </c:plotArea>
    <c:plotVisOnly val="1"/>
    <c:dispBlanksAs val="zero"/>
  </c:chart>
  <c:spPr>
    <a:solidFill>
      <a:schemeClr val="lt1"/>
    </a:solidFill>
    <a:ln w="55000" cap="flat" cmpd="thickThin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742670461090678"/>
          <c:y val="0.26025228702332626"/>
          <c:w val="0.58927744480225586"/>
          <c:h val="0.67241412484888063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37609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42-415B-935E-4173ED1F6D0E}"/>
              </c:ext>
            </c:extLst>
          </c:dPt>
          <c:dPt>
            <c:idx val="1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42-415B-935E-4173ED1F6D0E}"/>
              </c:ext>
            </c:extLst>
          </c:dPt>
          <c:dPt>
            <c:idx val="2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42-415B-935E-4173ED1F6D0E}"/>
              </c:ext>
            </c:extLst>
          </c:dPt>
          <c:dPt>
            <c:idx val="3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42-415B-935E-4173ED1F6D0E}"/>
              </c:ext>
            </c:extLst>
          </c:dPt>
          <c:dPt>
            <c:idx val="4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42-415B-935E-4173ED1F6D0E}"/>
              </c:ext>
            </c:extLst>
          </c:dPt>
          <c:dLbls>
            <c:dLbl>
              <c:idx val="1"/>
              <c:layout>
                <c:manualLayout>
                  <c:x val="-9.7150436794813708E-2"/>
                  <c:y val="-0.17480236719851466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742-415B-935E-4173ED1F6D0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Лист1!$A$53:$A$57</c:f>
              <c:strCache>
                <c:ptCount val="5"/>
                <c:pt idx="0">
                  <c:v>Промышленность</c:v>
                </c:pt>
                <c:pt idx="1">
                  <c:v>Сельское хозяйство</c:v>
                </c:pt>
                <c:pt idx="2">
                  <c:v>Туризм и рекреационный комплекс</c:v>
                </c:pt>
                <c:pt idx="3">
                  <c:v>Здравоохранение</c:v>
                </c:pt>
                <c:pt idx="4">
                  <c:v>Другие сферы </c:v>
                </c:pt>
              </c:strCache>
            </c:strRef>
          </c:cat>
          <c:val>
            <c:numRef>
              <c:f>Лист1!$B$53:$B$57</c:f>
              <c:numCache>
                <c:formatCode>0.0%</c:formatCode>
                <c:ptCount val="5"/>
                <c:pt idx="0">
                  <c:v>0.20700000000000021</c:v>
                </c:pt>
                <c:pt idx="1">
                  <c:v>0.42700000000000032</c:v>
                </c:pt>
                <c:pt idx="2">
                  <c:v>0.15900000000000047</c:v>
                </c:pt>
                <c:pt idx="3">
                  <c:v>8.5000000000000006E-2</c:v>
                </c:pt>
                <c:pt idx="4">
                  <c:v>0.12200000000000009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742-415B-935E-4173ED1F6D0E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8691588785046741E-2"/>
          <c:y val="0.21486301868092433"/>
          <c:w val="0.36104546620977795"/>
          <c:h val="0.785136981319075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4CD6B-32EC-4930-83B0-9B2C76CEAEFC}" type="doc">
      <dgm:prSet loTypeId="urn:microsoft.com/office/officeart/2005/8/layout/pyramid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22B9AA-D165-40B2-B3F2-80BCDBAE1B2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Выгодное экономико-географическое положение</a:t>
          </a:r>
          <a:endParaRPr lang="ru-RU" dirty="0"/>
        </a:p>
      </dgm:t>
    </dgm:pt>
    <dgm:pt modelId="{5F475B60-90FD-47E1-839D-A291A177CF0A}" type="parTrans" cxnId="{0198D2CC-D9F2-4D16-8A15-D054B6983F18}">
      <dgm:prSet/>
      <dgm:spPr/>
      <dgm:t>
        <a:bodyPr/>
        <a:lstStyle/>
        <a:p>
          <a:endParaRPr lang="ru-RU"/>
        </a:p>
      </dgm:t>
    </dgm:pt>
    <dgm:pt modelId="{DE7A658D-1B9A-4851-A894-26AE598DA469}" type="sibTrans" cxnId="{0198D2CC-D9F2-4D16-8A15-D054B6983F18}">
      <dgm:prSet/>
      <dgm:spPr/>
      <dgm:t>
        <a:bodyPr/>
        <a:lstStyle/>
        <a:p>
          <a:endParaRPr lang="ru-RU"/>
        </a:p>
      </dgm:t>
    </dgm:pt>
    <dgm:pt modelId="{A1F53388-B0E1-44AF-9CB6-C66DE2C2CCC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Развитая транспортная сеть</a:t>
          </a:r>
          <a:endParaRPr lang="ru-RU" dirty="0"/>
        </a:p>
      </dgm:t>
    </dgm:pt>
    <dgm:pt modelId="{BE16ACF2-4E4F-4D32-83D5-4C8B8E86B21C}" type="parTrans" cxnId="{25093B7B-5DDA-478A-B8A1-0209D1CB8B98}">
      <dgm:prSet/>
      <dgm:spPr/>
      <dgm:t>
        <a:bodyPr/>
        <a:lstStyle/>
        <a:p>
          <a:endParaRPr lang="ru-RU"/>
        </a:p>
      </dgm:t>
    </dgm:pt>
    <dgm:pt modelId="{CB0B891C-0BB9-45CC-B941-BAB16A11D304}" type="sibTrans" cxnId="{25093B7B-5DDA-478A-B8A1-0209D1CB8B98}">
      <dgm:prSet/>
      <dgm:spPr/>
      <dgm:t>
        <a:bodyPr/>
        <a:lstStyle/>
        <a:p>
          <a:endParaRPr lang="ru-RU"/>
        </a:p>
      </dgm:t>
    </dgm:pt>
    <dgm:pt modelId="{948EB334-DCAF-4DE4-873D-990A481CEBF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Высокий культурно-исторический и </a:t>
          </a:r>
          <a:r>
            <a:rPr lang="ru-RU" dirty="0" err="1" smtClean="0"/>
            <a:t>природнорекреационный</a:t>
          </a:r>
          <a:r>
            <a:rPr lang="ru-RU" dirty="0" smtClean="0"/>
            <a:t> потенциал</a:t>
          </a:r>
          <a:endParaRPr lang="ru-RU" dirty="0"/>
        </a:p>
      </dgm:t>
    </dgm:pt>
    <dgm:pt modelId="{2C01234D-F30D-4F3F-B0B8-F338E24662DF}" type="parTrans" cxnId="{FF4612A0-A8BB-49D5-BE5F-7581015D5FE2}">
      <dgm:prSet/>
      <dgm:spPr/>
      <dgm:t>
        <a:bodyPr/>
        <a:lstStyle/>
        <a:p>
          <a:endParaRPr lang="ru-RU"/>
        </a:p>
      </dgm:t>
    </dgm:pt>
    <dgm:pt modelId="{43E02479-A946-4EB2-B822-94802FF9D091}" type="sibTrans" cxnId="{FF4612A0-A8BB-49D5-BE5F-7581015D5FE2}">
      <dgm:prSet/>
      <dgm:spPr/>
      <dgm:t>
        <a:bodyPr/>
        <a:lstStyle/>
        <a:p>
          <a:endParaRPr lang="ru-RU"/>
        </a:p>
      </dgm:t>
    </dgm:pt>
    <dgm:pt modelId="{FA933220-A4B7-4936-BF6F-651ECDFF86E5}" type="pres">
      <dgm:prSet presAssocID="{18D4CD6B-32EC-4930-83B0-9B2C76CEAEF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F98F4B3-C5DC-4418-825C-7C14DD9DF146}" type="pres">
      <dgm:prSet presAssocID="{18D4CD6B-32EC-4930-83B0-9B2C76CEAEFC}" presName="pyramid" presStyleLbl="node1" presStyleIdx="0" presStyleCnt="1" custLinFactNeighborX="-43517" custLinFactNeighborY="1995"/>
      <dgm:spPr/>
      <dgm:t>
        <a:bodyPr/>
        <a:lstStyle/>
        <a:p>
          <a:endParaRPr lang="ru-RU"/>
        </a:p>
      </dgm:t>
    </dgm:pt>
    <dgm:pt modelId="{356110CA-466D-41E2-B6FA-422FA4D1AF92}" type="pres">
      <dgm:prSet presAssocID="{18D4CD6B-32EC-4930-83B0-9B2C76CEAEFC}" presName="theList" presStyleCnt="0"/>
      <dgm:spPr/>
    </dgm:pt>
    <dgm:pt modelId="{83D1DA63-8707-46EF-827D-018D3EC38641}" type="pres">
      <dgm:prSet presAssocID="{9022B9AA-D165-40B2-B3F2-80BCDBAE1B26}" presName="aNode" presStyleLbl="fgAcc1" presStyleIdx="0" presStyleCnt="3" custLinFactNeighborX="-39456" custLinFactNeighborY="47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2FF1E-8125-410D-8D76-7AE4F90CB2DE}" type="pres">
      <dgm:prSet presAssocID="{9022B9AA-D165-40B2-B3F2-80BCDBAE1B26}" presName="aSpace" presStyleCnt="0"/>
      <dgm:spPr/>
    </dgm:pt>
    <dgm:pt modelId="{6A64C484-80B1-40D4-9246-9051F9166A9D}" type="pres">
      <dgm:prSet presAssocID="{A1F53388-B0E1-44AF-9CB6-C66DE2C2CCCD}" presName="aNode" presStyleLbl="fgAcc1" presStyleIdx="1" presStyleCnt="3" custLinFactY="7652" custLinFactNeighborX="-4916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2B5CE-E669-4C69-8361-60926E507943}" type="pres">
      <dgm:prSet presAssocID="{A1F53388-B0E1-44AF-9CB6-C66DE2C2CCCD}" presName="aSpace" presStyleCnt="0"/>
      <dgm:spPr/>
    </dgm:pt>
    <dgm:pt modelId="{3E5C98CC-2423-4560-BD8C-5434E028E169}" type="pres">
      <dgm:prSet presAssocID="{948EB334-DCAF-4DE4-873D-990A481CEBFA}" presName="aNode" presStyleLbl="fgAcc1" presStyleIdx="2" presStyleCnt="3" custLinFactY="21841" custLinFactNeighborX="-63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667FB-9FD4-483B-8DC2-88792363D5F2}" type="pres">
      <dgm:prSet presAssocID="{948EB334-DCAF-4DE4-873D-990A481CEBFA}" presName="aSpace" presStyleCnt="0"/>
      <dgm:spPr/>
    </dgm:pt>
  </dgm:ptLst>
  <dgm:cxnLst>
    <dgm:cxn modelId="{25093B7B-5DDA-478A-B8A1-0209D1CB8B98}" srcId="{18D4CD6B-32EC-4930-83B0-9B2C76CEAEFC}" destId="{A1F53388-B0E1-44AF-9CB6-C66DE2C2CCCD}" srcOrd="1" destOrd="0" parTransId="{BE16ACF2-4E4F-4D32-83D5-4C8B8E86B21C}" sibTransId="{CB0B891C-0BB9-45CC-B941-BAB16A11D304}"/>
    <dgm:cxn modelId="{FF4612A0-A8BB-49D5-BE5F-7581015D5FE2}" srcId="{18D4CD6B-32EC-4930-83B0-9B2C76CEAEFC}" destId="{948EB334-DCAF-4DE4-873D-990A481CEBFA}" srcOrd="2" destOrd="0" parTransId="{2C01234D-F30D-4F3F-B0B8-F338E24662DF}" sibTransId="{43E02479-A946-4EB2-B822-94802FF9D091}"/>
    <dgm:cxn modelId="{D821982A-61C1-4D3C-8724-A315F15DAA03}" type="presOf" srcId="{9022B9AA-D165-40B2-B3F2-80BCDBAE1B26}" destId="{83D1DA63-8707-46EF-827D-018D3EC38641}" srcOrd="0" destOrd="0" presId="urn:microsoft.com/office/officeart/2005/8/layout/pyramid2"/>
    <dgm:cxn modelId="{03FCBD92-BCAC-4F6A-9296-41EDB4CDA9DC}" type="presOf" srcId="{18D4CD6B-32EC-4930-83B0-9B2C76CEAEFC}" destId="{FA933220-A4B7-4936-BF6F-651ECDFF86E5}" srcOrd="0" destOrd="0" presId="urn:microsoft.com/office/officeart/2005/8/layout/pyramid2"/>
    <dgm:cxn modelId="{BABD8D71-0E4C-4410-957D-3C86EE2E62DF}" type="presOf" srcId="{948EB334-DCAF-4DE4-873D-990A481CEBFA}" destId="{3E5C98CC-2423-4560-BD8C-5434E028E169}" srcOrd="0" destOrd="0" presId="urn:microsoft.com/office/officeart/2005/8/layout/pyramid2"/>
    <dgm:cxn modelId="{6853A95D-9E74-4E53-AD1A-B79968FE7810}" type="presOf" srcId="{A1F53388-B0E1-44AF-9CB6-C66DE2C2CCCD}" destId="{6A64C484-80B1-40D4-9246-9051F9166A9D}" srcOrd="0" destOrd="0" presId="urn:microsoft.com/office/officeart/2005/8/layout/pyramid2"/>
    <dgm:cxn modelId="{0198D2CC-D9F2-4D16-8A15-D054B6983F18}" srcId="{18D4CD6B-32EC-4930-83B0-9B2C76CEAEFC}" destId="{9022B9AA-D165-40B2-B3F2-80BCDBAE1B26}" srcOrd="0" destOrd="0" parTransId="{5F475B60-90FD-47E1-839D-A291A177CF0A}" sibTransId="{DE7A658D-1B9A-4851-A894-26AE598DA469}"/>
    <dgm:cxn modelId="{13E05EAE-F1B5-49D9-A3CE-C39E2A8840B1}" type="presParOf" srcId="{FA933220-A4B7-4936-BF6F-651ECDFF86E5}" destId="{DF98F4B3-C5DC-4418-825C-7C14DD9DF146}" srcOrd="0" destOrd="0" presId="urn:microsoft.com/office/officeart/2005/8/layout/pyramid2"/>
    <dgm:cxn modelId="{3AAF3066-ECF8-43A5-8FD4-E3DD02F18A3B}" type="presParOf" srcId="{FA933220-A4B7-4936-BF6F-651ECDFF86E5}" destId="{356110CA-466D-41E2-B6FA-422FA4D1AF92}" srcOrd="1" destOrd="0" presId="urn:microsoft.com/office/officeart/2005/8/layout/pyramid2"/>
    <dgm:cxn modelId="{555A0F04-EB90-4563-80D2-9EEFCA9AEAF6}" type="presParOf" srcId="{356110CA-466D-41E2-B6FA-422FA4D1AF92}" destId="{83D1DA63-8707-46EF-827D-018D3EC38641}" srcOrd="0" destOrd="0" presId="urn:microsoft.com/office/officeart/2005/8/layout/pyramid2"/>
    <dgm:cxn modelId="{E6419253-32D3-450E-B391-5559E78176E9}" type="presParOf" srcId="{356110CA-466D-41E2-B6FA-422FA4D1AF92}" destId="{E602FF1E-8125-410D-8D76-7AE4F90CB2DE}" srcOrd="1" destOrd="0" presId="urn:microsoft.com/office/officeart/2005/8/layout/pyramid2"/>
    <dgm:cxn modelId="{6407D884-5CD0-4E13-8477-B07B6CF4BA20}" type="presParOf" srcId="{356110CA-466D-41E2-B6FA-422FA4D1AF92}" destId="{6A64C484-80B1-40D4-9246-9051F9166A9D}" srcOrd="2" destOrd="0" presId="urn:microsoft.com/office/officeart/2005/8/layout/pyramid2"/>
    <dgm:cxn modelId="{C9DD857D-CF71-42C1-85F1-0F994C2DFC9E}" type="presParOf" srcId="{356110CA-466D-41E2-B6FA-422FA4D1AF92}" destId="{5152B5CE-E669-4C69-8361-60926E507943}" srcOrd="3" destOrd="0" presId="urn:microsoft.com/office/officeart/2005/8/layout/pyramid2"/>
    <dgm:cxn modelId="{F889CD57-B29C-48F1-8913-FF86FB322444}" type="presParOf" srcId="{356110CA-466D-41E2-B6FA-422FA4D1AF92}" destId="{3E5C98CC-2423-4560-BD8C-5434E028E169}" srcOrd="4" destOrd="0" presId="urn:microsoft.com/office/officeart/2005/8/layout/pyramid2"/>
    <dgm:cxn modelId="{15446108-532B-4FA7-91E4-628415E19CCF}" type="presParOf" srcId="{356110CA-466D-41E2-B6FA-422FA4D1AF92}" destId="{BF4667FB-9FD4-483B-8DC2-88792363D5F2}" srcOrd="5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2100" b="1" dirty="0" smtClean="0"/>
            <a:t>Снижение рождаемости , рост демографической нагрузки на работающее население </a:t>
          </a:r>
          <a:endParaRPr lang="ru-RU" sz="21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/>
      <dgm:spPr/>
      <dgm:t>
        <a:bodyPr/>
        <a:lstStyle/>
        <a:p>
          <a:pPr algn="ctr"/>
          <a:r>
            <a:rPr lang="ru-RU" b="1" dirty="0" smtClean="0"/>
            <a:t>Дефицит привлекательных рабочих мест и низкий уровень заработной платы</a:t>
          </a:r>
          <a:endParaRPr lang="ru-RU" b="1" dirty="0"/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Неравномерное социально – экономическое развитие района и наличие ряда социальных проблем</a:t>
          </a:r>
          <a:endParaRPr lang="ru-RU" sz="20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Недостаточный уровень развития туристического бизнеса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828539F8-766D-4519-93BB-6DF782C1C003}">
      <dgm:prSet phldrT="[Текст]"/>
      <dgm:spPr/>
      <dgm:t>
        <a:bodyPr/>
        <a:lstStyle/>
        <a:p>
          <a:r>
            <a:rPr lang="ru-RU" b="1" dirty="0" smtClean="0"/>
            <a:t>Недостаток квалифицированной рабочей силы и низкий уровень производительности труда</a:t>
          </a:r>
          <a:endParaRPr lang="ru-RU" b="1" dirty="0"/>
        </a:p>
      </dgm:t>
    </dgm:pt>
    <dgm:pt modelId="{DDBBD6B1-21EE-4B52-B33A-9AB81A4385DB}" type="parTrans" cxnId="{E3D42598-25A2-4435-B406-EBC2A43B5778}">
      <dgm:prSet/>
      <dgm:spPr/>
      <dgm:t>
        <a:bodyPr/>
        <a:lstStyle/>
        <a:p>
          <a:endParaRPr lang="ru-RU"/>
        </a:p>
      </dgm:t>
    </dgm:pt>
    <dgm:pt modelId="{28E66436-581D-488D-9182-D9BDC219B6B2}" type="sibTrans" cxnId="{E3D42598-25A2-4435-B406-EBC2A43B5778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3" custScaleY="14649" custLinFactNeighborX="-1216" custLinFactNeighborY="-28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32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3" custScaleY="190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37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F3386-B0E1-4FE5-9136-CD570D45F9AE}" type="pres">
      <dgm:prSet presAssocID="{828539F8-766D-4519-93BB-6DF782C1C003}" presName="parentText" presStyleLbl="node1" presStyleIdx="2" presStyleCnt="3" custScaleY="172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111AB5-40DF-44B3-86E2-F0D3474AF14C}" type="presOf" srcId="{1345613D-C691-4A56-B500-5338364956CA}" destId="{5A9C5F84-3A74-45B1-BF18-E645A81646C8}" srcOrd="0" destOrd="0" presId="urn:microsoft.com/office/officeart/2005/8/layout/vList2"/>
    <dgm:cxn modelId="{49001B73-80DB-40B5-BCED-0FF71567E3FB}" type="presOf" srcId="{10E102C5-B5C7-4F7C-9BB6-BDA1412AFBB2}" destId="{B6A9C5D5-6716-49FA-AE91-69E69AE13979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1C05B4BD-114E-4286-9585-4424BF8D0D8B}" type="presOf" srcId="{1065B366-A010-401F-B028-15FFE482F27F}" destId="{FB6FAF87-3908-4693-90F2-E7A41532A76A}" srcOrd="0" destOrd="0" presId="urn:microsoft.com/office/officeart/2005/8/layout/vList2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6F2CB7BB-CE14-48F5-BAAE-3E9AD41298BF}" type="presOf" srcId="{CB84E9E0-A49E-48AF-A110-DC372E89EEDE}" destId="{1FAB048C-8B8F-4BE0-99AE-66466C09E958}" srcOrd="0" destOrd="0" presId="urn:microsoft.com/office/officeart/2005/8/layout/vList2"/>
    <dgm:cxn modelId="{0A6B8BA0-6A3B-4257-A9FB-36C9E63257AD}" type="presOf" srcId="{828539F8-766D-4519-93BB-6DF782C1C003}" destId="{247F3386-B0E1-4FE5-9136-CD570D45F9AE}" srcOrd="0" destOrd="0" presId="urn:microsoft.com/office/officeart/2005/8/layout/vList2"/>
    <dgm:cxn modelId="{E3D42598-25A2-4435-B406-EBC2A43B5778}" srcId="{10E102C5-B5C7-4F7C-9BB6-BDA1412AFBB2}" destId="{828539F8-766D-4519-93BB-6DF782C1C003}" srcOrd="2" destOrd="0" parTransId="{DDBBD6B1-21EE-4B52-B33A-9AB81A4385DB}" sibTransId="{28E66436-581D-488D-9182-D9BDC219B6B2}"/>
    <dgm:cxn modelId="{3777BEE6-49B5-4FBB-A6C5-61698910A62A}" type="presOf" srcId="{EE99CE86-28AA-43D9-BCCB-9FEE614EBF09}" destId="{DBBC4595-110E-432C-9F96-7DC5DFFE1867}" srcOrd="0" destOrd="0" presId="urn:microsoft.com/office/officeart/2005/8/layout/vList2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BE739BAC-7CE5-4A6B-9783-23A3458C8785}" type="presParOf" srcId="{B6A9C5D5-6716-49FA-AE91-69E69AE13979}" destId="{5A9C5F84-3A74-45B1-BF18-E645A81646C8}" srcOrd="0" destOrd="0" presId="urn:microsoft.com/office/officeart/2005/8/layout/vList2"/>
    <dgm:cxn modelId="{1C80EBE6-3CA4-4449-A109-B738EAE16F44}" type="presParOf" srcId="{B6A9C5D5-6716-49FA-AE91-69E69AE13979}" destId="{1FAB048C-8B8F-4BE0-99AE-66466C09E958}" srcOrd="1" destOrd="0" presId="urn:microsoft.com/office/officeart/2005/8/layout/vList2"/>
    <dgm:cxn modelId="{BA828464-FCDD-403C-A34E-95A5BA37C421}" type="presParOf" srcId="{B6A9C5D5-6716-49FA-AE91-69E69AE13979}" destId="{FB6FAF87-3908-4693-90F2-E7A41532A76A}" srcOrd="2" destOrd="0" presId="urn:microsoft.com/office/officeart/2005/8/layout/vList2"/>
    <dgm:cxn modelId="{EA43E740-EC15-4129-8982-6A307233D376}" type="presParOf" srcId="{B6A9C5D5-6716-49FA-AE91-69E69AE13979}" destId="{DBBC4595-110E-432C-9F96-7DC5DFFE1867}" srcOrd="3" destOrd="0" presId="urn:microsoft.com/office/officeart/2005/8/layout/vList2"/>
    <dgm:cxn modelId="{10025492-3AB2-494A-A620-334B110DDA8B}" type="presParOf" srcId="{B6A9C5D5-6716-49FA-AE91-69E69AE13979}" destId="{247F3386-B0E1-4FE5-9136-CD570D45F9AE}" srcOrd="4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Низкий уровень развития общественного питания</a:t>
          </a:r>
          <a:endParaRPr lang="ru-RU" sz="19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Низкий</a:t>
          </a:r>
          <a:r>
            <a:rPr lang="ru-RU" sz="1000" b="1" dirty="0" smtClean="0"/>
            <a:t> </a:t>
          </a:r>
          <a:r>
            <a:rPr lang="ru-RU" sz="2000" b="1" dirty="0" smtClean="0"/>
            <a:t>уровень инвестиционной и инновационной активности</a:t>
          </a:r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Низкий уровень обеспеченности населения района услугами</a:t>
          </a:r>
          <a:endParaRPr lang="ru-RU" sz="19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Наличие очереди в детские сады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828539F8-766D-4519-93BB-6DF782C1C003}">
      <dgm:prSet phldrT="[Текст]"/>
      <dgm:spPr/>
      <dgm:t>
        <a:bodyPr/>
        <a:lstStyle/>
        <a:p>
          <a:pPr algn="ctr"/>
          <a:r>
            <a:rPr lang="ru-RU" b="1" dirty="0" smtClean="0"/>
            <a:t>Недостаточный уровень развития и материально- техническое обеспечение учреждений социальной инфраструктуры</a:t>
          </a:r>
        </a:p>
        <a:p>
          <a:pPr algn="l"/>
          <a:endParaRPr lang="ru-RU" b="1" dirty="0"/>
        </a:p>
      </dgm:t>
    </dgm:pt>
    <dgm:pt modelId="{DDBBD6B1-21EE-4B52-B33A-9AB81A4385DB}" type="parTrans" cxnId="{E3D42598-25A2-4435-B406-EBC2A43B5778}">
      <dgm:prSet/>
      <dgm:spPr/>
      <dgm:t>
        <a:bodyPr/>
        <a:lstStyle/>
        <a:p>
          <a:endParaRPr lang="ru-RU"/>
        </a:p>
      </dgm:t>
    </dgm:pt>
    <dgm:pt modelId="{28E66436-581D-488D-9182-D9BDC219B6B2}" type="sibTrans" cxnId="{E3D42598-25A2-4435-B406-EBC2A43B5778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3" custScaleY="7509" custLinFactNeighborX="-1216" custLinFactNeighborY="-28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32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3" custScaleY="66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37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F3386-B0E1-4FE5-9136-CD570D45F9AE}" type="pres">
      <dgm:prSet presAssocID="{828539F8-766D-4519-93BB-6DF782C1C003}" presName="parentText" presStyleLbl="node1" presStyleIdx="2" presStyleCnt="3" custScaleY="105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234B42-71D1-4539-9FBF-2D8E456A95AB}" type="presOf" srcId="{CB84E9E0-A49E-48AF-A110-DC372E89EEDE}" destId="{1FAB048C-8B8F-4BE0-99AE-66466C09E958}" srcOrd="0" destOrd="0" presId="urn:microsoft.com/office/officeart/2005/8/layout/vList2"/>
    <dgm:cxn modelId="{A080DE61-BEAC-415F-AE8B-1A2C2A1148AA}" type="presOf" srcId="{1065B366-A010-401F-B028-15FFE482F27F}" destId="{FB6FAF87-3908-4693-90F2-E7A41532A76A}" srcOrd="0" destOrd="0" presId="urn:microsoft.com/office/officeart/2005/8/layout/vList2"/>
    <dgm:cxn modelId="{32BC7765-0F0C-4AEB-9573-D37CF4578BC6}" type="presOf" srcId="{828539F8-766D-4519-93BB-6DF782C1C003}" destId="{247F3386-B0E1-4FE5-9136-CD570D45F9AE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21D1458C-A175-4BF4-99FD-65ED48638ADA}" type="presOf" srcId="{1345613D-C691-4A56-B500-5338364956CA}" destId="{5A9C5F84-3A74-45B1-BF18-E645A81646C8}" srcOrd="0" destOrd="0" presId="urn:microsoft.com/office/officeart/2005/8/layout/vList2"/>
    <dgm:cxn modelId="{7D7E6060-1B04-4087-8C35-CC4867BF7403}" type="presOf" srcId="{10E102C5-B5C7-4F7C-9BB6-BDA1412AFBB2}" destId="{B6A9C5D5-6716-49FA-AE91-69E69AE13979}" srcOrd="0" destOrd="0" presId="urn:microsoft.com/office/officeart/2005/8/layout/vList2"/>
    <dgm:cxn modelId="{E3D42598-25A2-4435-B406-EBC2A43B5778}" srcId="{10E102C5-B5C7-4F7C-9BB6-BDA1412AFBB2}" destId="{828539F8-766D-4519-93BB-6DF782C1C003}" srcOrd="2" destOrd="0" parTransId="{DDBBD6B1-21EE-4B52-B33A-9AB81A4385DB}" sibTransId="{28E66436-581D-488D-9182-D9BDC219B6B2}"/>
    <dgm:cxn modelId="{F5CD607F-3B76-4AE2-B940-4DB042659580}" type="presOf" srcId="{EE99CE86-28AA-43D9-BCCB-9FEE614EBF09}" destId="{DBBC4595-110E-432C-9F96-7DC5DFFE1867}" srcOrd="0" destOrd="0" presId="urn:microsoft.com/office/officeart/2005/8/layout/vList2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429AF533-078D-4929-AB01-4244128E6D7C}" type="presParOf" srcId="{B6A9C5D5-6716-49FA-AE91-69E69AE13979}" destId="{5A9C5F84-3A74-45B1-BF18-E645A81646C8}" srcOrd="0" destOrd="0" presId="urn:microsoft.com/office/officeart/2005/8/layout/vList2"/>
    <dgm:cxn modelId="{D3DD5F06-CDDA-453B-97BD-FDE310C3C023}" type="presParOf" srcId="{B6A9C5D5-6716-49FA-AE91-69E69AE13979}" destId="{1FAB048C-8B8F-4BE0-99AE-66466C09E958}" srcOrd="1" destOrd="0" presId="urn:microsoft.com/office/officeart/2005/8/layout/vList2"/>
    <dgm:cxn modelId="{91B2B2C2-AF89-4E37-8836-E06CA49B81FC}" type="presParOf" srcId="{B6A9C5D5-6716-49FA-AE91-69E69AE13979}" destId="{FB6FAF87-3908-4693-90F2-E7A41532A76A}" srcOrd="2" destOrd="0" presId="urn:microsoft.com/office/officeart/2005/8/layout/vList2"/>
    <dgm:cxn modelId="{7E076423-ACC3-4A6E-90F5-D9079C68B02A}" type="presParOf" srcId="{B6A9C5D5-6716-49FA-AE91-69E69AE13979}" destId="{DBBC4595-110E-432C-9F96-7DC5DFFE1867}" srcOrd="3" destOrd="0" presId="urn:microsoft.com/office/officeart/2005/8/layout/vList2"/>
    <dgm:cxn modelId="{FEB6E88E-CCB8-4BAF-9AB3-E5F330B50054}" type="presParOf" srcId="{B6A9C5D5-6716-49FA-AE91-69E69AE13979}" destId="{247F3386-B0E1-4FE5-9136-CD570D45F9AE}" srcOrd="4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1900" b="1" dirty="0" smtClean="0"/>
            <a:t>Рост степени износа учреждений инфраструктуры</a:t>
          </a:r>
          <a:endParaRPr lang="ru-RU" sz="19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Низкий удельный вес  автомобильных дорог общего пользования с твердым покрытием</a:t>
          </a:r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Плохое состояние дорого и недостаточный уровень развития транспортно- </a:t>
          </a:r>
          <a:r>
            <a:rPr lang="ru-RU" sz="1900" b="1" dirty="0" err="1" smtClean="0"/>
            <a:t>логистической</a:t>
          </a:r>
          <a:r>
            <a:rPr lang="ru-RU" sz="1900" b="1" dirty="0" smtClean="0"/>
            <a:t> инфраструктуры</a:t>
          </a:r>
          <a:endParaRPr lang="ru-RU" sz="19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Ухудшение санитарно-экологической обстановки в черте водоемом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2" custScaleY="52177" custLinFactY="-405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75734" custLinFactNeighborY="-53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2" custScaleY="54427" custLinFactNeighborY="-41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97134" custLinFactNeighborY="-31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B43CC6-1924-4F90-8BE6-0C13538EDA7A}" type="presOf" srcId="{CB84E9E0-A49E-48AF-A110-DC372E89EEDE}" destId="{1FAB048C-8B8F-4BE0-99AE-66466C09E958}" srcOrd="0" destOrd="0" presId="urn:microsoft.com/office/officeart/2005/8/layout/vList2"/>
    <dgm:cxn modelId="{54D6F586-DCAA-4D05-85AA-A00B12FF6BB2}" type="presOf" srcId="{1345613D-C691-4A56-B500-5338364956CA}" destId="{5A9C5F84-3A74-45B1-BF18-E645A81646C8}" srcOrd="0" destOrd="0" presId="urn:microsoft.com/office/officeart/2005/8/layout/vList2"/>
    <dgm:cxn modelId="{7984989A-23B7-41FE-A390-594039B15BA0}" type="presOf" srcId="{10E102C5-B5C7-4F7C-9BB6-BDA1412AFBB2}" destId="{B6A9C5D5-6716-49FA-AE91-69E69AE13979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7E3370BC-C89E-404B-8FE0-9105840D4339}" type="presOf" srcId="{1065B366-A010-401F-B028-15FFE482F27F}" destId="{FB6FAF87-3908-4693-90F2-E7A41532A76A}" srcOrd="0" destOrd="0" presId="urn:microsoft.com/office/officeart/2005/8/layout/vList2"/>
    <dgm:cxn modelId="{BCF112DC-9805-4978-ACCF-8AE5BB48F440}" type="presOf" srcId="{EE99CE86-28AA-43D9-BCCB-9FEE614EBF09}" destId="{DBBC4595-110E-432C-9F96-7DC5DFFE1867}" srcOrd="0" destOrd="0" presId="urn:microsoft.com/office/officeart/2005/8/layout/vList2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A293ACA0-8C33-4D0C-9BAB-2BC3A45B8A76}" type="presParOf" srcId="{B6A9C5D5-6716-49FA-AE91-69E69AE13979}" destId="{5A9C5F84-3A74-45B1-BF18-E645A81646C8}" srcOrd="0" destOrd="0" presId="urn:microsoft.com/office/officeart/2005/8/layout/vList2"/>
    <dgm:cxn modelId="{8F2A02C5-3048-4367-AA37-EDE143D61B1E}" type="presParOf" srcId="{B6A9C5D5-6716-49FA-AE91-69E69AE13979}" destId="{1FAB048C-8B8F-4BE0-99AE-66466C09E958}" srcOrd="1" destOrd="0" presId="urn:microsoft.com/office/officeart/2005/8/layout/vList2"/>
    <dgm:cxn modelId="{AD4689FE-C40A-4768-9AFE-913960282592}" type="presParOf" srcId="{B6A9C5D5-6716-49FA-AE91-69E69AE13979}" destId="{FB6FAF87-3908-4693-90F2-E7A41532A76A}" srcOrd="2" destOrd="0" presId="urn:microsoft.com/office/officeart/2005/8/layout/vList2"/>
    <dgm:cxn modelId="{33CC56F9-B159-4C32-A238-0B5107171A11}" type="presParOf" srcId="{B6A9C5D5-6716-49FA-AE91-69E69AE13979}" destId="{DBBC4595-110E-432C-9F96-7DC5DFFE1867}" srcOrd="3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7A912A-48BF-4DE7-9C81-0E758FD68DAF}" type="doc">
      <dgm:prSet loTypeId="urn:microsoft.com/office/officeart/2005/8/layout/radial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06A139-12EC-4C58-A185-74EAA53C171D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1. Комфортная среда проживания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/>
        </a:p>
      </dgm:t>
    </dgm:pt>
    <dgm:pt modelId="{608768F9-E925-4C5B-81A6-051E476B5851}" type="parTrans" cxnId="{32BBDFFE-E7D4-4DDF-980B-396B3E9D531D}">
      <dgm:prSet/>
      <dgm:spPr/>
      <dgm:t>
        <a:bodyPr/>
        <a:lstStyle/>
        <a:p>
          <a:endParaRPr lang="ru-RU"/>
        </a:p>
      </dgm:t>
    </dgm:pt>
    <dgm:pt modelId="{00E41836-B21E-4874-94A1-9B74428201E8}" type="sibTrans" cxnId="{32BBDFFE-E7D4-4DDF-980B-396B3E9D531D}">
      <dgm:prSet/>
      <dgm:spPr/>
      <dgm:t>
        <a:bodyPr/>
        <a:lstStyle/>
        <a:p>
          <a:endParaRPr lang="ru-RU"/>
        </a:p>
      </dgm:t>
    </dgm:pt>
    <dgm:pt modelId="{409DCAEB-80EC-4ECF-BC1F-8219811420B4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/>
            <a:t>2.Человеческкий капитал</a:t>
          </a:r>
          <a:endParaRPr lang="ru-RU" sz="1600" b="1" dirty="0"/>
        </a:p>
      </dgm:t>
    </dgm:pt>
    <dgm:pt modelId="{005CA112-CA7D-4C67-A65C-4543F2D60F80}" type="parTrans" cxnId="{3A86D382-34C6-4EA2-A105-51D4BD4A7FF9}">
      <dgm:prSet/>
      <dgm:spPr/>
      <dgm:t>
        <a:bodyPr/>
        <a:lstStyle/>
        <a:p>
          <a:endParaRPr lang="ru-RU"/>
        </a:p>
      </dgm:t>
    </dgm:pt>
    <dgm:pt modelId="{0B70D276-64FF-456E-A070-1719A4E22547}" type="sibTrans" cxnId="{3A86D382-34C6-4EA2-A105-51D4BD4A7FF9}">
      <dgm:prSet/>
      <dgm:spPr/>
      <dgm:t>
        <a:bodyPr/>
        <a:lstStyle/>
        <a:p>
          <a:endParaRPr lang="ru-RU"/>
        </a:p>
      </dgm:t>
    </dgm:pt>
    <dgm:pt modelId="{75D5F9A8-772E-44A7-90E8-D3BE28AEC696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/>
            <a:t>3.Экономика будущего</a:t>
          </a:r>
          <a:endParaRPr lang="ru-RU" sz="1600" b="1" dirty="0"/>
        </a:p>
      </dgm:t>
    </dgm:pt>
    <dgm:pt modelId="{B995FC6E-092E-4A4C-B132-DE10A78835B9}" type="parTrans" cxnId="{F1DCA688-AE90-440E-8407-C58E18DF4C70}">
      <dgm:prSet/>
      <dgm:spPr/>
      <dgm:t>
        <a:bodyPr/>
        <a:lstStyle/>
        <a:p>
          <a:endParaRPr lang="ru-RU"/>
        </a:p>
      </dgm:t>
    </dgm:pt>
    <dgm:pt modelId="{578D0BFC-52CF-43E4-BD79-7AFBB454D879}" type="sibTrans" cxnId="{F1DCA688-AE90-440E-8407-C58E18DF4C70}">
      <dgm:prSet/>
      <dgm:spPr/>
      <dgm:t>
        <a:bodyPr/>
        <a:lstStyle/>
        <a:p>
          <a:endParaRPr lang="ru-RU"/>
        </a:p>
      </dgm:t>
    </dgm:pt>
    <dgm:pt modelId="{52158486-117B-4247-A3C8-5E79A9109DBB}" type="pres">
      <dgm:prSet presAssocID="{737A912A-48BF-4DE7-9C81-0E758FD68DA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FB1269-C058-4980-B898-0591DC480CF5}" type="pres">
      <dgm:prSet presAssocID="{737A912A-48BF-4DE7-9C81-0E758FD68DAF}" presName="cycle" presStyleCnt="0"/>
      <dgm:spPr/>
    </dgm:pt>
    <dgm:pt modelId="{F1E9FD61-33AD-42E0-AF49-07962E870977}" type="pres">
      <dgm:prSet presAssocID="{737A912A-48BF-4DE7-9C81-0E758FD68DAF}" presName="centerShape" presStyleCnt="0"/>
      <dgm:spPr/>
    </dgm:pt>
    <dgm:pt modelId="{17B49C03-613F-4EC6-ADF4-628CDFE3199A}" type="pres">
      <dgm:prSet presAssocID="{737A912A-48BF-4DE7-9C81-0E758FD68DAF}" presName="connSite" presStyleLbl="node1" presStyleIdx="0" presStyleCnt="4"/>
      <dgm:spPr/>
    </dgm:pt>
    <dgm:pt modelId="{B96FA3FD-6B5A-4F2B-B5A5-0A57BAF2F790}" type="pres">
      <dgm:prSet presAssocID="{737A912A-48BF-4DE7-9C81-0E758FD68DAF}" presName="visible" presStyleLbl="node1" presStyleIdx="0" presStyleCnt="4" custScaleX="21225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</dgm:pt>
    <dgm:pt modelId="{FE374041-6707-4DF5-B777-118C42D9EA5F}" type="pres">
      <dgm:prSet presAssocID="{608768F9-E925-4C5B-81A6-051E476B585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8CD666C2-CD94-4E90-B173-2C7C63C9A7AF}" type="pres">
      <dgm:prSet presAssocID="{AF06A139-12EC-4C58-A185-74EAA53C171D}" presName="node" presStyleCnt="0"/>
      <dgm:spPr/>
    </dgm:pt>
    <dgm:pt modelId="{75269568-1281-4F23-816A-6E649FB6C1E0}" type="pres">
      <dgm:prSet presAssocID="{AF06A139-12EC-4C58-A185-74EAA53C171D}" presName="parentNode" presStyleLbl="node1" presStyleIdx="1" presStyleCnt="4" custScaleX="212255" custLinFactNeighborX="85342" custLinFactNeighborY="108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E244-13D8-4352-8158-6A4EA41D4028}" type="pres">
      <dgm:prSet presAssocID="{AF06A139-12EC-4C58-A185-74EAA53C171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4C3AE-9812-4A84-B512-5EE81D8473E4}" type="pres">
      <dgm:prSet presAssocID="{005CA112-CA7D-4C67-A65C-4543F2D60F80}" presName="Name25" presStyleLbl="parChTrans1D1" presStyleIdx="1" presStyleCnt="3"/>
      <dgm:spPr/>
      <dgm:t>
        <a:bodyPr/>
        <a:lstStyle/>
        <a:p>
          <a:endParaRPr lang="ru-RU"/>
        </a:p>
      </dgm:t>
    </dgm:pt>
    <dgm:pt modelId="{3631D5FD-549D-4087-842B-B8CF06FCE2B2}" type="pres">
      <dgm:prSet presAssocID="{409DCAEB-80EC-4ECF-BC1F-8219811420B4}" presName="node" presStyleCnt="0"/>
      <dgm:spPr/>
    </dgm:pt>
    <dgm:pt modelId="{6E9CECCF-19DF-4289-9475-F3501516FCFA}" type="pres">
      <dgm:prSet presAssocID="{409DCAEB-80EC-4ECF-BC1F-8219811420B4}" presName="parentNode" presStyleLbl="node1" presStyleIdx="2" presStyleCnt="4" custScaleX="212255" custLinFactX="67300" custLinFactNeighborX="100000" custLinFactNeighborY="24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629B7-2A86-4114-9446-C0F4CB4201FA}" type="pres">
      <dgm:prSet presAssocID="{409DCAEB-80EC-4ECF-BC1F-8219811420B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D640-5163-456F-9798-4DF1D98C6FCF}" type="pres">
      <dgm:prSet presAssocID="{B995FC6E-092E-4A4C-B132-DE10A78835B9}" presName="Name25" presStyleLbl="parChTrans1D1" presStyleIdx="2" presStyleCnt="3"/>
      <dgm:spPr/>
      <dgm:t>
        <a:bodyPr/>
        <a:lstStyle/>
        <a:p>
          <a:endParaRPr lang="ru-RU"/>
        </a:p>
      </dgm:t>
    </dgm:pt>
    <dgm:pt modelId="{916A5EED-2C61-401F-8B0B-D00AD6143099}" type="pres">
      <dgm:prSet presAssocID="{75D5F9A8-772E-44A7-90E8-D3BE28AEC696}" presName="node" presStyleCnt="0"/>
      <dgm:spPr/>
    </dgm:pt>
    <dgm:pt modelId="{519E0F9D-0EC1-4C13-8022-5B0AFC643579}" type="pres">
      <dgm:prSet presAssocID="{75D5F9A8-772E-44A7-90E8-D3BE28AEC696}" presName="parentNode" presStyleLbl="node1" presStyleIdx="3" presStyleCnt="4" custScaleX="212255" custLinFactX="100000" custLinFactNeighborX="122264" custLinFactNeighborY="-4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759A6-FEAF-45BF-9753-51197F0B8DBD}" type="pres">
      <dgm:prSet presAssocID="{75D5F9A8-772E-44A7-90E8-D3BE28AEC69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6131B9-8C5A-4049-B0D6-029179419212}" type="presOf" srcId="{B995FC6E-092E-4A4C-B132-DE10A78835B9}" destId="{1BADD640-5163-456F-9798-4DF1D98C6FCF}" srcOrd="0" destOrd="0" presId="urn:microsoft.com/office/officeart/2005/8/layout/radial2"/>
    <dgm:cxn modelId="{3A86D382-34C6-4EA2-A105-51D4BD4A7FF9}" srcId="{737A912A-48BF-4DE7-9C81-0E758FD68DAF}" destId="{409DCAEB-80EC-4ECF-BC1F-8219811420B4}" srcOrd="1" destOrd="0" parTransId="{005CA112-CA7D-4C67-A65C-4543F2D60F80}" sibTransId="{0B70D276-64FF-456E-A070-1719A4E22547}"/>
    <dgm:cxn modelId="{E350489F-1791-49DA-9521-E73607B35E04}" type="presOf" srcId="{608768F9-E925-4C5B-81A6-051E476B5851}" destId="{FE374041-6707-4DF5-B777-118C42D9EA5F}" srcOrd="0" destOrd="0" presId="urn:microsoft.com/office/officeart/2005/8/layout/radial2"/>
    <dgm:cxn modelId="{32BBDFFE-E7D4-4DDF-980B-396B3E9D531D}" srcId="{737A912A-48BF-4DE7-9C81-0E758FD68DAF}" destId="{AF06A139-12EC-4C58-A185-74EAA53C171D}" srcOrd="0" destOrd="0" parTransId="{608768F9-E925-4C5B-81A6-051E476B5851}" sibTransId="{00E41836-B21E-4874-94A1-9B74428201E8}"/>
    <dgm:cxn modelId="{D66DAB2F-CE47-4A2F-B0ED-00A00976B855}" type="presOf" srcId="{005CA112-CA7D-4C67-A65C-4543F2D60F80}" destId="{A1C4C3AE-9812-4A84-B512-5EE81D8473E4}" srcOrd="0" destOrd="0" presId="urn:microsoft.com/office/officeart/2005/8/layout/radial2"/>
    <dgm:cxn modelId="{25727C1B-F1DD-4E79-B920-A2E7F3A898E9}" type="presOf" srcId="{409DCAEB-80EC-4ECF-BC1F-8219811420B4}" destId="{6E9CECCF-19DF-4289-9475-F3501516FCFA}" srcOrd="0" destOrd="0" presId="urn:microsoft.com/office/officeart/2005/8/layout/radial2"/>
    <dgm:cxn modelId="{F1DCA688-AE90-440E-8407-C58E18DF4C70}" srcId="{737A912A-48BF-4DE7-9C81-0E758FD68DAF}" destId="{75D5F9A8-772E-44A7-90E8-D3BE28AEC696}" srcOrd="2" destOrd="0" parTransId="{B995FC6E-092E-4A4C-B132-DE10A78835B9}" sibTransId="{578D0BFC-52CF-43E4-BD79-7AFBB454D879}"/>
    <dgm:cxn modelId="{94711F42-C0A3-4937-BEDB-E3C2384DF597}" type="presOf" srcId="{AF06A139-12EC-4C58-A185-74EAA53C171D}" destId="{75269568-1281-4F23-816A-6E649FB6C1E0}" srcOrd="0" destOrd="0" presId="urn:microsoft.com/office/officeart/2005/8/layout/radial2"/>
    <dgm:cxn modelId="{E3787A4E-A3B7-46A5-8FC4-E42872C09CDA}" type="presOf" srcId="{75D5F9A8-772E-44A7-90E8-D3BE28AEC696}" destId="{519E0F9D-0EC1-4C13-8022-5B0AFC643579}" srcOrd="0" destOrd="0" presId="urn:microsoft.com/office/officeart/2005/8/layout/radial2"/>
    <dgm:cxn modelId="{567ECC37-24A6-4ABC-AFFE-36BB4AEC324E}" type="presOf" srcId="{737A912A-48BF-4DE7-9C81-0E758FD68DAF}" destId="{52158486-117B-4247-A3C8-5E79A9109DBB}" srcOrd="0" destOrd="0" presId="urn:microsoft.com/office/officeart/2005/8/layout/radial2"/>
    <dgm:cxn modelId="{6240920E-3F15-4ACA-B559-E956DEC19957}" type="presParOf" srcId="{52158486-117B-4247-A3C8-5E79A9109DBB}" destId="{FBFB1269-C058-4980-B898-0591DC480CF5}" srcOrd="0" destOrd="0" presId="urn:microsoft.com/office/officeart/2005/8/layout/radial2"/>
    <dgm:cxn modelId="{23806C30-CFCF-435C-A296-D2B19E462430}" type="presParOf" srcId="{FBFB1269-C058-4980-B898-0591DC480CF5}" destId="{F1E9FD61-33AD-42E0-AF49-07962E870977}" srcOrd="0" destOrd="0" presId="urn:microsoft.com/office/officeart/2005/8/layout/radial2"/>
    <dgm:cxn modelId="{B8DADCC0-EC22-4F31-A597-8C21F39D1CB2}" type="presParOf" srcId="{F1E9FD61-33AD-42E0-AF49-07962E870977}" destId="{17B49C03-613F-4EC6-ADF4-628CDFE3199A}" srcOrd="0" destOrd="0" presId="urn:microsoft.com/office/officeart/2005/8/layout/radial2"/>
    <dgm:cxn modelId="{3ADAE0A4-AEED-4DB0-A770-E1DF2523B66A}" type="presParOf" srcId="{F1E9FD61-33AD-42E0-AF49-07962E870977}" destId="{B96FA3FD-6B5A-4F2B-B5A5-0A57BAF2F790}" srcOrd="1" destOrd="0" presId="urn:microsoft.com/office/officeart/2005/8/layout/radial2"/>
    <dgm:cxn modelId="{2FF0D00B-3D41-4FC7-8113-C8FECD3A47CF}" type="presParOf" srcId="{FBFB1269-C058-4980-B898-0591DC480CF5}" destId="{FE374041-6707-4DF5-B777-118C42D9EA5F}" srcOrd="1" destOrd="0" presId="urn:microsoft.com/office/officeart/2005/8/layout/radial2"/>
    <dgm:cxn modelId="{066C8B35-8152-4412-97E6-B93B701E6F4B}" type="presParOf" srcId="{FBFB1269-C058-4980-B898-0591DC480CF5}" destId="{8CD666C2-CD94-4E90-B173-2C7C63C9A7AF}" srcOrd="2" destOrd="0" presId="urn:microsoft.com/office/officeart/2005/8/layout/radial2"/>
    <dgm:cxn modelId="{B2E49933-3A2E-47C5-9F04-CEE971B8F9EC}" type="presParOf" srcId="{8CD666C2-CD94-4E90-B173-2C7C63C9A7AF}" destId="{75269568-1281-4F23-816A-6E649FB6C1E0}" srcOrd="0" destOrd="0" presId="urn:microsoft.com/office/officeart/2005/8/layout/radial2"/>
    <dgm:cxn modelId="{7B93BF77-0936-486C-9B4B-076A2CF61599}" type="presParOf" srcId="{8CD666C2-CD94-4E90-B173-2C7C63C9A7AF}" destId="{6F6AE244-13D8-4352-8158-6A4EA41D4028}" srcOrd="1" destOrd="0" presId="urn:microsoft.com/office/officeart/2005/8/layout/radial2"/>
    <dgm:cxn modelId="{0D14FDCB-4BE6-4C7B-9E2C-7FFAED7B5CEE}" type="presParOf" srcId="{FBFB1269-C058-4980-B898-0591DC480CF5}" destId="{A1C4C3AE-9812-4A84-B512-5EE81D8473E4}" srcOrd="3" destOrd="0" presId="urn:microsoft.com/office/officeart/2005/8/layout/radial2"/>
    <dgm:cxn modelId="{5C7BCFFD-4BC3-42B0-89EC-81B4E9876634}" type="presParOf" srcId="{FBFB1269-C058-4980-B898-0591DC480CF5}" destId="{3631D5FD-549D-4087-842B-B8CF06FCE2B2}" srcOrd="4" destOrd="0" presId="urn:microsoft.com/office/officeart/2005/8/layout/radial2"/>
    <dgm:cxn modelId="{33B6813D-051A-497E-A662-7C37818E2492}" type="presParOf" srcId="{3631D5FD-549D-4087-842B-B8CF06FCE2B2}" destId="{6E9CECCF-19DF-4289-9475-F3501516FCFA}" srcOrd="0" destOrd="0" presId="urn:microsoft.com/office/officeart/2005/8/layout/radial2"/>
    <dgm:cxn modelId="{44AA31AA-BB43-407F-8157-F501222CA32E}" type="presParOf" srcId="{3631D5FD-549D-4087-842B-B8CF06FCE2B2}" destId="{CBE629B7-2A86-4114-9446-C0F4CB4201FA}" srcOrd="1" destOrd="0" presId="urn:microsoft.com/office/officeart/2005/8/layout/radial2"/>
    <dgm:cxn modelId="{6CC281FF-9B67-4C16-B3B2-827D064A3422}" type="presParOf" srcId="{FBFB1269-C058-4980-B898-0591DC480CF5}" destId="{1BADD640-5163-456F-9798-4DF1D98C6FCF}" srcOrd="5" destOrd="0" presId="urn:microsoft.com/office/officeart/2005/8/layout/radial2"/>
    <dgm:cxn modelId="{EA3D5761-DEDA-4EF6-B364-F4ECDE12D86B}" type="presParOf" srcId="{FBFB1269-C058-4980-B898-0591DC480CF5}" destId="{916A5EED-2C61-401F-8B0B-D00AD6143099}" srcOrd="6" destOrd="0" presId="urn:microsoft.com/office/officeart/2005/8/layout/radial2"/>
    <dgm:cxn modelId="{7F0C89F6-88CB-4CF5-8749-0238CAAE57A6}" type="presParOf" srcId="{916A5EED-2C61-401F-8B0B-D00AD6143099}" destId="{519E0F9D-0EC1-4C13-8022-5B0AFC643579}" srcOrd="0" destOrd="0" presId="urn:microsoft.com/office/officeart/2005/8/layout/radial2"/>
    <dgm:cxn modelId="{30F4188E-096B-46B8-9314-C1CE18F8D0EB}" type="presParOf" srcId="{916A5EED-2C61-401F-8B0B-D00AD6143099}" destId="{567759A6-FEAF-45BF-9753-51197F0B8DBD}" srcOrd="1" destOrd="0" presId="urn:microsoft.com/office/officeart/2005/8/layout/radial2"/>
  </dgm:cxnLst>
  <dgm:bg>
    <a:gradFill>
      <a:gsLst>
        <a:gs pos="0">
          <a:srgbClr val="FFFF00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441078-4F73-4374-A98E-524A4E6D784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4B73257-FC52-43AF-80E2-E0B3BB1F2AC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dirty="0" smtClean="0"/>
            <a:t>Красноярский район для красноярцев</a:t>
          </a:r>
          <a:r>
            <a:rPr lang="ru-RU" sz="1000" dirty="0" smtClean="0"/>
            <a:t> – территория благополучия, лучшее место для жизни и работы.</a:t>
          </a:r>
          <a:endParaRPr lang="ru-RU" sz="1000" dirty="0"/>
        </a:p>
      </dgm:t>
    </dgm:pt>
    <dgm:pt modelId="{3BEFCA41-8650-483E-B02A-96B361414826}" type="parTrans" cxnId="{E8D25DF1-B8BD-4673-BE6F-CC5C24FB07E3}">
      <dgm:prSet/>
      <dgm:spPr/>
      <dgm:t>
        <a:bodyPr/>
        <a:lstStyle/>
        <a:p>
          <a:endParaRPr lang="ru-RU"/>
        </a:p>
      </dgm:t>
    </dgm:pt>
    <dgm:pt modelId="{95C1F140-7C23-432A-8FB1-BE5F68F6DAF9}" type="sibTrans" cxnId="{E8D25DF1-B8BD-4673-BE6F-CC5C24FB07E3}">
      <dgm:prSet/>
      <dgm:spPr/>
      <dgm:t>
        <a:bodyPr/>
        <a:lstStyle/>
        <a:p>
          <a:endParaRPr lang="ru-RU"/>
        </a:p>
      </dgm:t>
    </dgm:pt>
    <dgm:pt modelId="{0433163E-E94B-44A5-8058-EC2E2834E64A}">
      <dgm:prSet phldrT="[Текст]" custT="1"/>
      <dgm:spPr/>
      <dgm:t>
        <a:bodyPr/>
        <a:lstStyle/>
        <a:p>
          <a:r>
            <a:rPr lang="ru-RU" sz="1000" b="1" dirty="0" smtClean="0"/>
            <a:t>Красноярский район в России</a:t>
          </a:r>
          <a:r>
            <a:rPr lang="ru-RU" sz="1000" dirty="0" smtClean="0"/>
            <a:t> – </a:t>
          </a:r>
          <a:r>
            <a:rPr lang="ru-RU" sz="1000" dirty="0" err="1" smtClean="0"/>
            <a:t>агрологистический</a:t>
          </a:r>
          <a:r>
            <a:rPr lang="ru-RU" sz="1000" dirty="0" smtClean="0"/>
            <a:t> и туристический </a:t>
          </a:r>
          <a:r>
            <a:rPr lang="ru-RU" sz="1000" dirty="0" err="1" smtClean="0"/>
            <a:t>хаб</a:t>
          </a:r>
          <a:endParaRPr lang="ru-RU" sz="1000" dirty="0"/>
        </a:p>
      </dgm:t>
    </dgm:pt>
    <dgm:pt modelId="{B59E70B1-9D32-4D6A-8921-58BE6B40E834}" type="parTrans" cxnId="{952729DE-6E7B-4BDA-8859-B7029C2F5D7F}">
      <dgm:prSet/>
      <dgm:spPr/>
      <dgm:t>
        <a:bodyPr/>
        <a:lstStyle/>
        <a:p>
          <a:endParaRPr lang="ru-RU"/>
        </a:p>
      </dgm:t>
    </dgm:pt>
    <dgm:pt modelId="{DDF916E1-DD55-4F88-9B25-47B024455B11}" type="sibTrans" cxnId="{952729DE-6E7B-4BDA-8859-B7029C2F5D7F}">
      <dgm:prSet/>
      <dgm:spPr/>
      <dgm:t>
        <a:bodyPr/>
        <a:lstStyle/>
        <a:p>
          <a:endParaRPr lang="ru-RU"/>
        </a:p>
      </dgm:t>
    </dgm:pt>
    <dgm:pt modelId="{55A2697F-C88A-45FC-B2FF-A5301533EDD2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dirty="0" smtClean="0"/>
            <a:t>Красноярский район в </a:t>
          </a:r>
          <a:r>
            <a:rPr lang="ru-RU" sz="1000" b="1" dirty="0" err="1" smtClean="0"/>
            <a:t>Самарско-Тольяттинской</a:t>
          </a:r>
          <a:r>
            <a:rPr lang="ru-RU" sz="1000" b="1" dirty="0" smtClean="0"/>
            <a:t> агломерации</a:t>
          </a:r>
          <a:r>
            <a:rPr lang="ru-RU" sz="1000" dirty="0" smtClean="0"/>
            <a:t> – район комфортной загородной жизни развитого фермерства и высокой экологической культуры.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000" dirty="0"/>
        </a:p>
      </dgm:t>
    </dgm:pt>
    <dgm:pt modelId="{D7578FE8-5094-4FB8-8E41-42F1D623E0BA}" type="parTrans" cxnId="{D01A7649-78D4-4C64-A8F0-4A25B2063A33}">
      <dgm:prSet/>
      <dgm:spPr/>
      <dgm:t>
        <a:bodyPr/>
        <a:lstStyle/>
        <a:p>
          <a:endParaRPr lang="ru-RU"/>
        </a:p>
      </dgm:t>
    </dgm:pt>
    <dgm:pt modelId="{FC16816C-DD47-4253-B7D0-AA7D22BABFD3}" type="sibTrans" cxnId="{D01A7649-78D4-4C64-A8F0-4A25B2063A33}">
      <dgm:prSet/>
      <dgm:spPr/>
      <dgm:t>
        <a:bodyPr/>
        <a:lstStyle/>
        <a:p>
          <a:endParaRPr lang="ru-RU"/>
        </a:p>
      </dgm:t>
    </dgm:pt>
    <dgm:pt modelId="{E3A49407-C271-4554-9AEA-F6B457D33794}" type="pres">
      <dgm:prSet presAssocID="{AF441078-4F73-4374-A98E-524A4E6D7841}" presName="compositeShape" presStyleCnt="0">
        <dgm:presLayoutVars>
          <dgm:chMax val="7"/>
          <dgm:dir/>
          <dgm:resizeHandles val="exact"/>
        </dgm:presLayoutVars>
      </dgm:prSet>
      <dgm:spPr/>
    </dgm:pt>
    <dgm:pt modelId="{596AF296-F287-4713-9B49-20A51BC870A4}" type="pres">
      <dgm:prSet presAssocID="{14B73257-FC52-43AF-80E2-E0B3BB1F2AC3}" presName="circ1" presStyleLbl="vennNode1" presStyleIdx="0" presStyleCnt="3" custScaleX="119610" custScaleY="116059" custLinFactNeighborX="-93936" custLinFactNeighborY="-5865"/>
      <dgm:spPr/>
      <dgm:t>
        <a:bodyPr/>
        <a:lstStyle/>
        <a:p>
          <a:endParaRPr lang="ru-RU"/>
        </a:p>
      </dgm:t>
    </dgm:pt>
    <dgm:pt modelId="{47479742-E12A-419B-B45B-5ACD111715DF}" type="pres">
      <dgm:prSet presAssocID="{14B73257-FC52-43AF-80E2-E0B3BB1F2AC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6D122-2E38-4C88-896F-7A91DDD58474}" type="pres">
      <dgm:prSet presAssocID="{0433163E-E94B-44A5-8058-EC2E2834E64A}" presName="circ2" presStyleLbl="vennNode1" presStyleIdx="1" presStyleCnt="3" custScaleX="119610" custScaleY="116059" custLinFactNeighborX="-63569" custLinFactNeighborY="1106"/>
      <dgm:spPr/>
      <dgm:t>
        <a:bodyPr/>
        <a:lstStyle/>
        <a:p>
          <a:endParaRPr lang="ru-RU"/>
        </a:p>
      </dgm:t>
    </dgm:pt>
    <dgm:pt modelId="{8206C8F1-4A77-4154-8EAD-CC3DA3D5C780}" type="pres">
      <dgm:prSet presAssocID="{0433163E-E94B-44A5-8058-EC2E2834E6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7A121-7D3E-4209-B637-9BE36C4CB329}" type="pres">
      <dgm:prSet presAssocID="{55A2697F-C88A-45FC-B2FF-A5301533EDD2}" presName="circ3" presStyleLbl="vennNode1" presStyleIdx="2" presStyleCnt="3" custScaleX="119610" custScaleY="116059" custLinFactNeighborX="-85037" custLinFactNeighborY="10167"/>
      <dgm:spPr/>
      <dgm:t>
        <a:bodyPr/>
        <a:lstStyle/>
        <a:p>
          <a:endParaRPr lang="ru-RU"/>
        </a:p>
      </dgm:t>
    </dgm:pt>
    <dgm:pt modelId="{4127C8DE-D336-460A-B5F2-F55BC2EC9E24}" type="pres">
      <dgm:prSet presAssocID="{55A2697F-C88A-45FC-B2FF-A5301533EDD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5015A4-2ADE-4BE1-8E6A-68DB21E96846}" type="presOf" srcId="{55A2697F-C88A-45FC-B2FF-A5301533EDD2}" destId="{D357A121-7D3E-4209-B637-9BE36C4CB329}" srcOrd="0" destOrd="0" presId="urn:microsoft.com/office/officeart/2005/8/layout/venn1"/>
    <dgm:cxn modelId="{E8D25DF1-B8BD-4673-BE6F-CC5C24FB07E3}" srcId="{AF441078-4F73-4374-A98E-524A4E6D7841}" destId="{14B73257-FC52-43AF-80E2-E0B3BB1F2AC3}" srcOrd="0" destOrd="0" parTransId="{3BEFCA41-8650-483E-B02A-96B361414826}" sibTransId="{95C1F140-7C23-432A-8FB1-BE5F68F6DAF9}"/>
    <dgm:cxn modelId="{952729DE-6E7B-4BDA-8859-B7029C2F5D7F}" srcId="{AF441078-4F73-4374-A98E-524A4E6D7841}" destId="{0433163E-E94B-44A5-8058-EC2E2834E64A}" srcOrd="1" destOrd="0" parTransId="{B59E70B1-9D32-4D6A-8921-58BE6B40E834}" sibTransId="{DDF916E1-DD55-4F88-9B25-47B024455B11}"/>
    <dgm:cxn modelId="{AC8F5603-0356-4A64-9CDF-D7AD4F312224}" type="presOf" srcId="{AF441078-4F73-4374-A98E-524A4E6D7841}" destId="{E3A49407-C271-4554-9AEA-F6B457D33794}" srcOrd="0" destOrd="0" presId="urn:microsoft.com/office/officeart/2005/8/layout/venn1"/>
    <dgm:cxn modelId="{C2C701F2-E0AC-4B13-B273-71884421DEC1}" type="presOf" srcId="{14B73257-FC52-43AF-80E2-E0B3BB1F2AC3}" destId="{596AF296-F287-4713-9B49-20A51BC870A4}" srcOrd="0" destOrd="0" presId="urn:microsoft.com/office/officeart/2005/8/layout/venn1"/>
    <dgm:cxn modelId="{540702B2-8FFC-418C-928E-B85760114966}" type="presOf" srcId="{14B73257-FC52-43AF-80E2-E0B3BB1F2AC3}" destId="{47479742-E12A-419B-B45B-5ACD111715DF}" srcOrd="1" destOrd="0" presId="urn:microsoft.com/office/officeart/2005/8/layout/venn1"/>
    <dgm:cxn modelId="{B9175F00-8A04-4250-942B-63FCEF44A1F7}" type="presOf" srcId="{0433163E-E94B-44A5-8058-EC2E2834E64A}" destId="{8206C8F1-4A77-4154-8EAD-CC3DA3D5C780}" srcOrd="1" destOrd="0" presId="urn:microsoft.com/office/officeart/2005/8/layout/venn1"/>
    <dgm:cxn modelId="{A6C09A0C-99BF-46A8-B364-54711C54D398}" type="presOf" srcId="{55A2697F-C88A-45FC-B2FF-A5301533EDD2}" destId="{4127C8DE-D336-460A-B5F2-F55BC2EC9E24}" srcOrd="1" destOrd="0" presId="urn:microsoft.com/office/officeart/2005/8/layout/venn1"/>
    <dgm:cxn modelId="{50B51089-9E3B-4A91-A6C5-9DA7DFB9FC19}" type="presOf" srcId="{0433163E-E94B-44A5-8058-EC2E2834E64A}" destId="{7AE6D122-2E38-4C88-896F-7A91DDD58474}" srcOrd="0" destOrd="0" presId="urn:microsoft.com/office/officeart/2005/8/layout/venn1"/>
    <dgm:cxn modelId="{D01A7649-78D4-4C64-A8F0-4A25B2063A33}" srcId="{AF441078-4F73-4374-A98E-524A4E6D7841}" destId="{55A2697F-C88A-45FC-B2FF-A5301533EDD2}" srcOrd="2" destOrd="0" parTransId="{D7578FE8-5094-4FB8-8E41-42F1D623E0BA}" sibTransId="{FC16816C-DD47-4253-B7D0-AA7D22BABFD3}"/>
    <dgm:cxn modelId="{19A3B5AC-BF82-4871-8367-8FFBD994073A}" type="presParOf" srcId="{E3A49407-C271-4554-9AEA-F6B457D33794}" destId="{596AF296-F287-4713-9B49-20A51BC870A4}" srcOrd="0" destOrd="0" presId="urn:microsoft.com/office/officeart/2005/8/layout/venn1"/>
    <dgm:cxn modelId="{78BCB669-BA4B-43F5-9845-94C101BD1EDD}" type="presParOf" srcId="{E3A49407-C271-4554-9AEA-F6B457D33794}" destId="{47479742-E12A-419B-B45B-5ACD111715DF}" srcOrd="1" destOrd="0" presId="urn:microsoft.com/office/officeart/2005/8/layout/venn1"/>
    <dgm:cxn modelId="{A598567B-0203-4995-A2EF-9D61555A1F1C}" type="presParOf" srcId="{E3A49407-C271-4554-9AEA-F6B457D33794}" destId="{7AE6D122-2E38-4C88-896F-7A91DDD58474}" srcOrd="2" destOrd="0" presId="urn:microsoft.com/office/officeart/2005/8/layout/venn1"/>
    <dgm:cxn modelId="{2E133661-1124-43F7-A944-3F0048861F67}" type="presParOf" srcId="{E3A49407-C271-4554-9AEA-F6B457D33794}" destId="{8206C8F1-4A77-4154-8EAD-CC3DA3D5C780}" srcOrd="3" destOrd="0" presId="urn:microsoft.com/office/officeart/2005/8/layout/venn1"/>
    <dgm:cxn modelId="{C01DB2F2-8F49-4814-82A7-980D09542AEA}" type="presParOf" srcId="{E3A49407-C271-4554-9AEA-F6B457D33794}" destId="{D357A121-7D3E-4209-B637-9BE36C4CB329}" srcOrd="4" destOrd="0" presId="urn:microsoft.com/office/officeart/2005/8/layout/venn1"/>
    <dgm:cxn modelId="{34EC3F11-5318-4FA3-A418-507AB4D534AB}" type="presParOf" srcId="{E3A49407-C271-4554-9AEA-F6B457D33794}" destId="{4127C8DE-D336-460A-B5F2-F55BC2EC9E24}" srcOrd="5" destOrd="0" presId="urn:microsoft.com/office/officeart/2005/8/layout/venn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8F47A7-9A90-4E99-ACF4-922B1AD27FA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B4DDD-C2B2-430B-801A-588FC589ECBC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Вхождение в ТОП-3 муниципалитетов  Самарской области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C6433E9-E698-4642-8BD4-FB4C56223357}" type="parTrans" cxnId="{92F8CDBA-B222-4279-88C4-3632B3FC2D2A}">
      <dgm:prSet/>
      <dgm:spPr/>
      <dgm:t>
        <a:bodyPr/>
        <a:lstStyle/>
        <a:p>
          <a:endParaRPr lang="ru-RU"/>
        </a:p>
      </dgm:t>
    </dgm:pt>
    <dgm:pt modelId="{CE449F2D-2DE4-41AC-8E21-1C0856F82DDA}" type="sibTrans" cxnId="{92F8CDBA-B222-4279-88C4-3632B3FC2D2A}">
      <dgm:prSet/>
      <dgm:spPr/>
      <dgm:t>
        <a:bodyPr/>
        <a:lstStyle/>
        <a:p>
          <a:endParaRPr lang="ru-RU"/>
        </a:p>
      </dgm:t>
    </dgm:pt>
    <dgm:pt modelId="{0BFF64A5-0478-44EC-836E-E2BBF741941E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Ускоренное развитие промышленности, сельского хозяйства, сферы услуг и туризма на основе технологических инноваций и привлечения инвестиций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F69A53E-D660-484A-8E71-8059076F660C}" type="parTrans" cxnId="{11C98C4F-3DD6-4B6A-B817-4FEE50673725}">
      <dgm:prSet/>
      <dgm:spPr/>
      <dgm:t>
        <a:bodyPr/>
        <a:lstStyle/>
        <a:p>
          <a:endParaRPr lang="ru-RU"/>
        </a:p>
      </dgm:t>
    </dgm:pt>
    <dgm:pt modelId="{BBACBF4E-93EA-4F4A-9C01-B56642315319}" type="sibTrans" cxnId="{11C98C4F-3DD6-4B6A-B817-4FEE50673725}">
      <dgm:prSet/>
      <dgm:spPr/>
      <dgm:t>
        <a:bodyPr/>
        <a:lstStyle/>
        <a:p>
          <a:endParaRPr lang="ru-RU"/>
        </a:p>
      </dgm:t>
    </dgm:pt>
    <dgm:pt modelId="{3E4909D0-6AFE-4960-874E-125A62F1B06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Развитие дорожно-транспортной инфраструктуры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101E414-8402-406F-A885-DB33BD652FB1}" type="parTrans" cxnId="{48A96DD7-06F8-46C3-BED1-DDF67EE10796}">
      <dgm:prSet/>
      <dgm:spPr/>
      <dgm:t>
        <a:bodyPr/>
        <a:lstStyle/>
        <a:p>
          <a:endParaRPr lang="ru-RU"/>
        </a:p>
      </dgm:t>
    </dgm:pt>
    <dgm:pt modelId="{B046F1D1-650D-4FEA-A927-360075C4E23F}" type="sibTrans" cxnId="{48A96DD7-06F8-46C3-BED1-DDF67EE10796}">
      <dgm:prSet/>
      <dgm:spPr/>
      <dgm:t>
        <a:bodyPr/>
        <a:lstStyle/>
        <a:p>
          <a:endParaRPr lang="ru-RU"/>
        </a:p>
      </dgm:t>
    </dgm:pt>
    <dgm:pt modelId="{FE4D2657-D838-493F-BDD9-A2A6B189207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Улучшение экологической обстановки и эффективное обращение с отходами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8A8FB76-E429-4576-96F5-E36DF812A3FA}" type="parTrans" cxnId="{E2DC4133-53B7-4772-B922-B6861AFECB8C}">
      <dgm:prSet/>
      <dgm:spPr/>
      <dgm:t>
        <a:bodyPr/>
        <a:lstStyle/>
        <a:p>
          <a:endParaRPr lang="ru-RU"/>
        </a:p>
      </dgm:t>
    </dgm:pt>
    <dgm:pt modelId="{A8CE3EBE-0DE4-4490-A279-294C9CEF099C}" type="sibTrans" cxnId="{E2DC4133-53B7-4772-B922-B6861AFECB8C}">
      <dgm:prSet/>
      <dgm:spPr/>
      <dgm:t>
        <a:bodyPr/>
        <a:lstStyle/>
        <a:p>
          <a:endParaRPr lang="ru-RU"/>
        </a:p>
      </dgm:t>
    </dgm:pt>
    <dgm:pt modelId="{3BBD79D2-DBA2-4466-973E-87A0AAD3871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Здоровьесбережение</a:t>
          </a:r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, развитие социальной и </a:t>
          </a:r>
          <a:r>
            <a:rPr lang="ru-RU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культурно-досуговой</a:t>
          </a:r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 среды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E9CE325-7C64-4574-A130-EE4687B96B6B}" type="parTrans" cxnId="{B818AFEB-8435-40B9-AB22-8F51B75DD4D8}">
      <dgm:prSet/>
      <dgm:spPr/>
      <dgm:t>
        <a:bodyPr/>
        <a:lstStyle/>
        <a:p>
          <a:endParaRPr lang="ru-RU"/>
        </a:p>
      </dgm:t>
    </dgm:pt>
    <dgm:pt modelId="{8216D6AA-7CAE-47C8-A8B9-57B5B9B42A59}" type="sibTrans" cxnId="{B818AFEB-8435-40B9-AB22-8F51B75DD4D8}">
      <dgm:prSet/>
      <dgm:spPr/>
      <dgm:t>
        <a:bodyPr/>
        <a:lstStyle/>
        <a:p>
          <a:endParaRPr lang="ru-RU"/>
        </a:p>
      </dgm:t>
    </dgm:pt>
    <dgm:pt modelId="{2AD4F67E-0ADC-47A6-B845-19CDAD5BD4F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Устойчивый рост объемов жилищного строительства и комфортности среды проживания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7BB5209-6BFD-461C-BE95-CD089A3779A5}" type="parTrans" cxnId="{02032AE5-D51F-4F85-9FA7-580AC41B28DE}">
      <dgm:prSet/>
      <dgm:spPr/>
      <dgm:t>
        <a:bodyPr/>
        <a:lstStyle/>
        <a:p>
          <a:endParaRPr lang="ru-RU"/>
        </a:p>
      </dgm:t>
    </dgm:pt>
    <dgm:pt modelId="{28CEBD4C-9E12-4239-9BB1-DB8BBAAA7943}" type="sibTrans" cxnId="{02032AE5-D51F-4F85-9FA7-580AC41B28DE}">
      <dgm:prSet/>
      <dgm:spPr/>
      <dgm:t>
        <a:bodyPr/>
        <a:lstStyle/>
        <a:p>
          <a:endParaRPr lang="ru-RU"/>
        </a:p>
      </dgm:t>
    </dgm:pt>
    <dgm:pt modelId="{7CBCACFC-7B45-45E7-B3EC-313431AD8C41}" type="pres">
      <dgm:prSet presAssocID="{958F47A7-9A90-4E99-ACF4-922B1AD27F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9C9DAB-61BC-46B8-965F-E7B407755D6C}" type="pres">
      <dgm:prSet presAssocID="{478B4DDD-C2B2-430B-801A-588FC589ECBC}" presName="node" presStyleLbl="node1" presStyleIdx="0" presStyleCnt="6" custScaleX="181495" custScaleY="120948" custRadScaleRad="96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6AC59-1138-4257-8EED-16DE5B75DEF3}" type="pres">
      <dgm:prSet presAssocID="{478B4DDD-C2B2-430B-801A-588FC589ECBC}" presName="spNode" presStyleCnt="0"/>
      <dgm:spPr/>
    </dgm:pt>
    <dgm:pt modelId="{118C8BA0-8C7C-425B-96E6-F4D939A5EB5A}" type="pres">
      <dgm:prSet presAssocID="{CE449F2D-2DE4-41AC-8E21-1C0856F82DDA}" presName="sibTrans" presStyleLbl="sibTrans1D1" presStyleIdx="0" presStyleCnt="6"/>
      <dgm:spPr/>
      <dgm:t>
        <a:bodyPr/>
        <a:lstStyle/>
        <a:p>
          <a:endParaRPr lang="ru-RU"/>
        </a:p>
      </dgm:t>
    </dgm:pt>
    <dgm:pt modelId="{625DBBAB-18BF-4D2B-8AEB-2378F1D5AEEB}" type="pres">
      <dgm:prSet presAssocID="{0BFF64A5-0478-44EC-836E-E2BBF741941E}" presName="node" presStyleLbl="node1" presStyleIdx="1" presStyleCnt="6" custScaleX="151548" custScaleY="124264" custRadScaleRad="111311" custRadScaleInc="45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1578-6ADD-480E-963B-CCBFB4F5B2E4}" type="pres">
      <dgm:prSet presAssocID="{0BFF64A5-0478-44EC-836E-E2BBF741941E}" presName="spNode" presStyleCnt="0"/>
      <dgm:spPr/>
    </dgm:pt>
    <dgm:pt modelId="{3990B26C-C05A-4EB6-B21E-ABFA824E16DD}" type="pres">
      <dgm:prSet presAssocID="{BBACBF4E-93EA-4F4A-9C01-B56642315319}" presName="sibTrans" presStyleLbl="sibTrans1D1" presStyleIdx="1" presStyleCnt="6"/>
      <dgm:spPr/>
      <dgm:t>
        <a:bodyPr/>
        <a:lstStyle/>
        <a:p>
          <a:endParaRPr lang="ru-RU"/>
        </a:p>
      </dgm:t>
    </dgm:pt>
    <dgm:pt modelId="{D935AB94-B69E-4BC3-96CA-B4795A3113F1}" type="pres">
      <dgm:prSet presAssocID="{2AD4F67E-0ADC-47A6-B845-19CDAD5BD4FD}" presName="node" presStyleLbl="node1" presStyleIdx="2" presStyleCnt="6" custScaleX="166447" custScaleY="109785" custRadScaleRad="119564" custRadScaleInc="-27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F77ED-72C2-4325-970C-2BB7D4266540}" type="pres">
      <dgm:prSet presAssocID="{2AD4F67E-0ADC-47A6-B845-19CDAD5BD4FD}" presName="spNode" presStyleCnt="0"/>
      <dgm:spPr/>
    </dgm:pt>
    <dgm:pt modelId="{63F2BC51-3B0D-4B33-B508-9E04A905E447}" type="pres">
      <dgm:prSet presAssocID="{28CEBD4C-9E12-4239-9BB1-DB8BBAAA7943}" presName="sibTrans" presStyleLbl="sibTrans1D1" presStyleIdx="2" presStyleCnt="6"/>
      <dgm:spPr/>
      <dgm:t>
        <a:bodyPr/>
        <a:lstStyle/>
        <a:p>
          <a:endParaRPr lang="ru-RU"/>
        </a:p>
      </dgm:t>
    </dgm:pt>
    <dgm:pt modelId="{A38EAD06-FD78-4789-A444-C5544B5FEE18}" type="pres">
      <dgm:prSet presAssocID="{3E4909D0-6AFE-4960-874E-125A62F1B060}" presName="node" presStyleLbl="node1" presStyleIdx="3" presStyleCnt="6" custScaleX="145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DACC3-95B8-4B40-A627-4E51B3A7745A}" type="pres">
      <dgm:prSet presAssocID="{3E4909D0-6AFE-4960-874E-125A62F1B060}" presName="spNode" presStyleCnt="0"/>
      <dgm:spPr/>
    </dgm:pt>
    <dgm:pt modelId="{F0E4079F-C6D8-4C84-BEC7-D5E5C101293C}" type="pres">
      <dgm:prSet presAssocID="{B046F1D1-650D-4FEA-A927-360075C4E23F}" presName="sibTrans" presStyleLbl="sibTrans1D1" presStyleIdx="3" presStyleCnt="6"/>
      <dgm:spPr/>
      <dgm:t>
        <a:bodyPr/>
        <a:lstStyle/>
        <a:p>
          <a:endParaRPr lang="ru-RU"/>
        </a:p>
      </dgm:t>
    </dgm:pt>
    <dgm:pt modelId="{EC20F297-ED06-48BD-9067-28D6904505D7}" type="pres">
      <dgm:prSet presAssocID="{FE4D2657-D838-493F-BDD9-A2A6B189207D}" presName="node" presStyleLbl="node1" presStyleIdx="4" presStyleCnt="6" custScaleX="187934" custRadScaleRad="113336" custRadScaleInc="14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153E1-E8DE-44BA-9D67-A3BBD251AAFE}" type="pres">
      <dgm:prSet presAssocID="{FE4D2657-D838-493F-BDD9-A2A6B189207D}" presName="spNode" presStyleCnt="0"/>
      <dgm:spPr/>
    </dgm:pt>
    <dgm:pt modelId="{003C10D9-8DA5-4767-86E5-67B8AA9F6F3F}" type="pres">
      <dgm:prSet presAssocID="{A8CE3EBE-0DE4-4490-A279-294C9CEF099C}" presName="sibTrans" presStyleLbl="sibTrans1D1" presStyleIdx="4" presStyleCnt="6"/>
      <dgm:spPr/>
      <dgm:t>
        <a:bodyPr/>
        <a:lstStyle/>
        <a:p>
          <a:endParaRPr lang="ru-RU"/>
        </a:p>
      </dgm:t>
    </dgm:pt>
    <dgm:pt modelId="{73F1499A-B4EC-4F3E-880A-19B802EDFC9F}" type="pres">
      <dgm:prSet presAssocID="{3BBD79D2-DBA2-4466-973E-87A0AAD38710}" presName="node" presStyleLbl="node1" presStyleIdx="5" presStyleCnt="6" custScaleX="155771" custRadScaleRad="112286" custRadScaleInc="-41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20FDE-AB5D-43C4-BD96-4DDFBC299FF3}" type="pres">
      <dgm:prSet presAssocID="{3BBD79D2-DBA2-4466-973E-87A0AAD38710}" presName="spNode" presStyleCnt="0"/>
      <dgm:spPr/>
    </dgm:pt>
    <dgm:pt modelId="{A7041AF2-46A8-4243-B539-42B914EC3B61}" type="pres">
      <dgm:prSet presAssocID="{8216D6AA-7CAE-47C8-A8B9-57B5B9B42A59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701AF9FC-D1CE-4C5F-AEEF-152905052EF7}" type="presOf" srcId="{CE449F2D-2DE4-41AC-8E21-1C0856F82DDA}" destId="{118C8BA0-8C7C-425B-96E6-F4D939A5EB5A}" srcOrd="0" destOrd="0" presId="urn:microsoft.com/office/officeart/2005/8/layout/cycle5"/>
    <dgm:cxn modelId="{C1A25ABD-A77C-4D23-825B-3D0B1A9B8127}" type="presOf" srcId="{478B4DDD-C2B2-430B-801A-588FC589ECBC}" destId="{1D9C9DAB-61BC-46B8-965F-E7B407755D6C}" srcOrd="0" destOrd="0" presId="urn:microsoft.com/office/officeart/2005/8/layout/cycle5"/>
    <dgm:cxn modelId="{48A96DD7-06F8-46C3-BED1-DDF67EE10796}" srcId="{958F47A7-9A90-4E99-ACF4-922B1AD27FA9}" destId="{3E4909D0-6AFE-4960-874E-125A62F1B060}" srcOrd="3" destOrd="0" parTransId="{8101E414-8402-406F-A885-DB33BD652FB1}" sibTransId="{B046F1D1-650D-4FEA-A927-360075C4E23F}"/>
    <dgm:cxn modelId="{8D74D34A-BC94-430E-A1DE-9C6E4FB6DC7B}" type="presOf" srcId="{3BBD79D2-DBA2-4466-973E-87A0AAD38710}" destId="{73F1499A-B4EC-4F3E-880A-19B802EDFC9F}" srcOrd="0" destOrd="0" presId="urn:microsoft.com/office/officeart/2005/8/layout/cycle5"/>
    <dgm:cxn modelId="{3A70C8E9-9C9C-46B9-8025-E5B08F73B9A8}" type="presOf" srcId="{8216D6AA-7CAE-47C8-A8B9-57B5B9B42A59}" destId="{A7041AF2-46A8-4243-B539-42B914EC3B61}" srcOrd="0" destOrd="0" presId="urn:microsoft.com/office/officeart/2005/8/layout/cycle5"/>
    <dgm:cxn modelId="{D5152FB8-59BC-444B-A468-5DFCA65264C7}" type="presOf" srcId="{A8CE3EBE-0DE4-4490-A279-294C9CEF099C}" destId="{003C10D9-8DA5-4767-86E5-67B8AA9F6F3F}" srcOrd="0" destOrd="0" presId="urn:microsoft.com/office/officeart/2005/8/layout/cycle5"/>
    <dgm:cxn modelId="{060F1B74-57BD-4D94-AA1C-40D66BDC00DC}" type="presOf" srcId="{FE4D2657-D838-493F-BDD9-A2A6B189207D}" destId="{EC20F297-ED06-48BD-9067-28D6904505D7}" srcOrd="0" destOrd="0" presId="urn:microsoft.com/office/officeart/2005/8/layout/cycle5"/>
    <dgm:cxn modelId="{92F8CDBA-B222-4279-88C4-3632B3FC2D2A}" srcId="{958F47A7-9A90-4E99-ACF4-922B1AD27FA9}" destId="{478B4DDD-C2B2-430B-801A-588FC589ECBC}" srcOrd="0" destOrd="0" parTransId="{4C6433E9-E698-4642-8BD4-FB4C56223357}" sibTransId="{CE449F2D-2DE4-41AC-8E21-1C0856F82DDA}"/>
    <dgm:cxn modelId="{7A06AF66-A938-4579-B560-8627E67A0D01}" type="presOf" srcId="{0BFF64A5-0478-44EC-836E-E2BBF741941E}" destId="{625DBBAB-18BF-4D2B-8AEB-2378F1D5AEEB}" srcOrd="0" destOrd="0" presId="urn:microsoft.com/office/officeart/2005/8/layout/cycle5"/>
    <dgm:cxn modelId="{91080DB1-F4C6-4E1D-AF73-FB0AB3788F3D}" type="presOf" srcId="{BBACBF4E-93EA-4F4A-9C01-B56642315319}" destId="{3990B26C-C05A-4EB6-B21E-ABFA824E16DD}" srcOrd="0" destOrd="0" presId="urn:microsoft.com/office/officeart/2005/8/layout/cycle5"/>
    <dgm:cxn modelId="{25B6EFF6-13F0-44E8-ABE5-1317AF1236EA}" type="presOf" srcId="{958F47A7-9A90-4E99-ACF4-922B1AD27FA9}" destId="{7CBCACFC-7B45-45E7-B3EC-313431AD8C41}" srcOrd="0" destOrd="0" presId="urn:microsoft.com/office/officeart/2005/8/layout/cycle5"/>
    <dgm:cxn modelId="{1D104566-4353-44F3-B82B-A98D9972C87D}" type="presOf" srcId="{28CEBD4C-9E12-4239-9BB1-DB8BBAAA7943}" destId="{63F2BC51-3B0D-4B33-B508-9E04A905E447}" srcOrd="0" destOrd="0" presId="urn:microsoft.com/office/officeart/2005/8/layout/cycle5"/>
    <dgm:cxn modelId="{7CEE29C6-8BBE-4A54-B536-8F3B236820D4}" type="presOf" srcId="{B046F1D1-650D-4FEA-A927-360075C4E23F}" destId="{F0E4079F-C6D8-4C84-BEC7-D5E5C101293C}" srcOrd="0" destOrd="0" presId="urn:microsoft.com/office/officeart/2005/8/layout/cycle5"/>
    <dgm:cxn modelId="{B818AFEB-8435-40B9-AB22-8F51B75DD4D8}" srcId="{958F47A7-9A90-4E99-ACF4-922B1AD27FA9}" destId="{3BBD79D2-DBA2-4466-973E-87A0AAD38710}" srcOrd="5" destOrd="0" parTransId="{3E9CE325-7C64-4574-A130-EE4687B96B6B}" sibTransId="{8216D6AA-7CAE-47C8-A8B9-57B5B9B42A59}"/>
    <dgm:cxn modelId="{88D63456-CF1A-49DB-806A-67E9AC9AA25E}" type="presOf" srcId="{3E4909D0-6AFE-4960-874E-125A62F1B060}" destId="{A38EAD06-FD78-4789-A444-C5544B5FEE18}" srcOrd="0" destOrd="0" presId="urn:microsoft.com/office/officeart/2005/8/layout/cycle5"/>
    <dgm:cxn modelId="{E2DC4133-53B7-4772-B922-B6861AFECB8C}" srcId="{958F47A7-9A90-4E99-ACF4-922B1AD27FA9}" destId="{FE4D2657-D838-493F-BDD9-A2A6B189207D}" srcOrd="4" destOrd="0" parTransId="{08A8FB76-E429-4576-96F5-E36DF812A3FA}" sibTransId="{A8CE3EBE-0DE4-4490-A279-294C9CEF099C}"/>
    <dgm:cxn modelId="{02032AE5-D51F-4F85-9FA7-580AC41B28DE}" srcId="{958F47A7-9A90-4E99-ACF4-922B1AD27FA9}" destId="{2AD4F67E-0ADC-47A6-B845-19CDAD5BD4FD}" srcOrd="2" destOrd="0" parTransId="{27BB5209-6BFD-461C-BE95-CD089A3779A5}" sibTransId="{28CEBD4C-9E12-4239-9BB1-DB8BBAAA7943}"/>
    <dgm:cxn modelId="{7031FD53-4611-4E6D-9C64-EA5DB0E2DB26}" type="presOf" srcId="{2AD4F67E-0ADC-47A6-B845-19CDAD5BD4FD}" destId="{D935AB94-B69E-4BC3-96CA-B4795A3113F1}" srcOrd="0" destOrd="0" presId="urn:microsoft.com/office/officeart/2005/8/layout/cycle5"/>
    <dgm:cxn modelId="{11C98C4F-3DD6-4B6A-B817-4FEE50673725}" srcId="{958F47A7-9A90-4E99-ACF4-922B1AD27FA9}" destId="{0BFF64A5-0478-44EC-836E-E2BBF741941E}" srcOrd="1" destOrd="0" parTransId="{0F69A53E-D660-484A-8E71-8059076F660C}" sibTransId="{BBACBF4E-93EA-4F4A-9C01-B56642315319}"/>
    <dgm:cxn modelId="{4E629D4A-5CEC-430F-905F-8BFFE207C777}" type="presParOf" srcId="{7CBCACFC-7B45-45E7-B3EC-313431AD8C41}" destId="{1D9C9DAB-61BC-46B8-965F-E7B407755D6C}" srcOrd="0" destOrd="0" presId="urn:microsoft.com/office/officeart/2005/8/layout/cycle5"/>
    <dgm:cxn modelId="{7E0C218B-F0F7-4BF6-9386-B6730F2960B3}" type="presParOf" srcId="{7CBCACFC-7B45-45E7-B3EC-313431AD8C41}" destId="{D716AC59-1138-4257-8EED-16DE5B75DEF3}" srcOrd="1" destOrd="0" presId="urn:microsoft.com/office/officeart/2005/8/layout/cycle5"/>
    <dgm:cxn modelId="{C8576E3A-C4BB-468E-B93D-2482EF0BE60B}" type="presParOf" srcId="{7CBCACFC-7B45-45E7-B3EC-313431AD8C41}" destId="{118C8BA0-8C7C-425B-96E6-F4D939A5EB5A}" srcOrd="2" destOrd="0" presId="urn:microsoft.com/office/officeart/2005/8/layout/cycle5"/>
    <dgm:cxn modelId="{C4AE847A-851E-4D86-90FE-FE3F8ABB497D}" type="presParOf" srcId="{7CBCACFC-7B45-45E7-B3EC-313431AD8C41}" destId="{625DBBAB-18BF-4D2B-8AEB-2378F1D5AEEB}" srcOrd="3" destOrd="0" presId="urn:microsoft.com/office/officeart/2005/8/layout/cycle5"/>
    <dgm:cxn modelId="{ED6F9E32-D09B-404A-8A58-3684AE6A3F0D}" type="presParOf" srcId="{7CBCACFC-7B45-45E7-B3EC-313431AD8C41}" destId="{5F801578-6ADD-480E-963B-CCBFB4F5B2E4}" srcOrd="4" destOrd="0" presId="urn:microsoft.com/office/officeart/2005/8/layout/cycle5"/>
    <dgm:cxn modelId="{6326A429-1EAA-47FF-B2B7-651539A9A862}" type="presParOf" srcId="{7CBCACFC-7B45-45E7-B3EC-313431AD8C41}" destId="{3990B26C-C05A-4EB6-B21E-ABFA824E16DD}" srcOrd="5" destOrd="0" presId="urn:microsoft.com/office/officeart/2005/8/layout/cycle5"/>
    <dgm:cxn modelId="{812182B6-24A2-42DE-8717-50FE74734B07}" type="presParOf" srcId="{7CBCACFC-7B45-45E7-B3EC-313431AD8C41}" destId="{D935AB94-B69E-4BC3-96CA-B4795A3113F1}" srcOrd="6" destOrd="0" presId="urn:microsoft.com/office/officeart/2005/8/layout/cycle5"/>
    <dgm:cxn modelId="{D720C119-0BDB-409C-A7BC-28B83B2EDB61}" type="presParOf" srcId="{7CBCACFC-7B45-45E7-B3EC-313431AD8C41}" destId="{9B2F77ED-72C2-4325-970C-2BB7D4266540}" srcOrd="7" destOrd="0" presId="urn:microsoft.com/office/officeart/2005/8/layout/cycle5"/>
    <dgm:cxn modelId="{8F74D021-2958-4C5A-B8C7-E0C1ED0B2FAE}" type="presParOf" srcId="{7CBCACFC-7B45-45E7-B3EC-313431AD8C41}" destId="{63F2BC51-3B0D-4B33-B508-9E04A905E447}" srcOrd="8" destOrd="0" presId="urn:microsoft.com/office/officeart/2005/8/layout/cycle5"/>
    <dgm:cxn modelId="{8B58E329-0B69-45EC-BCC5-78E247DBF27C}" type="presParOf" srcId="{7CBCACFC-7B45-45E7-B3EC-313431AD8C41}" destId="{A38EAD06-FD78-4789-A444-C5544B5FEE18}" srcOrd="9" destOrd="0" presId="urn:microsoft.com/office/officeart/2005/8/layout/cycle5"/>
    <dgm:cxn modelId="{9DEE7E50-DBF2-4608-AEBE-9C75E9F71400}" type="presParOf" srcId="{7CBCACFC-7B45-45E7-B3EC-313431AD8C41}" destId="{9BADACC3-95B8-4B40-A627-4E51B3A7745A}" srcOrd="10" destOrd="0" presId="urn:microsoft.com/office/officeart/2005/8/layout/cycle5"/>
    <dgm:cxn modelId="{069C6A44-6B13-407F-8EA9-E6165B0B36D6}" type="presParOf" srcId="{7CBCACFC-7B45-45E7-B3EC-313431AD8C41}" destId="{F0E4079F-C6D8-4C84-BEC7-D5E5C101293C}" srcOrd="11" destOrd="0" presId="urn:microsoft.com/office/officeart/2005/8/layout/cycle5"/>
    <dgm:cxn modelId="{F4EF93AE-864F-43EF-BF6A-097DA0AC64AC}" type="presParOf" srcId="{7CBCACFC-7B45-45E7-B3EC-313431AD8C41}" destId="{EC20F297-ED06-48BD-9067-28D6904505D7}" srcOrd="12" destOrd="0" presId="urn:microsoft.com/office/officeart/2005/8/layout/cycle5"/>
    <dgm:cxn modelId="{9331EB17-2ACE-4106-9842-FB7372E20D62}" type="presParOf" srcId="{7CBCACFC-7B45-45E7-B3EC-313431AD8C41}" destId="{C73153E1-E8DE-44BA-9D67-A3BBD251AAFE}" srcOrd="13" destOrd="0" presId="urn:microsoft.com/office/officeart/2005/8/layout/cycle5"/>
    <dgm:cxn modelId="{0984D9A0-3BE8-4CD3-AABE-9B473AC3D0B5}" type="presParOf" srcId="{7CBCACFC-7B45-45E7-B3EC-313431AD8C41}" destId="{003C10D9-8DA5-4767-86E5-67B8AA9F6F3F}" srcOrd="14" destOrd="0" presId="urn:microsoft.com/office/officeart/2005/8/layout/cycle5"/>
    <dgm:cxn modelId="{0F27F0A3-C7EC-45BC-BA6F-BE65595E59EB}" type="presParOf" srcId="{7CBCACFC-7B45-45E7-B3EC-313431AD8C41}" destId="{73F1499A-B4EC-4F3E-880A-19B802EDFC9F}" srcOrd="15" destOrd="0" presId="urn:microsoft.com/office/officeart/2005/8/layout/cycle5"/>
    <dgm:cxn modelId="{E711E1BD-BF14-4E3A-8749-B861C5D9DBE1}" type="presParOf" srcId="{7CBCACFC-7B45-45E7-B3EC-313431AD8C41}" destId="{B5320FDE-AB5D-43C4-BD96-4DDFBC299FF3}" srcOrd="16" destOrd="0" presId="urn:microsoft.com/office/officeart/2005/8/layout/cycle5"/>
    <dgm:cxn modelId="{EADB6A3F-70FB-471C-8727-F0AB7643C1B4}" type="presParOf" srcId="{7CBCACFC-7B45-45E7-B3EC-313431AD8C41}" destId="{A7041AF2-46A8-4243-B539-42B914EC3B61}" srcOrd="17" destOrd="0" presId="urn:microsoft.com/office/officeart/2005/8/layout/cycle5"/>
  </dgm:cxnLst>
  <dgm:bg>
    <a:gradFill>
      <a:gsLst>
        <a:gs pos="0">
          <a:schemeClr val="accent2">
            <a:lumMod val="20000"/>
            <a:lumOff val="80000"/>
          </a:schemeClr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9000000" scaled="0"/>
    </a:gra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0.16244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:a16="http://schemas.microsoft.com/office/drawing/2014/main" xmlns="" id="{FF4735CF-A4D1-4906-B576-834EACFC6848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4857785" cy="55701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чем </a:t>
          </a:r>
          <a:r>
            <a: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заключаются преимущества района </a:t>
          </a:r>
          <a:endParaRPr lang="ru-RU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мнению его жителей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0.99419</cdr:x>
      <cdr:y>0.12899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714380" y="-214314"/>
          <a:ext cx="5965927" cy="6266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73000"/>
            </a:lnSpc>
          </a:pPr>
          <a:r>
            <a: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Оценка сегодняшней жизни в районе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0.99419</cdr:x>
      <cdr:y>0.11268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6107973" cy="5715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Приоритетные направления развития района </a:t>
          </a:r>
        </a:p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мнению жителей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0.16244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:a16="http://schemas.microsoft.com/office/drawing/2014/main" xmlns="" id="{D495AEDC-17C8-4C44-BAB5-310A31101EDE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5633881" cy="80200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Главные сферы деятельности района на ближайшие 10 лет по мнению его жителей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7D24F8E6-5DE6-40E7-8AE6-6F49EA7F5A4E}" type="datetimeFigureOut">
              <a:rPr lang="ru-RU" smtClean="0"/>
              <a:pPr/>
              <a:t>08.08.2018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A6C65623-BFC4-4937-A6D3-4EAC26B280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3022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E94C253F-DF54-458F-A1CC-1D1DF1C0571D}" type="datetimeFigureOut">
              <a:rPr lang="ru-RU" smtClean="0"/>
              <a:pPr/>
              <a:t>08.08.2018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99A017C1-A52F-4781-BE39-21418DD5594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371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277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2731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3609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472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00810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472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329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2725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7322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835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65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180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687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881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6997" y="0"/>
            <a:ext cx="9144001" cy="6858000"/>
            <a:chOff x="-36997" y="0"/>
            <a:chExt cx="9144001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997" y="0"/>
              <a:ext cx="9144000" cy="6858000"/>
            </a:xfrm>
            <a:prstGeom prst="rect">
              <a:avLst/>
            </a:prstGeom>
          </p:spPr>
        </p:pic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-36996" y="1844823"/>
              <a:ext cx="9144000" cy="335226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ct val="20000"/>
                </a:spcBef>
              </a:pP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Стратегия </a:t>
              </a:r>
              <a:r>
                <a:rPr lang="ru-RU" alt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 </a:t>
              </a: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 и муниципального района </a:t>
              </a: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Красноярский</a:t>
              </a:r>
            </a:p>
            <a:p>
              <a:pPr>
                <a:spcBef>
                  <a:spcPct val="20000"/>
                </a:spcBef>
              </a:pP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с.п. Хорошенькое</a:t>
              </a:r>
              <a:endPara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2339752" y="5849169"/>
              <a:ext cx="4392488" cy="8201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 smtClean="0">
                  <a:ln w="9525">
                    <a:noFill/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2018 год</a:t>
              </a:r>
              <a:endParaRPr lang="ru-RU" sz="3200" b="1" dirty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035" t="17983" r="36343" b="49832"/>
          <a:stretch/>
        </p:blipFill>
        <p:spPr bwMode="auto">
          <a:xfrm>
            <a:off x="155511" y="98540"/>
            <a:ext cx="1632181" cy="115760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2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60712"/>
            <a:ext cx="1714512" cy="1163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446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</p:grpSp>
      <p:grpSp>
        <p:nvGrpSpPr>
          <p:cNvPr id="5" name="Diagram group"/>
          <p:cNvGrpSpPr/>
          <p:nvPr/>
        </p:nvGrpSpPr>
        <p:grpSpPr>
          <a:xfrm>
            <a:off x="2643174" y="1785926"/>
            <a:ext cx="3143272" cy="999942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Привлекательность района для трудовой миграции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>
            <a:off x="2357422" y="2928934"/>
            <a:ext cx="3286148" cy="114300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Дифференцированная структура промышленного производства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000232" y="4286256"/>
            <a:ext cx="3786214" cy="1000132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Наличие конкурентных преимуществ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428860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325891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Наличие свободных производственных площадок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284804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числа занятых в экономике и низкий уровень безработицы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 rot="21230152">
            <a:off x="1928794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Обеспеченность врачами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643174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Развитый малый бизнес и деловой климат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сектора розничной торговли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бюджетной обеспеченности (налоговый и неналоговый  доход на душу населения) 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Использование программно-целевого и проектного методов управления муниципальным образованием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Высокая обеспеченность учреждениями культурно- </a:t>
                </a:r>
                <a:r>
                  <a:rPr lang="ru-RU" sz="1200" kern="1200" dirty="0" err="1" smtClean="0"/>
                  <a:t>досугового</a:t>
                </a:r>
                <a:r>
                  <a:rPr lang="ru-RU" sz="1200" kern="1200" dirty="0" smtClean="0"/>
                  <a:t> типа и  библиотеками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Удовлетворительное состояние зданий учреждений социальной инфраструктуры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Вовлеченность жителей района , в т.ч. молодежи, в общественную спортивную и культурно- </a:t>
                </a:r>
                <a:r>
                  <a:rPr lang="ru-RU" sz="1200" kern="1200" dirty="0" err="1" smtClean="0"/>
                  <a:t>досуговую</a:t>
                </a:r>
                <a:r>
                  <a:rPr lang="ru-RU" sz="1200" kern="1200" dirty="0" smtClean="0"/>
                  <a:t> деятельность 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Высокий уровень обеспеченности жильем и рост общей площади вводимого в эксплуатацию жилья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Высокая обеспеченность системами жизнеобеспечения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857232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Высокое качество состояния жилья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уровня благоустройства территории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Высокий уровень озеленения территории  и хорошая экологическая  обстановка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3000364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29" name="Содержимое 28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571604" y="3214686"/>
            <a:ext cx="30003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СТРАТЕГИЧЕСКИЕ </a:t>
            </a:r>
            <a:r>
              <a:rPr lang="ru-RU" sz="2500" b="1" dirty="0" smtClean="0">
                <a:solidFill>
                  <a:schemeClr val="bg1"/>
                </a:solidFill>
              </a:rPr>
              <a:t>НАПРАВЛЕНИЯ</a:t>
            </a:r>
            <a:endParaRPr lang="ru-RU" sz="25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НИР\НИР 2018\Красноярский район\Стратегия-Фото\Стратегия-Фото\Рисунок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61822"/>
            <a:ext cx="7707964" cy="3338814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642918"/>
            <a:ext cx="6858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Самарской области и муниципального района Красноярский </a:t>
            </a:r>
            <a:endParaRPr lang="ru-RU" altLang="ru-RU" sz="2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035" t="17983" r="36343" b="49832"/>
          <a:stretch/>
        </p:blipFill>
        <p:spPr bwMode="auto">
          <a:xfrm>
            <a:off x="500034" y="214290"/>
            <a:ext cx="1224136" cy="154347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2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14290"/>
            <a:ext cx="1285884" cy="1551929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1"/>
            <a:ext cx="7929618" cy="50006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1200" dirty="0" smtClean="0"/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000108"/>
          <a:ext cx="8272466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4357686" y="1785926"/>
            <a:ext cx="1571636" cy="71438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00760" y="1714488"/>
            <a:ext cx="2286016" cy="230832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Красноярский район 2030 – лидер экономического роста, комфортная экосистема для жизни и работы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42910" y="1071546"/>
          <a:ext cx="814393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14678" y="342900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КЛЮЧЕВЫЕ ЗАДАЧИ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reeform 46"/>
          <p:cNvSpPr>
            <a:spLocks noEditPoints="1"/>
          </p:cNvSpPr>
          <p:nvPr/>
        </p:nvSpPr>
        <p:spPr bwMode="gray">
          <a:xfrm rot="-1358056">
            <a:off x="-265260" y="1983002"/>
            <a:ext cx="9933108" cy="3704305"/>
          </a:xfrm>
          <a:custGeom>
            <a:avLst/>
            <a:gdLst>
              <a:gd name="T0" fmla="*/ 2147483647 w 4040"/>
              <a:gd name="T1" fmla="*/ 2147483647 h 1888"/>
              <a:gd name="T2" fmla="*/ 2147483647 w 4040"/>
              <a:gd name="T3" fmla="*/ 2147483647 h 1888"/>
              <a:gd name="T4" fmla="*/ 2147483647 w 4040"/>
              <a:gd name="T5" fmla="*/ 2147483647 h 1888"/>
              <a:gd name="T6" fmla="*/ 2147483647 w 4040"/>
              <a:gd name="T7" fmla="*/ 2147483647 h 1888"/>
              <a:gd name="T8" fmla="*/ 2147483647 w 4040"/>
              <a:gd name="T9" fmla="*/ 2147483647 h 1888"/>
              <a:gd name="T10" fmla="*/ 2147483647 w 4040"/>
              <a:gd name="T11" fmla="*/ 2147483647 h 1888"/>
              <a:gd name="T12" fmla="*/ 0 w 4040"/>
              <a:gd name="T13" fmla="*/ 2147483647 h 1888"/>
              <a:gd name="T14" fmla="*/ 2147483647 w 4040"/>
              <a:gd name="T15" fmla="*/ 2147483647 h 1888"/>
              <a:gd name="T16" fmla="*/ 2147483647 w 4040"/>
              <a:gd name="T17" fmla="*/ 2147483647 h 1888"/>
              <a:gd name="T18" fmla="*/ 2147483647 w 4040"/>
              <a:gd name="T19" fmla="*/ 2147483647 h 1888"/>
              <a:gd name="T20" fmla="*/ 2147483647 w 4040"/>
              <a:gd name="T21" fmla="*/ 2147483647 h 1888"/>
              <a:gd name="T22" fmla="*/ 2147483647 w 4040"/>
              <a:gd name="T23" fmla="*/ 2147483647 h 1888"/>
              <a:gd name="T24" fmla="*/ 2147483647 w 4040"/>
              <a:gd name="T25" fmla="*/ 2147483647 h 1888"/>
              <a:gd name="T26" fmla="*/ 2147483647 w 4040"/>
              <a:gd name="T27" fmla="*/ 2147483647 h 1888"/>
              <a:gd name="T28" fmla="*/ 2147483647 w 4040"/>
              <a:gd name="T29" fmla="*/ 2147483647 h 1888"/>
              <a:gd name="T30" fmla="*/ 2147483647 w 4040"/>
              <a:gd name="T31" fmla="*/ 2147483647 h 1888"/>
              <a:gd name="T32" fmla="*/ 2147483647 w 4040"/>
              <a:gd name="T33" fmla="*/ 2147483647 h 1888"/>
              <a:gd name="T34" fmla="*/ 2147483647 w 4040"/>
              <a:gd name="T35" fmla="*/ 2147483647 h 1888"/>
              <a:gd name="T36" fmla="*/ 2147483647 w 4040"/>
              <a:gd name="T37" fmla="*/ 2147483647 h 1888"/>
              <a:gd name="T38" fmla="*/ 2147483647 w 4040"/>
              <a:gd name="T39" fmla="*/ 2147483647 h 1888"/>
              <a:gd name="T40" fmla="*/ 2147483647 w 4040"/>
              <a:gd name="T41" fmla="*/ 2147483647 h 1888"/>
              <a:gd name="T42" fmla="*/ 2147483647 w 4040"/>
              <a:gd name="T43" fmla="*/ 2147483647 h 1888"/>
              <a:gd name="T44" fmla="*/ 2147483647 w 4040"/>
              <a:gd name="T45" fmla="*/ 2147483647 h 1888"/>
              <a:gd name="T46" fmla="*/ 2147483647 w 4040"/>
              <a:gd name="T47" fmla="*/ 2147483647 h 1888"/>
              <a:gd name="T48" fmla="*/ 2147483647 w 4040"/>
              <a:gd name="T49" fmla="*/ 2147483647 h 1888"/>
              <a:gd name="T50" fmla="*/ 2147483647 w 4040"/>
              <a:gd name="T51" fmla="*/ 2147483647 h 1888"/>
              <a:gd name="T52" fmla="*/ 2147483647 w 4040"/>
              <a:gd name="T53" fmla="*/ 0 h 1888"/>
              <a:gd name="T54" fmla="*/ 2147483647 w 4040"/>
              <a:gd name="T55" fmla="*/ 2147483647 h 1888"/>
              <a:gd name="T56" fmla="*/ 2147483647 w 4040"/>
              <a:gd name="T57" fmla="*/ 2147483647 h 1888"/>
              <a:gd name="T58" fmla="*/ 2147483647 w 4040"/>
              <a:gd name="T59" fmla="*/ 2147483647 h 1888"/>
              <a:gd name="T60" fmla="*/ 2147483647 w 4040"/>
              <a:gd name="T61" fmla="*/ 2147483647 h 1888"/>
              <a:gd name="T62" fmla="*/ 2147483647 w 4040"/>
              <a:gd name="T63" fmla="*/ 2147483647 h 1888"/>
              <a:gd name="T64" fmla="*/ 2147483647 w 4040"/>
              <a:gd name="T65" fmla="*/ 2147483647 h 1888"/>
              <a:gd name="T66" fmla="*/ 2147483647 w 4040"/>
              <a:gd name="T67" fmla="*/ 2147483647 h 1888"/>
              <a:gd name="T68" fmla="*/ 2147483647 w 4040"/>
              <a:gd name="T69" fmla="*/ 2147483647 h 1888"/>
              <a:gd name="T70" fmla="*/ 2147483647 w 4040"/>
              <a:gd name="T71" fmla="*/ 2147483647 h 1888"/>
              <a:gd name="T72" fmla="*/ 2147483647 w 4040"/>
              <a:gd name="T73" fmla="*/ 2147483647 h 1888"/>
              <a:gd name="T74" fmla="*/ 2147483647 w 4040"/>
              <a:gd name="T75" fmla="*/ 2147483647 h 1888"/>
              <a:gd name="T76" fmla="*/ 2147483647 w 4040"/>
              <a:gd name="T77" fmla="*/ 2147483647 h 1888"/>
              <a:gd name="T78" fmla="*/ 2147483647 w 4040"/>
              <a:gd name="T79" fmla="*/ 2147483647 h 1888"/>
              <a:gd name="T80" fmla="*/ 2147483647 w 4040"/>
              <a:gd name="T81" fmla="*/ 2147483647 h 1888"/>
              <a:gd name="T82" fmla="*/ 2147483647 w 4040"/>
              <a:gd name="T83" fmla="*/ 2147483647 h 1888"/>
              <a:gd name="T84" fmla="*/ 2147483647 w 4040"/>
              <a:gd name="T85" fmla="*/ 2147483647 h 1888"/>
              <a:gd name="T86" fmla="*/ 2147483647 w 4040"/>
              <a:gd name="T87" fmla="*/ 2147483647 h 1888"/>
              <a:gd name="T88" fmla="*/ 2147483647 w 4040"/>
              <a:gd name="T89" fmla="*/ 2147483647 h 1888"/>
              <a:gd name="T90" fmla="*/ 2147483647 w 4040"/>
              <a:gd name="T91" fmla="*/ 2147483647 h 1888"/>
              <a:gd name="T92" fmla="*/ 2147483647 w 4040"/>
              <a:gd name="T93" fmla="*/ 2147483647 h 1888"/>
              <a:gd name="T94" fmla="*/ 2147483647 w 4040"/>
              <a:gd name="T95" fmla="*/ 2147483647 h 1888"/>
              <a:gd name="T96" fmla="*/ 2147483647 w 4040"/>
              <a:gd name="T97" fmla="*/ 2147483647 h 1888"/>
              <a:gd name="T98" fmla="*/ 2147483647 w 4040"/>
              <a:gd name="T99" fmla="*/ 2147483647 h 1888"/>
              <a:gd name="T100" fmla="*/ 2147483647 w 4040"/>
              <a:gd name="T101" fmla="*/ 2147483647 h 1888"/>
              <a:gd name="T102" fmla="*/ 2147483647 w 4040"/>
              <a:gd name="T103" fmla="*/ 2147483647 h 18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40"/>
              <a:gd name="T157" fmla="*/ 0 h 1888"/>
              <a:gd name="T158" fmla="*/ 4040 w 4040"/>
              <a:gd name="T159" fmla="*/ 1888 h 188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9" name="Picture 2" descr="D:\Мои документы\НИР\НИР 2018\Красноярский район\Стратегия-Фото\Стратегия-Фото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714752"/>
            <a:ext cx="4344707" cy="207562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143372" y="542926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Экономика будущего</a:t>
            </a:r>
          </a:p>
        </p:txBody>
      </p:sp>
      <p:pic>
        <p:nvPicPr>
          <p:cNvPr id="7" name="Picture 2" descr="D:\Мои документы\НИР\НИР 2018\Красноярский район\Стратегия-Фото\Стратегия-Фото\Рисунок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8707">
            <a:off x="198864" y="1194986"/>
            <a:ext cx="4176635" cy="2349358"/>
          </a:xfrm>
          <a:prstGeom prst="rect">
            <a:avLst/>
          </a:prstGeom>
          <a:noFill/>
        </p:spPr>
      </p:pic>
      <p:pic>
        <p:nvPicPr>
          <p:cNvPr id="8" name="Picture 3" descr="D:\Мои документы\НИР\НИР 2018\Красноярский район\Стратегия-Фото\Стратегия-Фото\Рисунок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6443">
            <a:off x="4574677" y="1788813"/>
            <a:ext cx="4355355" cy="208453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86446" y="1714488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ЧЕЛОВЕЧЕСКИЙ КАПИТАЛ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34" y="292893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КОМФОРТНАЯ СРЕДА ПРОЖИВАНИЯ</a:t>
            </a:r>
            <a:endParaRPr lang="ru-RU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14480" y="78579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Ключевые образы будущего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57620" y="6215082"/>
            <a:ext cx="528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Предложения в проект «Стратегия -2030» можно высказать 9 сентября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СТРАТЕГИЯ РАЗВИТИЯ МУНИЦИПАЛЬНОГО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КРАСНОЯРСКИЙ с.п.  Хорошенькое на период до 2030 года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5" name="Прямоугольник 49"/>
          <p:cNvSpPr>
            <a:spLocks noChangeArrowheads="1"/>
          </p:cNvSpPr>
          <p:nvPr/>
        </p:nvSpPr>
        <p:spPr bwMode="auto">
          <a:xfrm>
            <a:off x="285720" y="1178703"/>
            <a:ext cx="8572560" cy="4339859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/>
              <a:t>Строительство и ремонт сети безопасных и качественных автодорог с твердым покрытием местного значения и сокращение доли автодорог не отвечающим нормативным требованиям до 20% к 2030 году.</a:t>
            </a:r>
          </a:p>
          <a:p>
            <a:pPr>
              <a:buNone/>
            </a:pPr>
            <a:r>
              <a:rPr lang="ru-RU" sz="1400" b="1" u="sng" dirty="0" smtClean="0"/>
              <a:t>Проекты:</a:t>
            </a:r>
          </a:p>
          <a:p>
            <a:pPr>
              <a:buNone/>
            </a:pPr>
            <a:r>
              <a:rPr lang="ru-RU" sz="1400" dirty="0" smtClean="0"/>
              <a:t>1. Муниципальная районная программа «Развитие дорожной инфраструктуры».</a:t>
            </a:r>
            <a:endParaRPr lang="ru-RU" altLang="ru-RU" sz="1400" b="1" dirty="0">
              <a:latin typeface="Arial" charset="0"/>
            </a:endParaRPr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160712"/>
            <a:ext cx="1071570" cy="1034619"/>
          </a:xfrm>
          <a:prstGeom prst="rect">
            <a:avLst/>
          </a:prstGeom>
          <a:noFill/>
        </p:spPr>
      </p:pic>
      <p:pic>
        <p:nvPicPr>
          <p:cNvPr id="8" name="Рисунок 7" descr="Z:\УПРАВЛЕНИЕ ЭКОНОМИКИ И ИНВЕСТИЦИЙ\Паньшина Т.Н\дорог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857628"/>
            <a:ext cx="62151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СТРАТЕГИЯ РАЗВИТИЯ МУНИЦИПАЛЬНОГО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КРАСНОЯРСКИЙ с.п. Хорошенькое на период до 2030 года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5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160712"/>
            <a:ext cx="1071570" cy="1034619"/>
          </a:xfrm>
          <a:prstGeom prst="rect">
            <a:avLst/>
          </a:prstGeom>
          <a:noFill/>
        </p:spPr>
      </p:pic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285720" y="1768067"/>
            <a:ext cx="8572560" cy="375049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800" b="1" dirty="0" smtClean="0"/>
              <a:t>Строительство ФАП отвечающего современным условиям в с. Светлый Ключ</a:t>
            </a:r>
            <a:endParaRPr lang="ru-RU" altLang="ru-RU" sz="1800" b="1" dirty="0">
              <a:latin typeface="Arial" charset="0"/>
            </a:endParaRPr>
          </a:p>
        </p:txBody>
      </p:sp>
      <p:pic>
        <p:nvPicPr>
          <p:cNvPr id="7" name="Рисунок 6" descr="http://infoorel.ru/user_foto/news/d6477bb11e1405c3c8431773e15bd03a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643182"/>
            <a:ext cx="5667415" cy="262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СТРАТЕГИЯ РАЗВИТИЯ МУНИЦИПАЛЬНОГО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КРАСНОЯРСКИЙ с.п. Хорошенькое на период до 2030 года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5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160712"/>
            <a:ext cx="1071570" cy="1034619"/>
          </a:xfrm>
          <a:prstGeom prst="rect">
            <a:avLst/>
          </a:prstGeom>
          <a:noFill/>
        </p:spPr>
      </p:pic>
      <p:sp>
        <p:nvSpPr>
          <p:cNvPr id="8" name="Прямоугольник 49"/>
          <p:cNvSpPr>
            <a:spLocks noChangeArrowheads="1"/>
          </p:cNvSpPr>
          <p:nvPr/>
        </p:nvSpPr>
        <p:spPr bwMode="auto">
          <a:xfrm>
            <a:off x="285720" y="1768066"/>
            <a:ext cx="8572560" cy="450059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r">
              <a:buNone/>
            </a:pPr>
            <a:r>
              <a:rPr lang="ru-RU" sz="2200" b="1" dirty="0" smtClean="0"/>
              <a:t>Организация МУП ЖКХ , строительство и реконструкция коммунальной инфраструктуры.</a:t>
            </a:r>
            <a:endParaRPr lang="ru-RU" altLang="ru-RU" sz="22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22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22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22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22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22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>
              <a:latin typeface="Arial" charset="0"/>
            </a:endParaRPr>
          </a:p>
        </p:txBody>
      </p:sp>
      <p:pic>
        <p:nvPicPr>
          <p:cNvPr id="9" name="Рисунок 8" descr="http://kairosstroi.ru/images/stories/sigplus/voda/voda_0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23" y="2428868"/>
            <a:ext cx="3309959" cy="132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gorod-lugansk.com/uploads/posts/2017-03/1489755454_kommunalschik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8966" y="3286124"/>
            <a:ext cx="5106178" cy="1615627"/>
          </a:xfrm>
          <a:prstGeom prst="rect">
            <a:avLst/>
          </a:prstGeom>
          <a:noFill/>
        </p:spPr>
      </p:pic>
      <p:pic>
        <p:nvPicPr>
          <p:cNvPr id="2052" name="Picture 4" descr="http://www.boxma.ru/images/kommunal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1973" y="4714885"/>
            <a:ext cx="3925680" cy="1656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1900" dirty="0" smtClean="0">
                <a:solidFill>
                  <a:schemeClr val="tx1"/>
                </a:solidFill>
                <a:effectLst/>
              </a:rPr>
              <a:t>СТРАТЕГИЯ РАЗВИТИЯ МУНИЦИПАЛЬНОГО</a:t>
            </a:r>
            <a:br>
              <a:rPr lang="ru-RU" sz="1900" dirty="0" smtClean="0">
                <a:solidFill>
                  <a:schemeClr val="tx1"/>
                </a:solidFill>
                <a:effectLst/>
              </a:rPr>
            </a:br>
            <a:r>
              <a:rPr lang="ru-RU" sz="1900" dirty="0" smtClean="0">
                <a:solidFill>
                  <a:schemeClr val="tx1"/>
                </a:solidFill>
                <a:effectLst/>
              </a:rPr>
              <a:t> РАЙОНА КРАСНОЯРСКИЙ с.п. Хорошенькое на период до 2030 года</a:t>
            </a:r>
            <a:endParaRPr lang="ru-RU" sz="19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5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60712"/>
            <a:ext cx="1000132" cy="1034619"/>
          </a:xfrm>
          <a:prstGeom prst="rect">
            <a:avLst/>
          </a:prstGeom>
          <a:noFill/>
        </p:spPr>
      </p:pic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571440" y="1500174"/>
            <a:ext cx="8572560" cy="450059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2200" b="1" dirty="0" smtClean="0"/>
              <a:t>Строительство  </a:t>
            </a:r>
            <a:r>
              <a:rPr lang="ru-RU" sz="2200" b="1" dirty="0" smtClean="0"/>
              <a:t>ДК в с. Хорошенькое</a:t>
            </a:r>
          </a:p>
          <a:p>
            <a:pPr algn="ctr">
              <a:buNone/>
            </a:pPr>
            <a:endParaRPr lang="ru-RU" sz="2200" b="1" dirty="0" smtClean="0"/>
          </a:p>
          <a:p>
            <a:pPr algn="ctr">
              <a:buNone/>
            </a:pPr>
            <a:endParaRPr lang="ru-RU" sz="2200" b="1" dirty="0" smtClean="0"/>
          </a:p>
          <a:p>
            <a:pPr algn="ctr">
              <a:buNone/>
            </a:pPr>
            <a:endParaRPr lang="ru-RU" sz="2200" b="1" dirty="0" smtClean="0"/>
          </a:p>
          <a:p>
            <a:pPr algn="ctr">
              <a:buNone/>
            </a:pPr>
            <a:endParaRPr lang="ru-RU" sz="2200" b="1" dirty="0" smtClean="0"/>
          </a:p>
          <a:p>
            <a:pPr algn="ctr">
              <a:buNone/>
            </a:pPr>
            <a:endParaRPr lang="ru-RU" sz="2200" b="1" dirty="0" smtClean="0"/>
          </a:p>
          <a:p>
            <a:pPr algn="ctr">
              <a:buNone/>
            </a:pPr>
            <a:r>
              <a:rPr lang="ru-RU" sz="2200" b="1" dirty="0" smtClean="0"/>
              <a:t>Капитальный ремонт школы в с. Хорошенькое</a:t>
            </a:r>
          </a:p>
          <a:p>
            <a:pPr algn="ctr">
              <a:buNone/>
            </a:pPr>
            <a:endParaRPr lang="ru-RU" altLang="ru-RU" sz="22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22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22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22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22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22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>
              <a:latin typeface="Arial" charset="0"/>
            </a:endParaRPr>
          </a:p>
        </p:txBody>
      </p:sp>
      <p:pic>
        <p:nvPicPr>
          <p:cNvPr id="7" name="Рисунок 6" descr="http://vestikavkaza.ru/upload/2016-12-19/48f2e5f202263dbbcbba8aff63035e0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428868"/>
            <a:ext cx="5429288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tengrinews.kz/userdata/news/2014/news_262669/photo_1370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714884"/>
            <a:ext cx="5715040" cy="16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321447"/>
            <a:ext cx="1095383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с.п. Хорошенькое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dirty="0" smtClean="0"/>
              <a:t>РЕШЕНИЕ ЭКОЛОГИЧЕСКОЙ ПРОБЛЕМЫ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8754" y="2143116"/>
            <a:ext cx="238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СБОР ТБО</a:t>
            </a:r>
            <a:endParaRPr lang="ru-RU" b="1" dirty="0"/>
          </a:p>
        </p:txBody>
      </p:sp>
      <p:pic>
        <p:nvPicPr>
          <p:cNvPr id="10" name="Рисунок 9" descr="https://b1.m24.ru/c/6338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23" y="1928802"/>
            <a:ext cx="3762401" cy="165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tatic.ukrinform.com/photos/2016_06/1466673689-35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7" y="2518166"/>
            <a:ext cx="3753380" cy="169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ksonline.ru/wp-content/uploads/2016/07/1426687482-20150318170442-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0998" y="5036355"/>
            <a:ext cx="3511388" cy="113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76222" y="4125521"/>
            <a:ext cx="5905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Утилизация ТБО. </a:t>
            </a:r>
            <a:r>
              <a:rPr lang="ru-RU" sz="2000" b="1" dirty="0" smtClean="0"/>
              <a:t>Строительство мусороперерабатывающего завода с полным циклом переработки  без ущерба для экологии</a:t>
            </a:r>
          </a:p>
          <a:p>
            <a:pPr algn="ctr"/>
            <a:r>
              <a:rPr lang="ru-RU" sz="2200" b="1" dirty="0" smtClean="0"/>
              <a:t>«ЭКОТЕХНОПАРК»</a:t>
            </a:r>
            <a:endParaRPr lang="ru-RU" sz="22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21447"/>
            <a:ext cx="1023945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с.п.  Хорошенькое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dirty="0" smtClean="0"/>
              <a:t>СНОС </a:t>
            </a:r>
            <a:r>
              <a:rPr lang="ru-RU" sz="1600" b="1" smtClean="0"/>
              <a:t>АВАРИЙНЫХ ЗДАНИЙ  </a:t>
            </a:r>
            <a:r>
              <a:rPr lang="ru-RU" sz="1600" b="1" dirty="0" smtClean="0"/>
              <a:t>И СООРУЖЕНИЙ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7" name="Рисунок 6" descr="https://im0-tub-ru.yandex.net/i?id=667bb4b32b8537ba7750ff9cc03b1061-l&amp;n=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23" y="2071678"/>
            <a:ext cx="4548219" cy="204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media.makler.md/production/an/original/000/011/804/00001180488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714752"/>
            <a:ext cx="4833971" cy="239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321447"/>
            <a:ext cx="1095383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с.п. Хорошенькое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49"/>
          <p:cNvSpPr>
            <a:spLocks noChangeArrowheads="1"/>
          </p:cNvSpPr>
          <p:nvPr/>
        </p:nvSpPr>
        <p:spPr bwMode="auto">
          <a:xfrm>
            <a:off x="380971" y="1660910"/>
            <a:ext cx="8191557" cy="4607751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Предоставления земельных участков  многодетным семьям имеющих трех и более детей в с. Хорошенькое</a:t>
            </a: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9" name="Рисунок 8" descr="http://glazovlife.ru/upload/_tmp_images/c5102489cf8b4ad144a7cc17bd4eb848_w720_h540_2e77646_de18_5975c0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5" y="2571745"/>
            <a:ext cx="3856567" cy="162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consult1001.com/wp-content/uploads/2016/10/servitut-uch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643314"/>
            <a:ext cx="419102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endParaRPr lang="ru-RU" sz="3200" dirty="0"/>
          </a:p>
          <a:p>
            <a:endParaRPr lang="ru-RU" sz="3600" dirty="0"/>
          </a:p>
          <a:p>
            <a:pPr marL="355600" indent="-355600" algn="ctr"/>
            <a:r>
              <a:rPr lang="ru-RU" sz="3600" cap="all" dirty="0">
                <a:latin typeface="Arial" pitchFamily="34" charset="0"/>
                <a:cs typeface="Arial" pitchFamily="34" charset="0"/>
              </a:rPr>
              <a:t>Стратегический </a:t>
            </a:r>
            <a:r>
              <a:rPr lang="ru-RU" sz="3600" cap="all" dirty="0" err="1">
                <a:latin typeface="Arial" pitchFamily="34" charset="0"/>
                <a:cs typeface="Arial" pitchFamily="34" charset="0"/>
              </a:rPr>
              <a:t>форсайт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55600" indent="-355600" algn="ctr"/>
            <a:r>
              <a:rPr lang="ru-RU" sz="3600" dirty="0">
                <a:latin typeface="Arial" pitchFamily="34" charset="0"/>
                <a:cs typeface="Arial" pitchFamily="34" charset="0"/>
              </a:rPr>
              <a:t>«Желаемый образ будущего </a:t>
            </a:r>
          </a:p>
          <a:p>
            <a:pPr marL="355600" indent="-355600" algn="ctr"/>
            <a:r>
              <a:rPr lang="ru-RU" sz="3600" dirty="0">
                <a:latin typeface="Arial" pitchFamily="34" charset="0"/>
                <a:cs typeface="Arial" pitchFamily="34" charset="0"/>
              </a:rPr>
              <a:t>муниципального района Красноярский»</a:t>
            </a:r>
          </a:p>
          <a:p>
            <a:pPr marL="355600" indent="-355600" algn="ctr"/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Полянскова</a:t>
            </a:r>
            <a:r>
              <a:rPr lang="ru-RU" dirty="0">
                <a:latin typeface="Arial" pitchFamily="34" charset="0"/>
                <a:cs typeface="Arial" pitchFamily="34" charset="0"/>
              </a:rPr>
              <a:t> Наталья, директор научно-исследовательского института регионального развития,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сертифицированный эксперт по проектному управлению (ПМ «СТАНДАРТ»), </a:t>
            </a: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к.э.н</a:t>
            </a:r>
            <a:r>
              <a:rPr lang="ru-RU" dirty="0">
                <a:latin typeface="Arial" pitchFamily="34" charset="0"/>
                <a:cs typeface="Arial" pitchFamily="34" charset="0"/>
              </a:rPr>
              <a:t>., доцент ФГБОУ ВО «Самарский государственный экономический университет»</a:t>
            </a:r>
          </a:p>
          <a:p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321447"/>
            <a:ext cx="116682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с.п. Хорошенькое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660910"/>
            <a:ext cx="8191557" cy="4607751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Развитие конного спорта и туризма </a:t>
            </a: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7" name="Рисунок 6" descr="http://www.stgau.ru/bitrix/script%20foto/News%20foto/28.05.2013/4/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85992"/>
            <a:ext cx="3257581" cy="122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11.stc.all.kpcdn.net/share/i/12/8961915/wx10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27" y="2143116"/>
            <a:ext cx="3238522" cy="141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 descr="http://touristup.com/images/tracks/4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000504"/>
            <a:ext cx="4984699" cy="2102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31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321447"/>
            <a:ext cx="116682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с.п. Хорошенькое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660910"/>
            <a:ext cx="8191557" cy="4607751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Комплексное освоение территории в рамках государственной программы «Устойчивое развитие сельских территорий» </a:t>
            </a: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47106" name="Picture 2" descr="http://img.stapravda.ru/i/f1200/p61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005" y="2428868"/>
            <a:ext cx="7242987" cy="282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32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321447"/>
            <a:ext cx="1095383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с.п. Хорошенькое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660910"/>
            <a:ext cx="8191557" cy="4607751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Строительство промышленного парка (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агропромпарк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экотехнопарк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и пр. 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производства)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46082" name="Picture 2" descr="http://www.1news.az/images/articles/2017/09/02/173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357562"/>
            <a:ext cx="6392347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33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321447"/>
            <a:ext cx="1095383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с.п. Хорошенькое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660910"/>
            <a:ext cx="8191557" cy="4607751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Модернизация системы уличного освещения</a:t>
            </a: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8" name="Рисунок 7" descr="https://www.techcult.ru/content/2017/3984/ulichnoe-svetodiodnoe-osvesheni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857628"/>
            <a:ext cx="4730231" cy="210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tatic.moydom.ru/st1/1200/zgpjawzj/149882819959564da7667a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285992"/>
            <a:ext cx="461965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34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321447"/>
            <a:ext cx="116682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с.п. Хорошенькое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428596" y="1357298"/>
            <a:ext cx="8143932" cy="4911363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Расчистка русла р. Сок</a:t>
            </a: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Благоустройство мест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общего пользования</a:t>
            </a: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9" name="Рисунок 8" descr="http://img.lug-info.com/cache/0/5/(1)_2017-07-05-1280.jpg/10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857364"/>
            <a:ext cx="3476650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-fotki.yandex.ru/get/6414/121237152.14c/0_92cc0_98d2011_or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08695">
            <a:off x="4722341" y="2051772"/>
            <a:ext cx="3711462" cy="17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stiproduction-a.akamaihd.net/uploads/service_photos/07/9d/61570/original_1cf83df4b63695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500570"/>
            <a:ext cx="307183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sibdepo.ru/upload/medialibrary/6a4/6a444ce0cca785fcb4ea1bd4610811a2.jpg?x4175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59483">
            <a:off x="4787733" y="4314204"/>
            <a:ext cx="3002374" cy="146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976" y="857232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Стратегия включает</a:t>
            </a:r>
            <a:endParaRPr lang="ru-RU" b="1" dirty="0"/>
          </a:p>
        </p:txBody>
      </p:sp>
      <p:sp>
        <p:nvSpPr>
          <p:cNvPr id="24" name="object 7"/>
          <p:cNvSpPr/>
          <p:nvPr/>
        </p:nvSpPr>
        <p:spPr>
          <a:xfrm>
            <a:off x="357159" y="2214554"/>
            <a:ext cx="2000263" cy="3968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/>
          <p:cNvSpPr/>
          <p:nvPr/>
        </p:nvSpPr>
        <p:spPr>
          <a:xfrm>
            <a:off x="2428860" y="2000240"/>
            <a:ext cx="1928826" cy="3980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/>
          <p:cNvSpPr/>
          <p:nvPr/>
        </p:nvSpPr>
        <p:spPr>
          <a:xfrm>
            <a:off x="4500562" y="1571612"/>
            <a:ext cx="2000264" cy="3980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7"/>
          <p:cNvSpPr/>
          <p:nvPr/>
        </p:nvSpPr>
        <p:spPr>
          <a:xfrm>
            <a:off x="6643702" y="1000108"/>
            <a:ext cx="2071701" cy="3968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9"/>
          <p:cNvSpPr/>
          <p:nvPr/>
        </p:nvSpPr>
        <p:spPr>
          <a:xfrm>
            <a:off x="500034" y="2214554"/>
            <a:ext cx="1618410" cy="1318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2"/>
          <p:cNvSpPr/>
          <p:nvPr/>
        </p:nvSpPr>
        <p:spPr>
          <a:xfrm>
            <a:off x="2500299" y="2143116"/>
            <a:ext cx="1714512" cy="1390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5"/>
          <p:cNvSpPr/>
          <p:nvPr/>
        </p:nvSpPr>
        <p:spPr>
          <a:xfrm>
            <a:off x="4572000" y="1643050"/>
            <a:ext cx="1714512" cy="13919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8"/>
          <p:cNvSpPr/>
          <p:nvPr/>
        </p:nvSpPr>
        <p:spPr>
          <a:xfrm>
            <a:off x="6786578" y="1000108"/>
            <a:ext cx="1857388" cy="14634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9"/>
          <p:cNvSpPr/>
          <p:nvPr/>
        </p:nvSpPr>
        <p:spPr>
          <a:xfrm>
            <a:off x="428596" y="3429000"/>
            <a:ext cx="8168641" cy="584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 txBox="1"/>
          <p:nvPr/>
        </p:nvSpPr>
        <p:spPr>
          <a:xfrm>
            <a:off x="500034" y="5072074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18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ман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,  специфичную  миссию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5" name="object 11"/>
          <p:cNvSpPr txBox="1"/>
          <p:nvPr/>
        </p:nvSpPr>
        <p:spPr>
          <a:xfrm>
            <a:off x="2571736" y="4786322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918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Четкие  фор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ровки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целей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6" name="object 14"/>
          <p:cNvSpPr txBox="1"/>
          <p:nvPr/>
        </p:nvSpPr>
        <p:spPr>
          <a:xfrm>
            <a:off x="4572001" y="4071942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800"/>
              </a:lnSpc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тно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льно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небольшой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набор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задач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7" name="object 14"/>
          <p:cNvSpPr txBox="1"/>
          <p:nvPr/>
        </p:nvSpPr>
        <p:spPr>
          <a:xfrm>
            <a:off x="6786578" y="4000504"/>
            <a:ext cx="1697888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800"/>
              </a:lnSpc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тно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льно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небольшой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набор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задач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b="1" cap="all" dirty="0" smtClean="0"/>
              <a:t>Образ желаемого будущего </a:t>
            </a:r>
          </a:p>
          <a:p>
            <a:pPr algn="ctr"/>
            <a:r>
              <a:rPr lang="ru-RU" sz="1600" b="1" cap="all" dirty="0" smtClean="0"/>
              <a:t>и стратегические приоритеты развития»</a:t>
            </a:r>
            <a:endParaRPr lang="ru-RU" sz="1200" b="1" dirty="0" smtClean="0"/>
          </a:p>
          <a:p>
            <a:pPr algn="ctr">
              <a:spcAft>
                <a:spcPts val="1000"/>
              </a:spcAft>
              <a:buNone/>
            </a:pPr>
            <a:r>
              <a:rPr lang="ru-RU" sz="1400" b="1" dirty="0" smtClean="0"/>
              <a:t>Краткие результаты социологического опроса населения муниципального района Красноярский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10F7C826-3A38-4EB4-8AF5-463AE1DCD8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89274239"/>
              </p:ext>
            </p:extLst>
          </p:nvPr>
        </p:nvGraphicFramePr>
        <p:xfrm>
          <a:off x="2143108" y="2643182"/>
          <a:ext cx="4857785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7185603"/>
              </p:ext>
            </p:extLst>
          </p:nvPr>
        </p:nvGraphicFramePr>
        <p:xfrm>
          <a:off x="1500166" y="1214422"/>
          <a:ext cx="600079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55740506"/>
              </p:ext>
            </p:extLst>
          </p:nvPr>
        </p:nvGraphicFramePr>
        <p:xfrm>
          <a:off x="1785918" y="1071546"/>
          <a:ext cx="614366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59988707-0F9F-4115-A717-E344D16821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37148584"/>
              </p:ext>
            </p:extLst>
          </p:nvPr>
        </p:nvGraphicFramePr>
        <p:xfrm>
          <a:off x="1785918" y="1000108"/>
          <a:ext cx="5514095" cy="5278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100010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3844</TotalTime>
  <Words>957</Words>
  <Application>Microsoft Office PowerPoint</Application>
  <PresentationFormat>Экран (4:3)</PresentationFormat>
  <Paragraphs>323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Специальное оформление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СТРАТЕГИЯ РАЗВИТИЯ МУНИЦИПАЛЬНОГО  РАЙОНА КРАСНОЯРСКИЙ на период до 2030 года</vt:lpstr>
      <vt:lpstr>Слайд 21</vt:lpstr>
      <vt:lpstr>Слайд 22</vt:lpstr>
      <vt:lpstr>СТРАТЕГИЯ РАЗВИТИЯ МУНИЦИПАЛЬНОГО  РАЙОНА КРАСНОЯРСКИЙ с.п.  Хорошенькое на период до 2030 года</vt:lpstr>
      <vt:lpstr>СТРАТЕГИЯ РАЗВИТИЯ МУНИЦИПАЛЬНОГО  РАЙОНА КРАСНОЯРСКИЙ с.п. Хорошенькое на период до 2030 года</vt:lpstr>
      <vt:lpstr>СТРАТЕГИЯ РАЗВИТИЯ МУНИЦИПАЛЬНОГО  РАЙОНА КРАСНОЯРСКИЙ с.п. Хорошенькое на период до 2030 года</vt:lpstr>
      <vt:lpstr>СТРАТЕГИЯ РАЗВИТИЯ МУНИЦИПАЛЬНОГО  РАЙОНА КРАСНОЯРСКИЙ с.п. Хорошенькое на период до 2030 года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Economist-Gl</dc:creator>
  <cp:lastModifiedBy>361119920.2</cp:lastModifiedBy>
  <cp:revision>763</cp:revision>
  <cp:lastPrinted>2018-06-14T12:04:34Z</cp:lastPrinted>
  <dcterms:created xsi:type="dcterms:W3CDTF">2018-03-03T07:15:05Z</dcterms:created>
  <dcterms:modified xsi:type="dcterms:W3CDTF">2018-08-08T12:23:41Z</dcterms:modified>
</cp:coreProperties>
</file>