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34"/>
  </p:notesMasterIdLst>
  <p:handoutMasterIdLst>
    <p:handoutMasterId r:id="rId35"/>
  </p:handoutMasterIdLst>
  <p:sldIdLst>
    <p:sldId id="464" r:id="rId3"/>
    <p:sldId id="443" r:id="rId4"/>
    <p:sldId id="444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458" r:id="rId19"/>
    <p:sldId id="459" r:id="rId20"/>
    <p:sldId id="460" r:id="rId21"/>
    <p:sldId id="461" r:id="rId22"/>
    <p:sldId id="462" r:id="rId23"/>
    <p:sldId id="463" r:id="rId24"/>
    <p:sldId id="424" r:id="rId25"/>
    <p:sldId id="430" r:id="rId26"/>
    <p:sldId id="442" r:id="rId27"/>
    <p:sldId id="439" r:id="rId28"/>
    <p:sldId id="440" r:id="rId29"/>
    <p:sldId id="434" r:id="rId30"/>
    <p:sldId id="436" r:id="rId31"/>
    <p:sldId id="438" r:id="rId32"/>
    <p:sldId id="441" r:id="rId3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t" initials="r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56F0F4"/>
    <a:srgbClr val="99CCFF"/>
    <a:srgbClr val="FDFDFD"/>
    <a:srgbClr val="CCFFFF"/>
    <a:srgbClr val="B2F8FA"/>
    <a:srgbClr val="B5EFF7"/>
    <a:srgbClr val="B4E1F8"/>
    <a:srgbClr val="04171C"/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086" autoAdjust="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38" y="-78"/>
      </p:cViewPr>
      <p:guideLst>
        <p:guide orient="horz" pos="313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3223188141944688"/>
          <c:y val="0.19363106192041141"/>
          <c:w val="0.46940603522825658"/>
          <c:h val="0.7460429081419988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7F7F7F"/>
            </a:solidFill>
            <a:ln>
              <a:noFill/>
            </a:ln>
            <a:effectLst/>
          </c:spPr>
          <c:dPt>
            <c:idx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C6-484A-96F8-6717BBB5A4C5}"/>
              </c:ext>
            </c:extLst>
          </c:dPt>
          <c:dPt>
            <c:idx val="6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C6-484A-96F8-6717BBB5A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Лист1!$A$14:$A$20</c:f>
              <c:strCache>
                <c:ptCount val="7"/>
                <c:pt idx="0">
                  <c:v>Диверсифицированная структура экономики</c:v>
                </c:pt>
                <c:pt idx="1">
                  <c:v>Туристическая привлекательность</c:v>
                </c:pt>
                <c:pt idx="2">
                  <c:v>Благоустройство территории</c:v>
                </c:pt>
                <c:pt idx="3">
                  <c:v>Хорошая экологическая обстановка</c:v>
                </c:pt>
                <c:pt idx="4">
                  <c:v>Крупнейший в области транспортный узел</c:v>
                </c:pt>
                <c:pt idx="5">
                  <c:v>Богатство природных ресурсов</c:v>
                </c:pt>
                <c:pt idx="6">
                  <c:v>Близость к областному центру г.о. Самара</c:v>
                </c:pt>
              </c:strCache>
            </c:strRef>
          </c:cat>
          <c:val>
            <c:numRef>
              <c:f>Лист1!$B$14:$B$20</c:f>
              <c:numCache>
                <c:formatCode>0.0%</c:formatCode>
                <c:ptCount val="7"/>
                <c:pt idx="0">
                  <c:v>1.9000000000000059E-2</c:v>
                </c:pt>
                <c:pt idx="1">
                  <c:v>1.9000000000000059E-2</c:v>
                </c:pt>
                <c:pt idx="2">
                  <c:v>3.7000000000000137E-2</c:v>
                </c:pt>
                <c:pt idx="3">
                  <c:v>9.3000000000000374E-2</c:v>
                </c:pt>
                <c:pt idx="4">
                  <c:v>9.3000000000000374E-2</c:v>
                </c:pt>
                <c:pt idx="5">
                  <c:v>0.11100000000000015</c:v>
                </c:pt>
                <c:pt idx="6">
                  <c:v>0.63000000000000211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C6-484A-96F8-6717BBB5A4C5}"/>
            </c:ext>
          </c:extLst>
        </c:ser>
        <c:gapWidth val="182"/>
        <c:axId val="114771456"/>
        <c:axId val="114772992"/>
      </c:barChart>
      <c:catAx>
        <c:axId val="1147714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4772992"/>
        <c:crosses val="autoZero"/>
        <c:auto val="1"/>
        <c:lblAlgn val="ctr"/>
        <c:lblOffset val="100"/>
      </c:catAx>
      <c:valAx>
        <c:axId val="114772992"/>
        <c:scaling>
          <c:orientation val="minMax"/>
          <c:max val="0.8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11477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accent1"/>
      </a:solidFill>
    </a:ln>
    <a:effectLst/>
  </c:spPr>
  <c:txPr>
    <a:bodyPr/>
    <a:lstStyle/>
    <a:p>
      <a:pPr>
        <a:defRPr sz="16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8185636154847352"/>
          <c:y val="0.25013115508610206"/>
          <c:w val="0.59723992311535357"/>
          <c:h val="0.7904260276439886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2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CF-424A-832A-5C69E60BFACC}"/>
              </c:ext>
            </c:extLst>
          </c:dPt>
          <c:dLbls>
            <c:dLbl>
              <c:idx val="0"/>
              <c:layout>
                <c:manualLayout>
                  <c:x val="-0.1219824616953377"/>
                  <c:y val="-0.1908671388710026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193359434301152"/>
                  <c:y val="7.302810103140459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CF-424A-832A-5C69E60BFAC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170582326715525E-2"/>
                  <c:y val="0.1188675268420926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CF-424A-832A-5C69E60BFAC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'Половозрастн. структура'!$A$6:$A$8</c:f>
              <c:strCache>
                <c:ptCount val="3"/>
                <c:pt idx="0">
                  <c:v>Хорошая, стабильная</c:v>
                </c:pt>
                <c:pt idx="1">
                  <c:v>Тревожная</c:v>
                </c:pt>
                <c:pt idx="2">
                  <c:v>Кризисная</c:v>
                </c:pt>
              </c:strCache>
            </c:strRef>
          </c:cat>
          <c:val>
            <c:numRef>
              <c:f>'Половозрастн. структура'!$B$6:$B$8</c:f>
              <c:numCache>
                <c:formatCode>0%</c:formatCode>
                <c:ptCount val="3"/>
                <c:pt idx="0">
                  <c:v>0.65100000000000202</c:v>
                </c:pt>
                <c:pt idx="1">
                  <c:v>0.15000000000000024</c:v>
                </c:pt>
                <c:pt idx="2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1.787475602063425E-2"/>
          <c:y val="0.2926052090971778"/>
          <c:w val="0.30551571407421513"/>
          <c:h val="0.59377872632950668"/>
        </c:manualLayout>
      </c:layout>
    </c:legend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3812989533011512"/>
          <c:y val="0.25740705448184376"/>
          <c:w val="0.60176351936984662"/>
          <c:h val="0.7904260276439886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CA-46EE-9BAA-38557F0DBF1A}"/>
              </c:ext>
            </c:extLst>
          </c:dPt>
          <c:dLbls>
            <c:dLbl>
              <c:idx val="0"/>
              <c:layout>
                <c:manualLayout>
                  <c:x val="3.4169401207951921E-4"/>
                  <c:y val="1.077733600772421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887190781756901E-2"/>
                  <c:y val="-0.114355592863268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89,0%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CA-46EE-9BAA-38557F0DBF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848207140845255E-2"/>
                  <c:y val="0.113185395762915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CA-46EE-9BAA-38557F0DBF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'Половозрастн. структура'!$A$6:$A$12</c:f>
              <c:strCache>
                <c:ptCount val="7"/>
                <c:pt idx="0">
                  <c:v>Развитие транспортной инфраструктуры</c:v>
                </c:pt>
                <c:pt idx="1">
                  <c:v>Комфортная среда</c:v>
                </c:pt>
                <c:pt idx="2">
                  <c:v>Повышение качества услуг, в т.ч. государственных (муниципальных)</c:v>
                </c:pt>
                <c:pt idx="3">
                  <c:v>Развитие и поддержка бизнеса и предпринимательства</c:v>
                </c:pt>
                <c:pt idx="4">
                  <c:v>Увеличение потока инвестиций</c:v>
                </c:pt>
                <c:pt idx="5">
                  <c:v>Внешнеэкономическое и межмуниципальное сотрудничество</c:v>
                </c:pt>
                <c:pt idx="6">
                  <c:v>Внедрение цифровых технологий в различные сферы жизни</c:v>
                </c:pt>
              </c:strCache>
            </c:strRef>
          </c:cat>
          <c:val>
            <c:numRef>
              <c:f>'Половозрастн. структура'!$B$6:$B$12</c:f>
              <c:numCache>
                <c:formatCode>0.0%</c:formatCode>
                <c:ptCount val="7"/>
                <c:pt idx="0">
                  <c:v>0.9</c:v>
                </c:pt>
                <c:pt idx="1">
                  <c:v>0.9</c:v>
                </c:pt>
                <c:pt idx="2">
                  <c:v>0.89</c:v>
                </c:pt>
                <c:pt idx="3">
                  <c:v>0.88</c:v>
                </c:pt>
                <c:pt idx="4">
                  <c:v>0.82000000000000062</c:v>
                </c:pt>
                <c:pt idx="5">
                  <c:v>0.79</c:v>
                </c:pt>
                <c:pt idx="6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gapWidth val="100"/>
        <c:axId val="159948800"/>
        <c:axId val="160061696"/>
      </c:barChart>
      <c:valAx>
        <c:axId val="160061696"/>
        <c:scaling>
          <c:orientation val="minMax"/>
        </c:scaling>
        <c:axPos val="t"/>
        <c:numFmt formatCode="0.0%" sourceLinked="1"/>
        <c:tickLblPos val="nextTo"/>
        <c:crossAx val="159948800"/>
        <c:crosses val="autoZero"/>
        <c:crossBetween val="between"/>
      </c:valAx>
      <c:catAx>
        <c:axId val="159948800"/>
        <c:scaling>
          <c:orientation val="maxMin"/>
        </c:scaling>
        <c:axPos val="l"/>
        <c:numFmt formatCode="General" sourceLinked="0"/>
        <c:tickLblPos val="nextTo"/>
        <c:crossAx val="160061696"/>
        <c:crosses val="autoZero"/>
        <c:auto val="1"/>
        <c:lblAlgn val="ctr"/>
        <c:lblOffset val="100"/>
      </c:catAx>
    </c:plotArea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742670461090678"/>
          <c:y val="0.26025228702332626"/>
          <c:w val="0.58927744480225508"/>
          <c:h val="0.6724141248488806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37609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42-415B-935E-4173ED1F6D0E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42-415B-935E-4173ED1F6D0E}"/>
              </c:ext>
            </c:extLst>
          </c:dPt>
          <c:dPt>
            <c:idx val="2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42-415B-935E-4173ED1F6D0E}"/>
              </c:ext>
            </c:extLst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42-415B-935E-4173ED1F6D0E}"/>
              </c:ext>
            </c:extLst>
          </c:dPt>
          <c:dPt>
            <c:idx val="4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42-415B-935E-4173ED1F6D0E}"/>
              </c:ext>
            </c:extLst>
          </c:dPt>
          <c:dLbls>
            <c:dLbl>
              <c:idx val="1"/>
              <c:layout>
                <c:manualLayout>
                  <c:x val="-9.7150436794813708E-2"/>
                  <c:y val="-0.17480236719851466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42-415B-935E-4173ED1F6D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Лист1!$A$53:$A$57</c:f>
              <c:strCache>
                <c:ptCount val="5"/>
                <c:pt idx="0">
                  <c:v>Промышленность</c:v>
                </c:pt>
                <c:pt idx="1">
                  <c:v>Сельское хозяйство</c:v>
                </c:pt>
                <c:pt idx="2">
                  <c:v>Туризм и рекреационный комплекс</c:v>
                </c:pt>
                <c:pt idx="3">
                  <c:v>Здравоохранение</c:v>
                </c:pt>
                <c:pt idx="4">
                  <c:v>Другие сферы </c:v>
                </c:pt>
              </c:strCache>
            </c:strRef>
          </c:cat>
          <c:val>
            <c:numRef>
              <c:f>Лист1!$B$53:$B$57</c:f>
              <c:numCache>
                <c:formatCode>0.0%</c:formatCode>
                <c:ptCount val="5"/>
                <c:pt idx="0">
                  <c:v>0.20700000000000021</c:v>
                </c:pt>
                <c:pt idx="1">
                  <c:v>0.42700000000000032</c:v>
                </c:pt>
                <c:pt idx="2">
                  <c:v>0.15900000000000056</c:v>
                </c:pt>
                <c:pt idx="3">
                  <c:v>8.5000000000000006E-2</c:v>
                </c:pt>
                <c:pt idx="4">
                  <c:v>0.12200000000000009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742-415B-935E-4173ED1F6D0E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691588785046741E-2"/>
          <c:y val="0.21486301868092442"/>
          <c:w val="0.36104546620977812"/>
          <c:h val="0.78513698131907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4CD6B-32EC-4930-83B0-9B2C76CEAEFC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2B9AA-D165-40B2-B3F2-80BCDBAE1B2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Выгодное экономико-географическое положение</a:t>
          </a:r>
          <a:endParaRPr lang="ru-RU" dirty="0"/>
        </a:p>
      </dgm:t>
    </dgm:pt>
    <dgm:pt modelId="{5F475B60-90FD-47E1-839D-A291A177CF0A}" type="parTrans" cxnId="{0198D2CC-D9F2-4D16-8A15-D054B6983F18}">
      <dgm:prSet/>
      <dgm:spPr/>
      <dgm:t>
        <a:bodyPr/>
        <a:lstStyle/>
        <a:p>
          <a:endParaRPr lang="ru-RU"/>
        </a:p>
      </dgm:t>
    </dgm:pt>
    <dgm:pt modelId="{DE7A658D-1B9A-4851-A894-26AE598DA469}" type="sibTrans" cxnId="{0198D2CC-D9F2-4D16-8A15-D054B6983F18}">
      <dgm:prSet/>
      <dgm:spPr/>
      <dgm:t>
        <a:bodyPr/>
        <a:lstStyle/>
        <a:p>
          <a:endParaRPr lang="ru-RU"/>
        </a:p>
      </dgm:t>
    </dgm:pt>
    <dgm:pt modelId="{A1F53388-B0E1-44AF-9CB6-C66DE2C2CCC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Развитая транспортная сеть</a:t>
          </a:r>
          <a:endParaRPr lang="ru-RU" dirty="0"/>
        </a:p>
      </dgm:t>
    </dgm:pt>
    <dgm:pt modelId="{BE16ACF2-4E4F-4D32-83D5-4C8B8E86B21C}" type="parTrans" cxnId="{25093B7B-5DDA-478A-B8A1-0209D1CB8B98}">
      <dgm:prSet/>
      <dgm:spPr/>
      <dgm:t>
        <a:bodyPr/>
        <a:lstStyle/>
        <a:p>
          <a:endParaRPr lang="ru-RU"/>
        </a:p>
      </dgm:t>
    </dgm:pt>
    <dgm:pt modelId="{CB0B891C-0BB9-45CC-B941-BAB16A11D304}" type="sibTrans" cxnId="{25093B7B-5DDA-478A-B8A1-0209D1CB8B98}">
      <dgm:prSet/>
      <dgm:spPr/>
      <dgm:t>
        <a:bodyPr/>
        <a:lstStyle/>
        <a:p>
          <a:endParaRPr lang="ru-RU"/>
        </a:p>
      </dgm:t>
    </dgm:pt>
    <dgm:pt modelId="{948EB334-DCAF-4DE4-873D-990A481CEBF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Высокий культурно-исторический и </a:t>
          </a:r>
          <a:r>
            <a:rPr lang="ru-RU" dirty="0" err="1" smtClean="0"/>
            <a:t>природнорекреационный</a:t>
          </a:r>
          <a:r>
            <a:rPr lang="ru-RU" dirty="0" smtClean="0"/>
            <a:t> потенциал</a:t>
          </a:r>
          <a:endParaRPr lang="ru-RU" dirty="0"/>
        </a:p>
      </dgm:t>
    </dgm:pt>
    <dgm:pt modelId="{2C01234D-F30D-4F3F-B0B8-F338E24662DF}" type="parTrans" cxnId="{FF4612A0-A8BB-49D5-BE5F-7581015D5FE2}">
      <dgm:prSet/>
      <dgm:spPr/>
      <dgm:t>
        <a:bodyPr/>
        <a:lstStyle/>
        <a:p>
          <a:endParaRPr lang="ru-RU"/>
        </a:p>
      </dgm:t>
    </dgm:pt>
    <dgm:pt modelId="{43E02479-A946-4EB2-B822-94802FF9D091}" type="sibTrans" cxnId="{FF4612A0-A8BB-49D5-BE5F-7581015D5FE2}">
      <dgm:prSet/>
      <dgm:spPr/>
      <dgm:t>
        <a:bodyPr/>
        <a:lstStyle/>
        <a:p>
          <a:endParaRPr lang="ru-RU"/>
        </a:p>
      </dgm:t>
    </dgm:pt>
    <dgm:pt modelId="{FA933220-A4B7-4936-BF6F-651ECDFF86E5}" type="pres">
      <dgm:prSet presAssocID="{18D4CD6B-32EC-4930-83B0-9B2C76CEAEF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98F4B3-C5DC-4418-825C-7C14DD9DF146}" type="pres">
      <dgm:prSet presAssocID="{18D4CD6B-32EC-4930-83B0-9B2C76CEAEFC}" presName="pyramid" presStyleLbl="node1" presStyleIdx="0" presStyleCnt="1" custLinFactNeighborX="-43517" custLinFactNeighborY="1995"/>
      <dgm:spPr/>
      <dgm:t>
        <a:bodyPr/>
        <a:lstStyle/>
        <a:p>
          <a:endParaRPr lang="ru-RU"/>
        </a:p>
      </dgm:t>
    </dgm:pt>
    <dgm:pt modelId="{356110CA-466D-41E2-B6FA-422FA4D1AF92}" type="pres">
      <dgm:prSet presAssocID="{18D4CD6B-32EC-4930-83B0-9B2C76CEAEFC}" presName="theList" presStyleCnt="0"/>
      <dgm:spPr/>
    </dgm:pt>
    <dgm:pt modelId="{83D1DA63-8707-46EF-827D-018D3EC38641}" type="pres">
      <dgm:prSet presAssocID="{9022B9AA-D165-40B2-B3F2-80BCDBAE1B26}" presName="aNode" presStyleLbl="fgAcc1" presStyleIdx="0" presStyleCnt="3" custLinFactNeighborX="-39456" custLinFactNeighborY="47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2FF1E-8125-410D-8D76-7AE4F90CB2DE}" type="pres">
      <dgm:prSet presAssocID="{9022B9AA-D165-40B2-B3F2-80BCDBAE1B26}" presName="aSpace" presStyleCnt="0"/>
      <dgm:spPr/>
    </dgm:pt>
    <dgm:pt modelId="{6A64C484-80B1-40D4-9246-9051F9166A9D}" type="pres">
      <dgm:prSet presAssocID="{A1F53388-B0E1-44AF-9CB6-C66DE2C2CCCD}" presName="aNode" presStyleLbl="fgAcc1" presStyleIdx="1" presStyleCnt="3" custLinFactY="7652" custLinFactNeighborX="-491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2B5CE-E669-4C69-8361-60926E507943}" type="pres">
      <dgm:prSet presAssocID="{A1F53388-B0E1-44AF-9CB6-C66DE2C2CCCD}" presName="aSpace" presStyleCnt="0"/>
      <dgm:spPr/>
    </dgm:pt>
    <dgm:pt modelId="{3E5C98CC-2423-4560-BD8C-5434E028E169}" type="pres">
      <dgm:prSet presAssocID="{948EB334-DCAF-4DE4-873D-990A481CEBFA}" presName="aNode" presStyleLbl="fgAcc1" presStyleIdx="2" presStyleCnt="3" custLinFactY="21841" custLinFactNeighborX="-63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667FB-9FD4-483B-8DC2-88792363D5F2}" type="pres">
      <dgm:prSet presAssocID="{948EB334-DCAF-4DE4-873D-990A481CEBFA}" presName="aSpace" presStyleCnt="0"/>
      <dgm:spPr/>
    </dgm:pt>
  </dgm:ptLst>
  <dgm:cxnLst>
    <dgm:cxn modelId="{25093B7B-5DDA-478A-B8A1-0209D1CB8B98}" srcId="{18D4CD6B-32EC-4930-83B0-9B2C76CEAEFC}" destId="{A1F53388-B0E1-44AF-9CB6-C66DE2C2CCCD}" srcOrd="1" destOrd="0" parTransId="{BE16ACF2-4E4F-4D32-83D5-4C8B8E86B21C}" sibTransId="{CB0B891C-0BB9-45CC-B941-BAB16A11D304}"/>
    <dgm:cxn modelId="{FF4612A0-A8BB-49D5-BE5F-7581015D5FE2}" srcId="{18D4CD6B-32EC-4930-83B0-9B2C76CEAEFC}" destId="{948EB334-DCAF-4DE4-873D-990A481CEBFA}" srcOrd="2" destOrd="0" parTransId="{2C01234D-F30D-4F3F-B0B8-F338E24662DF}" sibTransId="{43E02479-A946-4EB2-B822-94802FF9D091}"/>
    <dgm:cxn modelId="{065E0794-9AD4-4819-9448-C46E98F0B3FB}" type="presOf" srcId="{948EB334-DCAF-4DE4-873D-990A481CEBFA}" destId="{3E5C98CC-2423-4560-BD8C-5434E028E169}" srcOrd="0" destOrd="0" presId="urn:microsoft.com/office/officeart/2005/8/layout/pyramid2"/>
    <dgm:cxn modelId="{1CADBCD5-7479-4410-AFA3-86FDF141E449}" type="presOf" srcId="{A1F53388-B0E1-44AF-9CB6-C66DE2C2CCCD}" destId="{6A64C484-80B1-40D4-9246-9051F9166A9D}" srcOrd="0" destOrd="0" presId="urn:microsoft.com/office/officeart/2005/8/layout/pyramid2"/>
    <dgm:cxn modelId="{3C697093-CBD5-4A0E-A1F1-3C877C0A4B7D}" type="presOf" srcId="{9022B9AA-D165-40B2-B3F2-80BCDBAE1B26}" destId="{83D1DA63-8707-46EF-827D-018D3EC38641}" srcOrd="0" destOrd="0" presId="urn:microsoft.com/office/officeart/2005/8/layout/pyramid2"/>
    <dgm:cxn modelId="{D436E2BB-D97C-494F-BDFD-741CA2E3035E}" type="presOf" srcId="{18D4CD6B-32EC-4930-83B0-9B2C76CEAEFC}" destId="{FA933220-A4B7-4936-BF6F-651ECDFF86E5}" srcOrd="0" destOrd="0" presId="urn:microsoft.com/office/officeart/2005/8/layout/pyramid2"/>
    <dgm:cxn modelId="{0198D2CC-D9F2-4D16-8A15-D054B6983F18}" srcId="{18D4CD6B-32EC-4930-83B0-9B2C76CEAEFC}" destId="{9022B9AA-D165-40B2-B3F2-80BCDBAE1B26}" srcOrd="0" destOrd="0" parTransId="{5F475B60-90FD-47E1-839D-A291A177CF0A}" sibTransId="{DE7A658D-1B9A-4851-A894-26AE598DA469}"/>
    <dgm:cxn modelId="{068AF484-C89D-4239-A4D9-010D061B570B}" type="presParOf" srcId="{FA933220-A4B7-4936-BF6F-651ECDFF86E5}" destId="{DF98F4B3-C5DC-4418-825C-7C14DD9DF146}" srcOrd="0" destOrd="0" presId="urn:microsoft.com/office/officeart/2005/8/layout/pyramid2"/>
    <dgm:cxn modelId="{8478DD56-7420-4B96-95FD-CC3323C5724B}" type="presParOf" srcId="{FA933220-A4B7-4936-BF6F-651ECDFF86E5}" destId="{356110CA-466D-41E2-B6FA-422FA4D1AF92}" srcOrd="1" destOrd="0" presId="urn:microsoft.com/office/officeart/2005/8/layout/pyramid2"/>
    <dgm:cxn modelId="{E2DA2E52-C7BC-4DC3-A9F6-C1B4E59134F6}" type="presParOf" srcId="{356110CA-466D-41E2-B6FA-422FA4D1AF92}" destId="{83D1DA63-8707-46EF-827D-018D3EC38641}" srcOrd="0" destOrd="0" presId="urn:microsoft.com/office/officeart/2005/8/layout/pyramid2"/>
    <dgm:cxn modelId="{71A96CE6-E9EF-4734-A5C7-9D815C132A6F}" type="presParOf" srcId="{356110CA-466D-41E2-B6FA-422FA4D1AF92}" destId="{E602FF1E-8125-410D-8D76-7AE4F90CB2DE}" srcOrd="1" destOrd="0" presId="urn:microsoft.com/office/officeart/2005/8/layout/pyramid2"/>
    <dgm:cxn modelId="{49BFFFB8-152E-4CFD-8BCD-2615C9E2A7B5}" type="presParOf" srcId="{356110CA-466D-41E2-B6FA-422FA4D1AF92}" destId="{6A64C484-80B1-40D4-9246-9051F9166A9D}" srcOrd="2" destOrd="0" presId="urn:microsoft.com/office/officeart/2005/8/layout/pyramid2"/>
    <dgm:cxn modelId="{2E80DDAA-F12B-4C72-9105-06F14DB70269}" type="presParOf" srcId="{356110CA-466D-41E2-B6FA-422FA4D1AF92}" destId="{5152B5CE-E669-4C69-8361-60926E507943}" srcOrd="3" destOrd="0" presId="urn:microsoft.com/office/officeart/2005/8/layout/pyramid2"/>
    <dgm:cxn modelId="{D2DFFF2D-FDC7-4AC0-82D3-511E723698D4}" type="presParOf" srcId="{356110CA-466D-41E2-B6FA-422FA4D1AF92}" destId="{3E5C98CC-2423-4560-BD8C-5434E028E169}" srcOrd="4" destOrd="0" presId="urn:microsoft.com/office/officeart/2005/8/layout/pyramid2"/>
    <dgm:cxn modelId="{A5C9045C-6AAA-47E7-99DF-C82DC2ECF457}" type="presParOf" srcId="{356110CA-466D-41E2-B6FA-422FA4D1AF92}" destId="{BF4667FB-9FD4-483B-8DC2-88792363D5F2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2100" b="1" dirty="0" smtClean="0"/>
            <a:t>Снижение рождаемости , рост демографической нагрузки на работающее население </a:t>
          </a:r>
          <a:endParaRPr lang="ru-RU" sz="21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/>
      <dgm:spPr/>
      <dgm:t>
        <a:bodyPr/>
        <a:lstStyle/>
        <a:p>
          <a:pPr algn="ctr"/>
          <a:r>
            <a:rPr lang="ru-RU" b="1" dirty="0" smtClean="0"/>
            <a:t>Дефицит привлекательных рабочих мест и низкий уровень заработной платы</a:t>
          </a:r>
          <a:endParaRPr lang="ru-RU" b="1" dirty="0"/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Неравномерное социально – экономическое развитие района и наличие ряда социальных проблем</a:t>
          </a:r>
          <a:endParaRPr lang="ru-RU" sz="20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Недостаточный уровень развития туристического бизнеса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r>
            <a:rPr lang="ru-RU" b="1" dirty="0" smtClean="0"/>
            <a:t>Недостаток квалифицированной рабочей силы и низкий уровень производительности труда</a:t>
          </a:r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1464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19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7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EEFBA0-7518-4670-A2C4-218E256AB1E4}" type="presOf" srcId="{10E102C5-B5C7-4F7C-9BB6-BDA1412AFBB2}" destId="{B6A9C5D5-6716-49FA-AE91-69E69AE13979}" srcOrd="0" destOrd="0" presId="urn:microsoft.com/office/officeart/2005/8/layout/vList2"/>
    <dgm:cxn modelId="{E24E385B-4C73-4B1F-9E6C-05E03D6DE418}" type="presOf" srcId="{CB84E9E0-A49E-48AF-A110-DC372E89EEDE}" destId="{1FAB048C-8B8F-4BE0-99AE-66466C09E958}" srcOrd="0" destOrd="0" presId="urn:microsoft.com/office/officeart/2005/8/layout/vList2"/>
    <dgm:cxn modelId="{DEA16D64-C308-4625-8EAF-6ED577403E45}" type="presOf" srcId="{1345613D-C691-4A56-B500-5338364956CA}" destId="{5A9C5F84-3A74-45B1-BF18-E645A81646C8}" srcOrd="0" destOrd="0" presId="urn:microsoft.com/office/officeart/2005/8/layout/vList2"/>
    <dgm:cxn modelId="{2069ED98-9C5D-438B-8374-DB494626C0F2}" type="presOf" srcId="{828539F8-766D-4519-93BB-6DF782C1C003}" destId="{247F3386-B0E1-4FE5-9136-CD570D45F9AE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B83642F7-AA40-48E5-8A0C-20CD1D8B0887}" type="presOf" srcId="{EE99CE86-28AA-43D9-BCCB-9FEE614EBF09}" destId="{DBBC4595-110E-432C-9F96-7DC5DFFE1867}" srcOrd="0" destOrd="0" presId="urn:microsoft.com/office/officeart/2005/8/layout/vList2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F05A43BA-7361-49AF-BC39-78FD1D015A39}" type="presOf" srcId="{1065B366-A010-401F-B028-15FFE482F27F}" destId="{FB6FAF87-3908-4693-90F2-E7A41532A76A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385BD176-1525-4C08-BB8F-DC47B453CB82}" type="presParOf" srcId="{B6A9C5D5-6716-49FA-AE91-69E69AE13979}" destId="{5A9C5F84-3A74-45B1-BF18-E645A81646C8}" srcOrd="0" destOrd="0" presId="urn:microsoft.com/office/officeart/2005/8/layout/vList2"/>
    <dgm:cxn modelId="{1D2F45B4-4E9D-4C90-9345-E96DCD138D02}" type="presParOf" srcId="{B6A9C5D5-6716-49FA-AE91-69E69AE13979}" destId="{1FAB048C-8B8F-4BE0-99AE-66466C09E958}" srcOrd="1" destOrd="0" presId="urn:microsoft.com/office/officeart/2005/8/layout/vList2"/>
    <dgm:cxn modelId="{F43B5318-36BD-4150-BAC3-6DDE962D172E}" type="presParOf" srcId="{B6A9C5D5-6716-49FA-AE91-69E69AE13979}" destId="{FB6FAF87-3908-4693-90F2-E7A41532A76A}" srcOrd="2" destOrd="0" presId="urn:microsoft.com/office/officeart/2005/8/layout/vList2"/>
    <dgm:cxn modelId="{E6A30F23-1A49-45DB-8B92-8C7846CC3BFD}" type="presParOf" srcId="{B6A9C5D5-6716-49FA-AE91-69E69AE13979}" destId="{DBBC4595-110E-432C-9F96-7DC5DFFE1867}" srcOrd="3" destOrd="0" presId="urn:microsoft.com/office/officeart/2005/8/layout/vList2"/>
    <dgm:cxn modelId="{79D8678D-2C00-4B83-9B2A-15C0CE34DC28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развития общественного питания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</a:t>
          </a:r>
          <a:r>
            <a:rPr lang="ru-RU" sz="1000" b="1" dirty="0" smtClean="0"/>
            <a:t> </a:t>
          </a:r>
          <a:r>
            <a:rPr lang="ru-RU" sz="2000" b="1" dirty="0" smtClean="0"/>
            <a:t>уровень инвестиционной и инновационной активности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обеспеченности населения района услугами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Наличие очереди в детские сады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pPr algn="ctr"/>
          <a:r>
            <a:rPr lang="ru-RU" b="1" dirty="0" smtClean="0"/>
            <a:t>Недостаточный уровень развития и материально- техническое обеспечение учреждений социальной инфраструктуры</a:t>
          </a:r>
        </a:p>
        <a:p>
          <a:pPr algn="l"/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750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66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0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F18564-4B6F-4966-8AAB-9B844F47EAFC}" type="presOf" srcId="{828539F8-766D-4519-93BB-6DF782C1C003}" destId="{247F3386-B0E1-4FE5-9136-CD570D45F9AE}" srcOrd="0" destOrd="0" presId="urn:microsoft.com/office/officeart/2005/8/layout/vList2"/>
    <dgm:cxn modelId="{B7CDFD03-A785-41F3-9205-44D2687C7A67}" type="presOf" srcId="{CB84E9E0-A49E-48AF-A110-DC372E89EEDE}" destId="{1FAB048C-8B8F-4BE0-99AE-66466C09E958}" srcOrd="0" destOrd="0" presId="urn:microsoft.com/office/officeart/2005/8/layout/vList2"/>
    <dgm:cxn modelId="{62C2E143-BE58-496D-BF44-1567768C447C}" type="presOf" srcId="{10E102C5-B5C7-4F7C-9BB6-BDA1412AFBB2}" destId="{B6A9C5D5-6716-49FA-AE91-69E69AE13979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871FF1C6-1199-43BB-878D-B4E273450871}" type="presOf" srcId="{1065B366-A010-401F-B028-15FFE482F27F}" destId="{FB6FAF87-3908-4693-90F2-E7A41532A76A}" srcOrd="0" destOrd="0" presId="urn:microsoft.com/office/officeart/2005/8/layout/vList2"/>
    <dgm:cxn modelId="{3CD51B66-B408-4CBA-BD88-C15B619E67A2}" type="presOf" srcId="{1345613D-C691-4A56-B500-5338364956CA}" destId="{5A9C5F84-3A74-45B1-BF18-E645A81646C8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26520DF3-97E7-4A37-BE18-791C06D4834E}" type="presOf" srcId="{EE99CE86-28AA-43D9-BCCB-9FEE614EBF09}" destId="{DBBC4595-110E-432C-9F96-7DC5DFFE1867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A3762783-F29B-4A3E-AEB8-6E0D617045C1}" type="presParOf" srcId="{B6A9C5D5-6716-49FA-AE91-69E69AE13979}" destId="{5A9C5F84-3A74-45B1-BF18-E645A81646C8}" srcOrd="0" destOrd="0" presId="urn:microsoft.com/office/officeart/2005/8/layout/vList2"/>
    <dgm:cxn modelId="{EA995D4B-535E-41F6-8EF3-C80A0ACD03BB}" type="presParOf" srcId="{B6A9C5D5-6716-49FA-AE91-69E69AE13979}" destId="{1FAB048C-8B8F-4BE0-99AE-66466C09E958}" srcOrd="1" destOrd="0" presId="urn:microsoft.com/office/officeart/2005/8/layout/vList2"/>
    <dgm:cxn modelId="{CC0E89C4-C908-4DEA-8363-F3E31978365F}" type="presParOf" srcId="{B6A9C5D5-6716-49FA-AE91-69E69AE13979}" destId="{FB6FAF87-3908-4693-90F2-E7A41532A76A}" srcOrd="2" destOrd="0" presId="urn:microsoft.com/office/officeart/2005/8/layout/vList2"/>
    <dgm:cxn modelId="{B74C5AE7-8D4F-40E5-8FDB-F661C649ABE5}" type="presParOf" srcId="{B6A9C5D5-6716-49FA-AE91-69E69AE13979}" destId="{DBBC4595-110E-432C-9F96-7DC5DFFE1867}" srcOrd="3" destOrd="0" presId="urn:microsoft.com/office/officeart/2005/8/layout/vList2"/>
    <dgm:cxn modelId="{FFEED173-BD4E-4CFB-863C-754C9BC3596F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Рост степени износа учреждений инфраструктуры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 удельный вес  автомобильных дорог общего пользования с твердым покрытием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Плохое состояние дорого и недостаточный уровень развития транспортно- </a:t>
          </a:r>
          <a:r>
            <a:rPr lang="ru-RU" sz="1900" b="1" dirty="0" err="1" smtClean="0"/>
            <a:t>логистической</a:t>
          </a:r>
          <a:r>
            <a:rPr lang="ru-RU" sz="1900" b="1" dirty="0" smtClean="0"/>
            <a:t> инфраструктуры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Ухудшение санитарно-экологической обстановки в черте водоемом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2" custScaleY="52177" custLinFactY="-405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75734" custLinFactNeighborY="-53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2" custScaleY="54427" custLinFactNeighborY="-41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97134" custLinFactNeighborY="-3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766F883-321D-428E-9B50-06A09E81967D}" type="presOf" srcId="{EE99CE86-28AA-43D9-BCCB-9FEE614EBF09}" destId="{DBBC4595-110E-432C-9F96-7DC5DFFE1867}" srcOrd="0" destOrd="0" presId="urn:microsoft.com/office/officeart/2005/8/layout/vList2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DB2356E2-1597-4905-8B1C-FC1C11673960}" type="presOf" srcId="{10E102C5-B5C7-4F7C-9BB6-BDA1412AFBB2}" destId="{B6A9C5D5-6716-49FA-AE91-69E69AE13979}" srcOrd="0" destOrd="0" presId="urn:microsoft.com/office/officeart/2005/8/layout/vList2"/>
    <dgm:cxn modelId="{143A5D97-C568-4B66-AB2F-2F0961F73994}" type="presOf" srcId="{1345613D-C691-4A56-B500-5338364956CA}" destId="{5A9C5F84-3A74-45B1-BF18-E645A81646C8}" srcOrd="0" destOrd="0" presId="urn:microsoft.com/office/officeart/2005/8/layout/vList2"/>
    <dgm:cxn modelId="{1247A356-B589-46D2-8674-E933EC3A28CF}" type="presOf" srcId="{CB84E9E0-A49E-48AF-A110-DC372E89EEDE}" destId="{1FAB048C-8B8F-4BE0-99AE-66466C09E958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A3F151B2-A753-4B8D-838A-001B74A60008}" type="presOf" srcId="{1065B366-A010-401F-B028-15FFE482F27F}" destId="{FB6FAF87-3908-4693-90F2-E7A41532A76A}" srcOrd="0" destOrd="0" presId="urn:microsoft.com/office/officeart/2005/8/layout/vList2"/>
    <dgm:cxn modelId="{E4ADE08C-443A-4220-9EE6-1128D2D69522}" type="presParOf" srcId="{B6A9C5D5-6716-49FA-AE91-69E69AE13979}" destId="{5A9C5F84-3A74-45B1-BF18-E645A81646C8}" srcOrd="0" destOrd="0" presId="urn:microsoft.com/office/officeart/2005/8/layout/vList2"/>
    <dgm:cxn modelId="{ECBB3C28-6C3A-455D-A766-030E7C7566A8}" type="presParOf" srcId="{B6A9C5D5-6716-49FA-AE91-69E69AE13979}" destId="{1FAB048C-8B8F-4BE0-99AE-66466C09E958}" srcOrd="1" destOrd="0" presId="urn:microsoft.com/office/officeart/2005/8/layout/vList2"/>
    <dgm:cxn modelId="{81AE3F96-A668-42D9-9C91-46F616936825}" type="presParOf" srcId="{B6A9C5D5-6716-49FA-AE91-69E69AE13979}" destId="{FB6FAF87-3908-4693-90F2-E7A41532A76A}" srcOrd="2" destOrd="0" presId="urn:microsoft.com/office/officeart/2005/8/layout/vList2"/>
    <dgm:cxn modelId="{91730CED-1FB7-4EB1-8AF8-6D039AFB2B50}" type="presParOf" srcId="{B6A9C5D5-6716-49FA-AE91-69E69AE13979}" destId="{DBBC4595-110E-432C-9F96-7DC5DFFE1867}" srcOrd="3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7A912A-48BF-4DE7-9C81-0E758FD68DAF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06A139-12EC-4C58-A185-74EAA53C171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1. Комфортная среда проживания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608768F9-E925-4C5B-81A6-051E476B5851}" type="parTrans" cxnId="{32BBDFFE-E7D4-4DDF-980B-396B3E9D531D}">
      <dgm:prSet/>
      <dgm:spPr/>
      <dgm:t>
        <a:bodyPr/>
        <a:lstStyle/>
        <a:p>
          <a:endParaRPr lang="ru-RU"/>
        </a:p>
      </dgm:t>
    </dgm:pt>
    <dgm:pt modelId="{00E41836-B21E-4874-94A1-9B74428201E8}" type="sibTrans" cxnId="{32BBDFFE-E7D4-4DDF-980B-396B3E9D531D}">
      <dgm:prSet/>
      <dgm:spPr/>
      <dgm:t>
        <a:bodyPr/>
        <a:lstStyle/>
        <a:p>
          <a:endParaRPr lang="ru-RU"/>
        </a:p>
      </dgm:t>
    </dgm:pt>
    <dgm:pt modelId="{409DCAEB-80EC-4ECF-BC1F-8219811420B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2.Человеческкий капитал</a:t>
          </a:r>
          <a:endParaRPr lang="ru-RU" sz="1600" b="1" dirty="0"/>
        </a:p>
      </dgm:t>
    </dgm:pt>
    <dgm:pt modelId="{005CA112-CA7D-4C67-A65C-4543F2D60F80}" type="parTrans" cxnId="{3A86D382-34C6-4EA2-A105-51D4BD4A7FF9}">
      <dgm:prSet/>
      <dgm:spPr/>
      <dgm:t>
        <a:bodyPr/>
        <a:lstStyle/>
        <a:p>
          <a:endParaRPr lang="ru-RU"/>
        </a:p>
      </dgm:t>
    </dgm:pt>
    <dgm:pt modelId="{0B70D276-64FF-456E-A070-1719A4E22547}" type="sibTrans" cxnId="{3A86D382-34C6-4EA2-A105-51D4BD4A7FF9}">
      <dgm:prSet/>
      <dgm:spPr/>
      <dgm:t>
        <a:bodyPr/>
        <a:lstStyle/>
        <a:p>
          <a:endParaRPr lang="ru-RU"/>
        </a:p>
      </dgm:t>
    </dgm:pt>
    <dgm:pt modelId="{75D5F9A8-772E-44A7-90E8-D3BE28AEC69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3.Экономика будущего</a:t>
          </a:r>
          <a:endParaRPr lang="ru-RU" sz="1600" b="1" dirty="0"/>
        </a:p>
      </dgm:t>
    </dgm:pt>
    <dgm:pt modelId="{B995FC6E-092E-4A4C-B132-DE10A78835B9}" type="parTrans" cxnId="{F1DCA688-AE90-440E-8407-C58E18DF4C70}">
      <dgm:prSet/>
      <dgm:spPr/>
      <dgm:t>
        <a:bodyPr/>
        <a:lstStyle/>
        <a:p>
          <a:endParaRPr lang="ru-RU"/>
        </a:p>
      </dgm:t>
    </dgm:pt>
    <dgm:pt modelId="{578D0BFC-52CF-43E4-BD79-7AFBB454D879}" type="sibTrans" cxnId="{F1DCA688-AE90-440E-8407-C58E18DF4C70}">
      <dgm:prSet/>
      <dgm:spPr/>
      <dgm:t>
        <a:bodyPr/>
        <a:lstStyle/>
        <a:p>
          <a:endParaRPr lang="ru-RU"/>
        </a:p>
      </dgm:t>
    </dgm:pt>
    <dgm:pt modelId="{52158486-117B-4247-A3C8-5E79A9109DBB}" type="pres">
      <dgm:prSet presAssocID="{737A912A-48BF-4DE7-9C81-0E758FD68DA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B1269-C058-4980-B898-0591DC480CF5}" type="pres">
      <dgm:prSet presAssocID="{737A912A-48BF-4DE7-9C81-0E758FD68DAF}" presName="cycle" presStyleCnt="0"/>
      <dgm:spPr/>
    </dgm:pt>
    <dgm:pt modelId="{F1E9FD61-33AD-42E0-AF49-07962E870977}" type="pres">
      <dgm:prSet presAssocID="{737A912A-48BF-4DE7-9C81-0E758FD68DAF}" presName="centerShape" presStyleCnt="0"/>
      <dgm:spPr/>
    </dgm:pt>
    <dgm:pt modelId="{17B49C03-613F-4EC6-ADF4-628CDFE3199A}" type="pres">
      <dgm:prSet presAssocID="{737A912A-48BF-4DE7-9C81-0E758FD68DAF}" presName="connSite" presStyleLbl="node1" presStyleIdx="0" presStyleCnt="4"/>
      <dgm:spPr/>
    </dgm:pt>
    <dgm:pt modelId="{B96FA3FD-6B5A-4F2B-B5A5-0A57BAF2F790}" type="pres">
      <dgm:prSet presAssocID="{737A912A-48BF-4DE7-9C81-0E758FD68DAF}" presName="visible" presStyleLbl="node1" presStyleIdx="0" presStyleCnt="4" custScaleX="21225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FE374041-6707-4DF5-B777-118C42D9EA5F}" type="pres">
      <dgm:prSet presAssocID="{608768F9-E925-4C5B-81A6-051E476B585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CD666C2-CD94-4E90-B173-2C7C63C9A7AF}" type="pres">
      <dgm:prSet presAssocID="{AF06A139-12EC-4C58-A185-74EAA53C171D}" presName="node" presStyleCnt="0"/>
      <dgm:spPr/>
    </dgm:pt>
    <dgm:pt modelId="{75269568-1281-4F23-816A-6E649FB6C1E0}" type="pres">
      <dgm:prSet presAssocID="{AF06A139-12EC-4C58-A185-74EAA53C171D}" presName="parentNode" presStyleLbl="node1" presStyleIdx="1" presStyleCnt="4" custScaleX="212255" custLinFactNeighborX="85342" custLinFactNeighborY="108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244-13D8-4352-8158-6A4EA41D4028}" type="pres">
      <dgm:prSet presAssocID="{AF06A139-12EC-4C58-A185-74EAA53C171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4C3AE-9812-4A84-B512-5EE81D8473E4}" type="pres">
      <dgm:prSet presAssocID="{005CA112-CA7D-4C67-A65C-4543F2D60F80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631D5FD-549D-4087-842B-B8CF06FCE2B2}" type="pres">
      <dgm:prSet presAssocID="{409DCAEB-80EC-4ECF-BC1F-8219811420B4}" presName="node" presStyleCnt="0"/>
      <dgm:spPr/>
    </dgm:pt>
    <dgm:pt modelId="{6E9CECCF-19DF-4289-9475-F3501516FCFA}" type="pres">
      <dgm:prSet presAssocID="{409DCAEB-80EC-4ECF-BC1F-8219811420B4}" presName="parentNode" presStyleLbl="node1" presStyleIdx="2" presStyleCnt="4" custScaleX="212255" custLinFactX="67300" custLinFactNeighborX="100000" custLinFactNeighborY="24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629B7-2A86-4114-9446-C0F4CB4201FA}" type="pres">
      <dgm:prSet presAssocID="{409DCAEB-80EC-4ECF-BC1F-8219811420B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D640-5163-456F-9798-4DF1D98C6FCF}" type="pres">
      <dgm:prSet presAssocID="{B995FC6E-092E-4A4C-B132-DE10A78835B9}" presName="Name25" presStyleLbl="parChTrans1D1" presStyleIdx="2" presStyleCnt="3"/>
      <dgm:spPr/>
      <dgm:t>
        <a:bodyPr/>
        <a:lstStyle/>
        <a:p>
          <a:endParaRPr lang="ru-RU"/>
        </a:p>
      </dgm:t>
    </dgm:pt>
    <dgm:pt modelId="{916A5EED-2C61-401F-8B0B-D00AD6143099}" type="pres">
      <dgm:prSet presAssocID="{75D5F9A8-772E-44A7-90E8-D3BE28AEC696}" presName="node" presStyleCnt="0"/>
      <dgm:spPr/>
    </dgm:pt>
    <dgm:pt modelId="{519E0F9D-0EC1-4C13-8022-5B0AFC643579}" type="pres">
      <dgm:prSet presAssocID="{75D5F9A8-772E-44A7-90E8-D3BE28AEC696}" presName="parentNode" presStyleLbl="node1" presStyleIdx="3" presStyleCnt="4" custScaleX="212255" custLinFactX="100000" custLinFactNeighborX="122264" custLinFactNeighborY="-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759A6-FEAF-45BF-9753-51197F0B8DBD}" type="pres">
      <dgm:prSet presAssocID="{75D5F9A8-772E-44A7-90E8-D3BE28AEC69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D50BC6-8C8B-468C-8E97-7EEF73829863}" type="presOf" srcId="{005CA112-CA7D-4C67-A65C-4543F2D60F80}" destId="{A1C4C3AE-9812-4A84-B512-5EE81D8473E4}" srcOrd="0" destOrd="0" presId="urn:microsoft.com/office/officeart/2005/8/layout/radial2"/>
    <dgm:cxn modelId="{32BBDFFE-E7D4-4DDF-980B-396B3E9D531D}" srcId="{737A912A-48BF-4DE7-9C81-0E758FD68DAF}" destId="{AF06A139-12EC-4C58-A185-74EAA53C171D}" srcOrd="0" destOrd="0" parTransId="{608768F9-E925-4C5B-81A6-051E476B5851}" sibTransId="{00E41836-B21E-4874-94A1-9B74428201E8}"/>
    <dgm:cxn modelId="{CD36B0AD-C30C-4D6C-A1E0-69A2C3B023D8}" type="presOf" srcId="{737A912A-48BF-4DE7-9C81-0E758FD68DAF}" destId="{52158486-117B-4247-A3C8-5E79A9109DBB}" srcOrd="0" destOrd="0" presId="urn:microsoft.com/office/officeart/2005/8/layout/radial2"/>
    <dgm:cxn modelId="{A1238DD6-6B62-49AD-9419-15054441D3D7}" type="presOf" srcId="{409DCAEB-80EC-4ECF-BC1F-8219811420B4}" destId="{6E9CECCF-19DF-4289-9475-F3501516FCFA}" srcOrd="0" destOrd="0" presId="urn:microsoft.com/office/officeart/2005/8/layout/radial2"/>
    <dgm:cxn modelId="{FE04F6C5-C3B5-4DC4-9D5D-3B4ACEB698DA}" type="presOf" srcId="{608768F9-E925-4C5B-81A6-051E476B5851}" destId="{FE374041-6707-4DF5-B777-118C42D9EA5F}" srcOrd="0" destOrd="0" presId="urn:microsoft.com/office/officeart/2005/8/layout/radial2"/>
    <dgm:cxn modelId="{F1DCA688-AE90-440E-8407-C58E18DF4C70}" srcId="{737A912A-48BF-4DE7-9C81-0E758FD68DAF}" destId="{75D5F9A8-772E-44A7-90E8-D3BE28AEC696}" srcOrd="2" destOrd="0" parTransId="{B995FC6E-092E-4A4C-B132-DE10A78835B9}" sibTransId="{578D0BFC-52CF-43E4-BD79-7AFBB454D879}"/>
    <dgm:cxn modelId="{40BE8B46-9EB0-46FC-8AA6-CF25F5911E7A}" type="presOf" srcId="{B995FC6E-092E-4A4C-B132-DE10A78835B9}" destId="{1BADD640-5163-456F-9798-4DF1D98C6FCF}" srcOrd="0" destOrd="0" presId="urn:microsoft.com/office/officeart/2005/8/layout/radial2"/>
    <dgm:cxn modelId="{3A86D382-34C6-4EA2-A105-51D4BD4A7FF9}" srcId="{737A912A-48BF-4DE7-9C81-0E758FD68DAF}" destId="{409DCAEB-80EC-4ECF-BC1F-8219811420B4}" srcOrd="1" destOrd="0" parTransId="{005CA112-CA7D-4C67-A65C-4543F2D60F80}" sibTransId="{0B70D276-64FF-456E-A070-1719A4E22547}"/>
    <dgm:cxn modelId="{21A0F9FF-73DA-403A-BA66-C91C7A685C44}" type="presOf" srcId="{AF06A139-12EC-4C58-A185-74EAA53C171D}" destId="{75269568-1281-4F23-816A-6E649FB6C1E0}" srcOrd="0" destOrd="0" presId="urn:microsoft.com/office/officeart/2005/8/layout/radial2"/>
    <dgm:cxn modelId="{DE238DD5-9780-4F17-82EB-C9C010E9DBA7}" type="presOf" srcId="{75D5F9A8-772E-44A7-90E8-D3BE28AEC696}" destId="{519E0F9D-0EC1-4C13-8022-5B0AFC643579}" srcOrd="0" destOrd="0" presId="urn:microsoft.com/office/officeart/2005/8/layout/radial2"/>
    <dgm:cxn modelId="{712B5CE7-133D-4FEF-B465-8F1096216064}" type="presParOf" srcId="{52158486-117B-4247-A3C8-5E79A9109DBB}" destId="{FBFB1269-C058-4980-B898-0591DC480CF5}" srcOrd="0" destOrd="0" presId="urn:microsoft.com/office/officeart/2005/8/layout/radial2"/>
    <dgm:cxn modelId="{A4315176-CD9F-4E08-9F5B-DD440BE3CCFD}" type="presParOf" srcId="{FBFB1269-C058-4980-B898-0591DC480CF5}" destId="{F1E9FD61-33AD-42E0-AF49-07962E870977}" srcOrd="0" destOrd="0" presId="urn:microsoft.com/office/officeart/2005/8/layout/radial2"/>
    <dgm:cxn modelId="{E2852729-0066-4776-9D01-57A8CA1AD0C5}" type="presParOf" srcId="{F1E9FD61-33AD-42E0-AF49-07962E870977}" destId="{17B49C03-613F-4EC6-ADF4-628CDFE3199A}" srcOrd="0" destOrd="0" presId="urn:microsoft.com/office/officeart/2005/8/layout/radial2"/>
    <dgm:cxn modelId="{9D542EE1-F5B6-4FB8-B610-510ABEFFF379}" type="presParOf" srcId="{F1E9FD61-33AD-42E0-AF49-07962E870977}" destId="{B96FA3FD-6B5A-4F2B-B5A5-0A57BAF2F790}" srcOrd="1" destOrd="0" presId="urn:microsoft.com/office/officeart/2005/8/layout/radial2"/>
    <dgm:cxn modelId="{E0D643A5-A659-4483-A6EA-1CE89B72834E}" type="presParOf" srcId="{FBFB1269-C058-4980-B898-0591DC480CF5}" destId="{FE374041-6707-4DF5-B777-118C42D9EA5F}" srcOrd="1" destOrd="0" presId="urn:microsoft.com/office/officeart/2005/8/layout/radial2"/>
    <dgm:cxn modelId="{87C38D71-7ECE-40A1-87C6-743532A0B6CA}" type="presParOf" srcId="{FBFB1269-C058-4980-B898-0591DC480CF5}" destId="{8CD666C2-CD94-4E90-B173-2C7C63C9A7AF}" srcOrd="2" destOrd="0" presId="urn:microsoft.com/office/officeart/2005/8/layout/radial2"/>
    <dgm:cxn modelId="{AB05814C-9D9F-4593-BD70-3C7A23DA581F}" type="presParOf" srcId="{8CD666C2-CD94-4E90-B173-2C7C63C9A7AF}" destId="{75269568-1281-4F23-816A-6E649FB6C1E0}" srcOrd="0" destOrd="0" presId="urn:microsoft.com/office/officeart/2005/8/layout/radial2"/>
    <dgm:cxn modelId="{BA41B8E5-36AE-4BB3-A947-018CF149BD94}" type="presParOf" srcId="{8CD666C2-CD94-4E90-B173-2C7C63C9A7AF}" destId="{6F6AE244-13D8-4352-8158-6A4EA41D4028}" srcOrd="1" destOrd="0" presId="urn:microsoft.com/office/officeart/2005/8/layout/radial2"/>
    <dgm:cxn modelId="{29D47982-79BB-40AE-B160-ABFE02704EFB}" type="presParOf" srcId="{FBFB1269-C058-4980-B898-0591DC480CF5}" destId="{A1C4C3AE-9812-4A84-B512-5EE81D8473E4}" srcOrd="3" destOrd="0" presId="urn:microsoft.com/office/officeart/2005/8/layout/radial2"/>
    <dgm:cxn modelId="{5CC3C630-9ABB-4FAD-BFFE-BEC0454EFA17}" type="presParOf" srcId="{FBFB1269-C058-4980-B898-0591DC480CF5}" destId="{3631D5FD-549D-4087-842B-B8CF06FCE2B2}" srcOrd="4" destOrd="0" presId="urn:microsoft.com/office/officeart/2005/8/layout/radial2"/>
    <dgm:cxn modelId="{0FE6C45F-E15B-4CE8-9866-F01C0FFE51DD}" type="presParOf" srcId="{3631D5FD-549D-4087-842B-B8CF06FCE2B2}" destId="{6E9CECCF-19DF-4289-9475-F3501516FCFA}" srcOrd="0" destOrd="0" presId="urn:microsoft.com/office/officeart/2005/8/layout/radial2"/>
    <dgm:cxn modelId="{60FB5E07-50DC-4A94-9E0F-7F5F3541DACD}" type="presParOf" srcId="{3631D5FD-549D-4087-842B-B8CF06FCE2B2}" destId="{CBE629B7-2A86-4114-9446-C0F4CB4201FA}" srcOrd="1" destOrd="0" presId="urn:microsoft.com/office/officeart/2005/8/layout/radial2"/>
    <dgm:cxn modelId="{FB7ADE40-C47E-4270-89A9-C5152BFA6E0A}" type="presParOf" srcId="{FBFB1269-C058-4980-B898-0591DC480CF5}" destId="{1BADD640-5163-456F-9798-4DF1D98C6FCF}" srcOrd="5" destOrd="0" presId="urn:microsoft.com/office/officeart/2005/8/layout/radial2"/>
    <dgm:cxn modelId="{8A1D0002-1A6B-4666-A5B7-CAB05E291EE2}" type="presParOf" srcId="{FBFB1269-C058-4980-B898-0591DC480CF5}" destId="{916A5EED-2C61-401F-8B0B-D00AD6143099}" srcOrd="6" destOrd="0" presId="urn:microsoft.com/office/officeart/2005/8/layout/radial2"/>
    <dgm:cxn modelId="{0AA43A45-214A-4E9E-8FFE-3071E8E8F774}" type="presParOf" srcId="{916A5EED-2C61-401F-8B0B-D00AD6143099}" destId="{519E0F9D-0EC1-4C13-8022-5B0AFC643579}" srcOrd="0" destOrd="0" presId="urn:microsoft.com/office/officeart/2005/8/layout/radial2"/>
    <dgm:cxn modelId="{C3BBE757-E503-48B3-881C-50E0C5333428}" type="presParOf" srcId="{916A5EED-2C61-401F-8B0B-D00AD6143099}" destId="{567759A6-FEAF-45BF-9753-51197F0B8DBD}" srcOrd="1" destOrd="0" presId="urn:microsoft.com/office/officeart/2005/8/layout/radial2"/>
  </dgm:cxnLst>
  <dgm:bg>
    <a:gradFill>
      <a:gsLst>
        <a:gs pos="0">
          <a:srgbClr val="FFFF0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441078-4F73-4374-A98E-524A4E6D784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4B73257-FC52-43AF-80E2-E0B3BB1F2AC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для красноярцев</a:t>
          </a:r>
          <a:r>
            <a:rPr lang="ru-RU" sz="1000" dirty="0" smtClean="0"/>
            <a:t> – территория благополучия, лучшее место для жизни и работы.</a:t>
          </a:r>
          <a:endParaRPr lang="ru-RU" sz="1000" dirty="0"/>
        </a:p>
      </dgm:t>
    </dgm:pt>
    <dgm:pt modelId="{3BEFCA41-8650-483E-B02A-96B361414826}" type="parTrans" cxnId="{E8D25DF1-B8BD-4673-BE6F-CC5C24FB07E3}">
      <dgm:prSet/>
      <dgm:spPr/>
      <dgm:t>
        <a:bodyPr/>
        <a:lstStyle/>
        <a:p>
          <a:endParaRPr lang="ru-RU"/>
        </a:p>
      </dgm:t>
    </dgm:pt>
    <dgm:pt modelId="{95C1F140-7C23-432A-8FB1-BE5F68F6DAF9}" type="sibTrans" cxnId="{E8D25DF1-B8BD-4673-BE6F-CC5C24FB07E3}">
      <dgm:prSet/>
      <dgm:spPr/>
      <dgm:t>
        <a:bodyPr/>
        <a:lstStyle/>
        <a:p>
          <a:endParaRPr lang="ru-RU"/>
        </a:p>
      </dgm:t>
    </dgm:pt>
    <dgm:pt modelId="{0433163E-E94B-44A5-8058-EC2E2834E64A}">
      <dgm:prSet phldrT="[Текст]" custT="1"/>
      <dgm:spPr/>
      <dgm:t>
        <a:bodyPr/>
        <a:lstStyle/>
        <a:p>
          <a:r>
            <a:rPr lang="ru-RU" sz="1000" b="1" dirty="0" smtClean="0"/>
            <a:t>Красноярский район в России</a:t>
          </a:r>
          <a:r>
            <a:rPr lang="ru-RU" sz="1000" dirty="0" smtClean="0"/>
            <a:t> – </a:t>
          </a:r>
          <a:r>
            <a:rPr lang="ru-RU" sz="1000" dirty="0" err="1" smtClean="0"/>
            <a:t>агрологистический</a:t>
          </a:r>
          <a:r>
            <a:rPr lang="ru-RU" sz="1000" dirty="0" smtClean="0"/>
            <a:t> и туристический </a:t>
          </a:r>
          <a:r>
            <a:rPr lang="ru-RU" sz="1000" dirty="0" err="1" smtClean="0"/>
            <a:t>хаб</a:t>
          </a:r>
          <a:endParaRPr lang="ru-RU" sz="1000" dirty="0"/>
        </a:p>
      </dgm:t>
    </dgm:pt>
    <dgm:pt modelId="{B59E70B1-9D32-4D6A-8921-58BE6B40E834}" type="parTrans" cxnId="{952729DE-6E7B-4BDA-8859-B7029C2F5D7F}">
      <dgm:prSet/>
      <dgm:spPr/>
      <dgm:t>
        <a:bodyPr/>
        <a:lstStyle/>
        <a:p>
          <a:endParaRPr lang="ru-RU"/>
        </a:p>
      </dgm:t>
    </dgm:pt>
    <dgm:pt modelId="{DDF916E1-DD55-4F88-9B25-47B024455B11}" type="sibTrans" cxnId="{952729DE-6E7B-4BDA-8859-B7029C2F5D7F}">
      <dgm:prSet/>
      <dgm:spPr/>
      <dgm:t>
        <a:bodyPr/>
        <a:lstStyle/>
        <a:p>
          <a:endParaRPr lang="ru-RU"/>
        </a:p>
      </dgm:t>
    </dgm:pt>
    <dgm:pt modelId="{55A2697F-C88A-45FC-B2FF-A5301533EDD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в </a:t>
          </a:r>
          <a:r>
            <a:rPr lang="ru-RU" sz="1000" b="1" dirty="0" err="1" smtClean="0"/>
            <a:t>Самарско-Тольяттинской</a:t>
          </a:r>
          <a:r>
            <a:rPr lang="ru-RU" sz="1000" b="1" dirty="0" smtClean="0"/>
            <a:t> агломерации</a:t>
          </a:r>
          <a:r>
            <a:rPr lang="ru-RU" sz="1000" dirty="0" smtClean="0"/>
            <a:t> – район комфортной загородной жизни развитого фермерства и высокой экологической культуры.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000" dirty="0"/>
        </a:p>
      </dgm:t>
    </dgm:pt>
    <dgm:pt modelId="{D7578FE8-5094-4FB8-8E41-42F1D623E0BA}" type="parTrans" cxnId="{D01A7649-78D4-4C64-A8F0-4A25B2063A33}">
      <dgm:prSet/>
      <dgm:spPr/>
      <dgm:t>
        <a:bodyPr/>
        <a:lstStyle/>
        <a:p>
          <a:endParaRPr lang="ru-RU"/>
        </a:p>
      </dgm:t>
    </dgm:pt>
    <dgm:pt modelId="{FC16816C-DD47-4253-B7D0-AA7D22BABFD3}" type="sibTrans" cxnId="{D01A7649-78D4-4C64-A8F0-4A25B2063A33}">
      <dgm:prSet/>
      <dgm:spPr/>
      <dgm:t>
        <a:bodyPr/>
        <a:lstStyle/>
        <a:p>
          <a:endParaRPr lang="ru-RU"/>
        </a:p>
      </dgm:t>
    </dgm:pt>
    <dgm:pt modelId="{E3A49407-C271-4554-9AEA-F6B457D33794}" type="pres">
      <dgm:prSet presAssocID="{AF441078-4F73-4374-A98E-524A4E6D7841}" presName="compositeShape" presStyleCnt="0">
        <dgm:presLayoutVars>
          <dgm:chMax val="7"/>
          <dgm:dir/>
          <dgm:resizeHandles val="exact"/>
        </dgm:presLayoutVars>
      </dgm:prSet>
      <dgm:spPr/>
    </dgm:pt>
    <dgm:pt modelId="{596AF296-F287-4713-9B49-20A51BC870A4}" type="pres">
      <dgm:prSet presAssocID="{14B73257-FC52-43AF-80E2-E0B3BB1F2AC3}" presName="circ1" presStyleLbl="vennNode1" presStyleIdx="0" presStyleCnt="3" custScaleX="119610" custScaleY="116059" custLinFactNeighborX="-93936" custLinFactNeighborY="-5865"/>
      <dgm:spPr/>
      <dgm:t>
        <a:bodyPr/>
        <a:lstStyle/>
        <a:p>
          <a:endParaRPr lang="ru-RU"/>
        </a:p>
      </dgm:t>
    </dgm:pt>
    <dgm:pt modelId="{47479742-E12A-419B-B45B-5ACD111715DF}" type="pres">
      <dgm:prSet presAssocID="{14B73257-FC52-43AF-80E2-E0B3BB1F2A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6D122-2E38-4C88-896F-7A91DDD58474}" type="pres">
      <dgm:prSet presAssocID="{0433163E-E94B-44A5-8058-EC2E2834E64A}" presName="circ2" presStyleLbl="vennNode1" presStyleIdx="1" presStyleCnt="3" custScaleX="119610" custScaleY="116059" custLinFactNeighborX="-63569" custLinFactNeighborY="1106"/>
      <dgm:spPr/>
      <dgm:t>
        <a:bodyPr/>
        <a:lstStyle/>
        <a:p>
          <a:endParaRPr lang="ru-RU"/>
        </a:p>
      </dgm:t>
    </dgm:pt>
    <dgm:pt modelId="{8206C8F1-4A77-4154-8EAD-CC3DA3D5C780}" type="pres">
      <dgm:prSet presAssocID="{0433163E-E94B-44A5-8058-EC2E2834E6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7A121-7D3E-4209-B637-9BE36C4CB329}" type="pres">
      <dgm:prSet presAssocID="{55A2697F-C88A-45FC-B2FF-A5301533EDD2}" presName="circ3" presStyleLbl="vennNode1" presStyleIdx="2" presStyleCnt="3" custScaleX="119610" custScaleY="116059" custLinFactNeighborX="-85037" custLinFactNeighborY="10167"/>
      <dgm:spPr/>
      <dgm:t>
        <a:bodyPr/>
        <a:lstStyle/>
        <a:p>
          <a:endParaRPr lang="ru-RU"/>
        </a:p>
      </dgm:t>
    </dgm:pt>
    <dgm:pt modelId="{4127C8DE-D336-460A-B5F2-F55BC2EC9E24}" type="pres">
      <dgm:prSet presAssocID="{55A2697F-C88A-45FC-B2FF-A5301533ED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BA255-7DFA-4422-B975-A06A316D16A9}" type="presOf" srcId="{AF441078-4F73-4374-A98E-524A4E6D7841}" destId="{E3A49407-C271-4554-9AEA-F6B457D33794}" srcOrd="0" destOrd="0" presId="urn:microsoft.com/office/officeart/2005/8/layout/venn1"/>
    <dgm:cxn modelId="{E8D25DF1-B8BD-4673-BE6F-CC5C24FB07E3}" srcId="{AF441078-4F73-4374-A98E-524A4E6D7841}" destId="{14B73257-FC52-43AF-80E2-E0B3BB1F2AC3}" srcOrd="0" destOrd="0" parTransId="{3BEFCA41-8650-483E-B02A-96B361414826}" sibTransId="{95C1F140-7C23-432A-8FB1-BE5F68F6DAF9}"/>
    <dgm:cxn modelId="{952729DE-6E7B-4BDA-8859-B7029C2F5D7F}" srcId="{AF441078-4F73-4374-A98E-524A4E6D7841}" destId="{0433163E-E94B-44A5-8058-EC2E2834E64A}" srcOrd="1" destOrd="0" parTransId="{B59E70B1-9D32-4D6A-8921-58BE6B40E834}" sibTransId="{DDF916E1-DD55-4F88-9B25-47B024455B11}"/>
    <dgm:cxn modelId="{79796F08-B897-4362-B766-6750397EBC89}" type="presOf" srcId="{14B73257-FC52-43AF-80E2-E0B3BB1F2AC3}" destId="{596AF296-F287-4713-9B49-20A51BC870A4}" srcOrd="0" destOrd="0" presId="urn:microsoft.com/office/officeart/2005/8/layout/venn1"/>
    <dgm:cxn modelId="{A46C0E85-3DEF-41C9-BA87-6C8900A94071}" type="presOf" srcId="{0433163E-E94B-44A5-8058-EC2E2834E64A}" destId="{7AE6D122-2E38-4C88-896F-7A91DDD58474}" srcOrd="0" destOrd="0" presId="urn:microsoft.com/office/officeart/2005/8/layout/venn1"/>
    <dgm:cxn modelId="{E871A6EF-0068-4D96-96AA-B25B42A5732B}" type="presOf" srcId="{0433163E-E94B-44A5-8058-EC2E2834E64A}" destId="{8206C8F1-4A77-4154-8EAD-CC3DA3D5C780}" srcOrd="1" destOrd="0" presId="urn:microsoft.com/office/officeart/2005/8/layout/venn1"/>
    <dgm:cxn modelId="{649E6B51-24E9-494A-A0AA-7B3E61A3A6D4}" type="presOf" srcId="{55A2697F-C88A-45FC-B2FF-A5301533EDD2}" destId="{D357A121-7D3E-4209-B637-9BE36C4CB329}" srcOrd="0" destOrd="0" presId="urn:microsoft.com/office/officeart/2005/8/layout/venn1"/>
    <dgm:cxn modelId="{1C399395-3FD2-48F4-ABED-2DB9A14F37B2}" type="presOf" srcId="{55A2697F-C88A-45FC-B2FF-A5301533EDD2}" destId="{4127C8DE-D336-460A-B5F2-F55BC2EC9E24}" srcOrd="1" destOrd="0" presId="urn:microsoft.com/office/officeart/2005/8/layout/venn1"/>
    <dgm:cxn modelId="{D01A7649-78D4-4C64-A8F0-4A25B2063A33}" srcId="{AF441078-4F73-4374-A98E-524A4E6D7841}" destId="{55A2697F-C88A-45FC-B2FF-A5301533EDD2}" srcOrd="2" destOrd="0" parTransId="{D7578FE8-5094-4FB8-8E41-42F1D623E0BA}" sibTransId="{FC16816C-DD47-4253-B7D0-AA7D22BABFD3}"/>
    <dgm:cxn modelId="{674F73D1-1E68-4E5A-BA61-AA1E03AC59E6}" type="presOf" srcId="{14B73257-FC52-43AF-80E2-E0B3BB1F2AC3}" destId="{47479742-E12A-419B-B45B-5ACD111715DF}" srcOrd="1" destOrd="0" presId="urn:microsoft.com/office/officeart/2005/8/layout/venn1"/>
    <dgm:cxn modelId="{21CBF477-EE7A-4D07-9F8D-A75360B3DCE1}" type="presParOf" srcId="{E3A49407-C271-4554-9AEA-F6B457D33794}" destId="{596AF296-F287-4713-9B49-20A51BC870A4}" srcOrd="0" destOrd="0" presId="urn:microsoft.com/office/officeart/2005/8/layout/venn1"/>
    <dgm:cxn modelId="{62E5DA1D-2C03-4E43-88AA-06E8934AE7C1}" type="presParOf" srcId="{E3A49407-C271-4554-9AEA-F6B457D33794}" destId="{47479742-E12A-419B-B45B-5ACD111715DF}" srcOrd="1" destOrd="0" presId="urn:microsoft.com/office/officeart/2005/8/layout/venn1"/>
    <dgm:cxn modelId="{4DACE9D5-E045-44CD-9B9E-1C71D2BD8750}" type="presParOf" srcId="{E3A49407-C271-4554-9AEA-F6B457D33794}" destId="{7AE6D122-2E38-4C88-896F-7A91DDD58474}" srcOrd="2" destOrd="0" presId="urn:microsoft.com/office/officeart/2005/8/layout/venn1"/>
    <dgm:cxn modelId="{FE069D8B-80B4-46E3-BF52-03EDA46CDA21}" type="presParOf" srcId="{E3A49407-C271-4554-9AEA-F6B457D33794}" destId="{8206C8F1-4A77-4154-8EAD-CC3DA3D5C780}" srcOrd="3" destOrd="0" presId="urn:microsoft.com/office/officeart/2005/8/layout/venn1"/>
    <dgm:cxn modelId="{5E62595F-8CF0-4490-91E6-F96123E6A167}" type="presParOf" srcId="{E3A49407-C271-4554-9AEA-F6B457D33794}" destId="{D357A121-7D3E-4209-B637-9BE36C4CB329}" srcOrd="4" destOrd="0" presId="urn:microsoft.com/office/officeart/2005/8/layout/venn1"/>
    <dgm:cxn modelId="{55446B06-29C3-47F9-8790-AF6C45DC1A23}" type="presParOf" srcId="{E3A49407-C271-4554-9AEA-F6B457D33794}" destId="{4127C8DE-D336-460A-B5F2-F55BC2EC9E24}" srcOrd="5" destOrd="0" presId="urn:microsoft.com/office/officeart/2005/8/layout/ven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8F47A7-9A90-4E99-ACF4-922B1AD27FA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B4DDD-C2B2-430B-801A-588FC589ECBC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Вхождение в ТОП-3 муниципалитетов  Самарской области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6433E9-E698-4642-8BD4-FB4C56223357}" type="parTrans" cxnId="{92F8CDBA-B222-4279-88C4-3632B3FC2D2A}">
      <dgm:prSet/>
      <dgm:spPr/>
      <dgm:t>
        <a:bodyPr/>
        <a:lstStyle/>
        <a:p>
          <a:endParaRPr lang="ru-RU"/>
        </a:p>
      </dgm:t>
    </dgm:pt>
    <dgm:pt modelId="{CE449F2D-2DE4-41AC-8E21-1C0856F82DDA}" type="sibTrans" cxnId="{92F8CDBA-B222-4279-88C4-3632B3FC2D2A}">
      <dgm:prSet/>
      <dgm:spPr/>
      <dgm:t>
        <a:bodyPr/>
        <a:lstStyle/>
        <a:p>
          <a:endParaRPr lang="ru-RU"/>
        </a:p>
      </dgm:t>
    </dgm:pt>
    <dgm:pt modelId="{0BFF64A5-0478-44EC-836E-E2BBF741941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Ускоренное развитие промышленности, сельского хозяйства, сферы услуг и туризма на основе технологических инноваций и привлечения инвестиций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F69A53E-D660-484A-8E71-8059076F660C}" type="parTrans" cxnId="{11C98C4F-3DD6-4B6A-B817-4FEE50673725}">
      <dgm:prSet/>
      <dgm:spPr/>
      <dgm:t>
        <a:bodyPr/>
        <a:lstStyle/>
        <a:p>
          <a:endParaRPr lang="ru-RU"/>
        </a:p>
      </dgm:t>
    </dgm:pt>
    <dgm:pt modelId="{BBACBF4E-93EA-4F4A-9C01-B56642315319}" type="sibTrans" cxnId="{11C98C4F-3DD6-4B6A-B817-4FEE50673725}">
      <dgm:prSet/>
      <dgm:spPr/>
      <dgm:t>
        <a:bodyPr/>
        <a:lstStyle/>
        <a:p>
          <a:endParaRPr lang="ru-RU"/>
        </a:p>
      </dgm:t>
    </dgm:pt>
    <dgm:pt modelId="{3E4909D0-6AFE-4960-874E-125A62F1B06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Развитие дорожно-транспортной инфраструктуры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101E414-8402-406F-A885-DB33BD652FB1}" type="parTrans" cxnId="{48A96DD7-06F8-46C3-BED1-DDF67EE10796}">
      <dgm:prSet/>
      <dgm:spPr/>
      <dgm:t>
        <a:bodyPr/>
        <a:lstStyle/>
        <a:p>
          <a:endParaRPr lang="ru-RU"/>
        </a:p>
      </dgm:t>
    </dgm:pt>
    <dgm:pt modelId="{B046F1D1-650D-4FEA-A927-360075C4E23F}" type="sibTrans" cxnId="{48A96DD7-06F8-46C3-BED1-DDF67EE10796}">
      <dgm:prSet/>
      <dgm:spPr/>
      <dgm:t>
        <a:bodyPr/>
        <a:lstStyle/>
        <a:p>
          <a:endParaRPr lang="ru-RU"/>
        </a:p>
      </dgm:t>
    </dgm:pt>
    <dgm:pt modelId="{FE4D2657-D838-493F-BDD9-A2A6B189207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Улучшение экологической обстановки и эффективное обращение с отходами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8A8FB76-E429-4576-96F5-E36DF812A3FA}" type="parTrans" cxnId="{E2DC4133-53B7-4772-B922-B6861AFECB8C}">
      <dgm:prSet/>
      <dgm:spPr/>
      <dgm:t>
        <a:bodyPr/>
        <a:lstStyle/>
        <a:p>
          <a:endParaRPr lang="ru-RU"/>
        </a:p>
      </dgm:t>
    </dgm:pt>
    <dgm:pt modelId="{A8CE3EBE-0DE4-4490-A279-294C9CEF099C}" type="sibTrans" cxnId="{E2DC4133-53B7-4772-B922-B6861AFECB8C}">
      <dgm:prSet/>
      <dgm:spPr/>
      <dgm:t>
        <a:bodyPr/>
        <a:lstStyle/>
        <a:p>
          <a:endParaRPr lang="ru-RU"/>
        </a:p>
      </dgm:t>
    </dgm:pt>
    <dgm:pt modelId="{3BBD79D2-DBA2-4466-973E-87A0AAD3871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Здоровьесбережение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, развитие социальной и </a:t>
          </a:r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культурно-досуговой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среды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E9CE325-7C64-4574-A130-EE4687B96B6B}" type="parTrans" cxnId="{B818AFEB-8435-40B9-AB22-8F51B75DD4D8}">
      <dgm:prSet/>
      <dgm:spPr/>
      <dgm:t>
        <a:bodyPr/>
        <a:lstStyle/>
        <a:p>
          <a:endParaRPr lang="ru-RU"/>
        </a:p>
      </dgm:t>
    </dgm:pt>
    <dgm:pt modelId="{8216D6AA-7CAE-47C8-A8B9-57B5B9B42A59}" type="sibTrans" cxnId="{B818AFEB-8435-40B9-AB22-8F51B75DD4D8}">
      <dgm:prSet/>
      <dgm:spPr/>
      <dgm:t>
        <a:bodyPr/>
        <a:lstStyle/>
        <a:p>
          <a:endParaRPr lang="ru-RU"/>
        </a:p>
      </dgm:t>
    </dgm:pt>
    <dgm:pt modelId="{2AD4F67E-0ADC-47A6-B845-19CDAD5BD4F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Устойчивый рост объемов жилищного строительства и комфортности среды проживания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7BB5209-6BFD-461C-BE95-CD089A3779A5}" type="parTrans" cxnId="{02032AE5-D51F-4F85-9FA7-580AC41B28DE}">
      <dgm:prSet/>
      <dgm:spPr/>
      <dgm:t>
        <a:bodyPr/>
        <a:lstStyle/>
        <a:p>
          <a:endParaRPr lang="ru-RU"/>
        </a:p>
      </dgm:t>
    </dgm:pt>
    <dgm:pt modelId="{28CEBD4C-9E12-4239-9BB1-DB8BBAAA7943}" type="sibTrans" cxnId="{02032AE5-D51F-4F85-9FA7-580AC41B28DE}">
      <dgm:prSet/>
      <dgm:spPr/>
      <dgm:t>
        <a:bodyPr/>
        <a:lstStyle/>
        <a:p>
          <a:endParaRPr lang="ru-RU"/>
        </a:p>
      </dgm:t>
    </dgm:pt>
    <dgm:pt modelId="{7CBCACFC-7B45-45E7-B3EC-313431AD8C41}" type="pres">
      <dgm:prSet presAssocID="{958F47A7-9A90-4E99-ACF4-922B1AD27F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9C9DAB-61BC-46B8-965F-E7B407755D6C}" type="pres">
      <dgm:prSet presAssocID="{478B4DDD-C2B2-430B-801A-588FC589ECBC}" presName="node" presStyleLbl="node1" presStyleIdx="0" presStyleCnt="6" custScaleX="181495" custScaleY="120948" custRadScaleRad="96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6AC59-1138-4257-8EED-16DE5B75DEF3}" type="pres">
      <dgm:prSet presAssocID="{478B4DDD-C2B2-430B-801A-588FC589ECBC}" presName="spNode" presStyleCnt="0"/>
      <dgm:spPr/>
    </dgm:pt>
    <dgm:pt modelId="{118C8BA0-8C7C-425B-96E6-F4D939A5EB5A}" type="pres">
      <dgm:prSet presAssocID="{CE449F2D-2DE4-41AC-8E21-1C0856F82DD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25DBBAB-18BF-4D2B-8AEB-2378F1D5AEEB}" type="pres">
      <dgm:prSet presAssocID="{0BFF64A5-0478-44EC-836E-E2BBF741941E}" presName="node" presStyleLbl="node1" presStyleIdx="1" presStyleCnt="6" custScaleX="151548" custScaleY="124264" custRadScaleRad="111311" custRadScaleInc="45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1578-6ADD-480E-963B-CCBFB4F5B2E4}" type="pres">
      <dgm:prSet presAssocID="{0BFF64A5-0478-44EC-836E-E2BBF741941E}" presName="spNode" presStyleCnt="0"/>
      <dgm:spPr/>
    </dgm:pt>
    <dgm:pt modelId="{3990B26C-C05A-4EB6-B21E-ABFA824E16DD}" type="pres">
      <dgm:prSet presAssocID="{BBACBF4E-93EA-4F4A-9C01-B56642315319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935AB94-B69E-4BC3-96CA-B4795A3113F1}" type="pres">
      <dgm:prSet presAssocID="{2AD4F67E-0ADC-47A6-B845-19CDAD5BD4FD}" presName="node" presStyleLbl="node1" presStyleIdx="2" presStyleCnt="6" custScaleX="166447" custScaleY="109785" custRadScaleRad="119564" custRadScaleInc="-27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F77ED-72C2-4325-970C-2BB7D4266540}" type="pres">
      <dgm:prSet presAssocID="{2AD4F67E-0ADC-47A6-B845-19CDAD5BD4FD}" presName="spNode" presStyleCnt="0"/>
      <dgm:spPr/>
    </dgm:pt>
    <dgm:pt modelId="{63F2BC51-3B0D-4B33-B508-9E04A905E447}" type="pres">
      <dgm:prSet presAssocID="{28CEBD4C-9E12-4239-9BB1-DB8BBAAA7943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38EAD06-FD78-4789-A444-C5544B5FEE18}" type="pres">
      <dgm:prSet presAssocID="{3E4909D0-6AFE-4960-874E-125A62F1B060}" presName="node" presStyleLbl="node1" presStyleIdx="3" presStyleCnt="6" custScaleX="145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DACC3-95B8-4B40-A627-4E51B3A7745A}" type="pres">
      <dgm:prSet presAssocID="{3E4909D0-6AFE-4960-874E-125A62F1B060}" presName="spNode" presStyleCnt="0"/>
      <dgm:spPr/>
    </dgm:pt>
    <dgm:pt modelId="{F0E4079F-C6D8-4C84-BEC7-D5E5C101293C}" type="pres">
      <dgm:prSet presAssocID="{B046F1D1-650D-4FEA-A927-360075C4E23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EC20F297-ED06-48BD-9067-28D6904505D7}" type="pres">
      <dgm:prSet presAssocID="{FE4D2657-D838-493F-BDD9-A2A6B189207D}" presName="node" presStyleLbl="node1" presStyleIdx="4" presStyleCnt="6" custScaleX="187934" custRadScaleRad="113336" custRadScaleInc="14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153E1-E8DE-44BA-9D67-A3BBD251AAFE}" type="pres">
      <dgm:prSet presAssocID="{FE4D2657-D838-493F-BDD9-A2A6B189207D}" presName="spNode" presStyleCnt="0"/>
      <dgm:spPr/>
    </dgm:pt>
    <dgm:pt modelId="{003C10D9-8DA5-4767-86E5-67B8AA9F6F3F}" type="pres">
      <dgm:prSet presAssocID="{A8CE3EBE-0DE4-4490-A279-294C9CEF099C}" presName="sibTrans" presStyleLbl="sibTrans1D1" presStyleIdx="4" presStyleCnt="6"/>
      <dgm:spPr/>
      <dgm:t>
        <a:bodyPr/>
        <a:lstStyle/>
        <a:p>
          <a:endParaRPr lang="ru-RU"/>
        </a:p>
      </dgm:t>
    </dgm:pt>
    <dgm:pt modelId="{73F1499A-B4EC-4F3E-880A-19B802EDFC9F}" type="pres">
      <dgm:prSet presAssocID="{3BBD79D2-DBA2-4466-973E-87A0AAD38710}" presName="node" presStyleLbl="node1" presStyleIdx="5" presStyleCnt="6" custScaleX="155771" custRadScaleRad="112286" custRadScaleInc="-4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20FDE-AB5D-43C4-BD96-4DDFBC299FF3}" type="pres">
      <dgm:prSet presAssocID="{3BBD79D2-DBA2-4466-973E-87A0AAD38710}" presName="spNode" presStyleCnt="0"/>
      <dgm:spPr/>
    </dgm:pt>
    <dgm:pt modelId="{A7041AF2-46A8-4243-B539-42B914EC3B61}" type="pres">
      <dgm:prSet presAssocID="{8216D6AA-7CAE-47C8-A8B9-57B5B9B42A59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49CBDE60-A934-408C-A2A7-216A0BB4CAB4}" type="presOf" srcId="{3BBD79D2-DBA2-4466-973E-87A0AAD38710}" destId="{73F1499A-B4EC-4F3E-880A-19B802EDFC9F}" srcOrd="0" destOrd="0" presId="urn:microsoft.com/office/officeart/2005/8/layout/cycle5"/>
    <dgm:cxn modelId="{48A96DD7-06F8-46C3-BED1-DDF67EE10796}" srcId="{958F47A7-9A90-4E99-ACF4-922B1AD27FA9}" destId="{3E4909D0-6AFE-4960-874E-125A62F1B060}" srcOrd="3" destOrd="0" parTransId="{8101E414-8402-406F-A885-DB33BD652FB1}" sibTransId="{B046F1D1-650D-4FEA-A927-360075C4E23F}"/>
    <dgm:cxn modelId="{B75322A4-AF68-46D7-9338-EA317BA52F5F}" type="presOf" srcId="{CE449F2D-2DE4-41AC-8E21-1C0856F82DDA}" destId="{118C8BA0-8C7C-425B-96E6-F4D939A5EB5A}" srcOrd="0" destOrd="0" presId="urn:microsoft.com/office/officeart/2005/8/layout/cycle5"/>
    <dgm:cxn modelId="{8EBF95BC-7A89-464C-B477-9AEF29F2157A}" type="presOf" srcId="{BBACBF4E-93EA-4F4A-9C01-B56642315319}" destId="{3990B26C-C05A-4EB6-B21E-ABFA824E16DD}" srcOrd="0" destOrd="0" presId="urn:microsoft.com/office/officeart/2005/8/layout/cycle5"/>
    <dgm:cxn modelId="{DDBFCA52-6314-4F79-80C3-EEB64313385E}" type="presOf" srcId="{958F47A7-9A90-4E99-ACF4-922B1AD27FA9}" destId="{7CBCACFC-7B45-45E7-B3EC-313431AD8C41}" srcOrd="0" destOrd="0" presId="urn:microsoft.com/office/officeart/2005/8/layout/cycle5"/>
    <dgm:cxn modelId="{F8150AF3-FDFA-4323-8E1A-A487307C1E10}" type="presOf" srcId="{8216D6AA-7CAE-47C8-A8B9-57B5B9B42A59}" destId="{A7041AF2-46A8-4243-B539-42B914EC3B61}" srcOrd="0" destOrd="0" presId="urn:microsoft.com/office/officeart/2005/8/layout/cycle5"/>
    <dgm:cxn modelId="{92F8CDBA-B222-4279-88C4-3632B3FC2D2A}" srcId="{958F47A7-9A90-4E99-ACF4-922B1AD27FA9}" destId="{478B4DDD-C2B2-430B-801A-588FC589ECBC}" srcOrd="0" destOrd="0" parTransId="{4C6433E9-E698-4642-8BD4-FB4C56223357}" sibTransId="{CE449F2D-2DE4-41AC-8E21-1C0856F82DDA}"/>
    <dgm:cxn modelId="{CD599008-8CE2-4379-BFE9-E2F78C033FBB}" type="presOf" srcId="{FE4D2657-D838-493F-BDD9-A2A6B189207D}" destId="{EC20F297-ED06-48BD-9067-28D6904505D7}" srcOrd="0" destOrd="0" presId="urn:microsoft.com/office/officeart/2005/8/layout/cycle5"/>
    <dgm:cxn modelId="{59CF3808-53B3-42C9-9EB2-685083D78533}" type="presOf" srcId="{2AD4F67E-0ADC-47A6-B845-19CDAD5BD4FD}" destId="{D935AB94-B69E-4BC3-96CA-B4795A3113F1}" srcOrd="0" destOrd="0" presId="urn:microsoft.com/office/officeart/2005/8/layout/cycle5"/>
    <dgm:cxn modelId="{79D93AA1-F40C-4401-8289-8231ED48034D}" type="presOf" srcId="{478B4DDD-C2B2-430B-801A-588FC589ECBC}" destId="{1D9C9DAB-61BC-46B8-965F-E7B407755D6C}" srcOrd="0" destOrd="0" presId="urn:microsoft.com/office/officeart/2005/8/layout/cycle5"/>
    <dgm:cxn modelId="{77BBC009-5FD5-40EE-B343-94B4B464227A}" type="presOf" srcId="{B046F1D1-650D-4FEA-A927-360075C4E23F}" destId="{F0E4079F-C6D8-4C84-BEC7-D5E5C101293C}" srcOrd="0" destOrd="0" presId="urn:microsoft.com/office/officeart/2005/8/layout/cycle5"/>
    <dgm:cxn modelId="{EF67C6C7-A530-47CF-AC14-85FA0435A5F3}" type="presOf" srcId="{3E4909D0-6AFE-4960-874E-125A62F1B060}" destId="{A38EAD06-FD78-4789-A444-C5544B5FEE18}" srcOrd="0" destOrd="0" presId="urn:microsoft.com/office/officeart/2005/8/layout/cycle5"/>
    <dgm:cxn modelId="{5B90AA64-2400-4C87-8A23-521B08062871}" type="presOf" srcId="{0BFF64A5-0478-44EC-836E-E2BBF741941E}" destId="{625DBBAB-18BF-4D2B-8AEB-2378F1D5AEEB}" srcOrd="0" destOrd="0" presId="urn:microsoft.com/office/officeart/2005/8/layout/cycle5"/>
    <dgm:cxn modelId="{B818AFEB-8435-40B9-AB22-8F51B75DD4D8}" srcId="{958F47A7-9A90-4E99-ACF4-922B1AD27FA9}" destId="{3BBD79D2-DBA2-4466-973E-87A0AAD38710}" srcOrd="5" destOrd="0" parTransId="{3E9CE325-7C64-4574-A130-EE4687B96B6B}" sibTransId="{8216D6AA-7CAE-47C8-A8B9-57B5B9B42A59}"/>
    <dgm:cxn modelId="{921B3340-9FDD-4F15-87EF-93D4988980BA}" type="presOf" srcId="{A8CE3EBE-0DE4-4490-A279-294C9CEF099C}" destId="{003C10D9-8DA5-4767-86E5-67B8AA9F6F3F}" srcOrd="0" destOrd="0" presId="urn:microsoft.com/office/officeart/2005/8/layout/cycle5"/>
    <dgm:cxn modelId="{E2DC4133-53B7-4772-B922-B6861AFECB8C}" srcId="{958F47A7-9A90-4E99-ACF4-922B1AD27FA9}" destId="{FE4D2657-D838-493F-BDD9-A2A6B189207D}" srcOrd="4" destOrd="0" parTransId="{08A8FB76-E429-4576-96F5-E36DF812A3FA}" sibTransId="{A8CE3EBE-0DE4-4490-A279-294C9CEF099C}"/>
    <dgm:cxn modelId="{02032AE5-D51F-4F85-9FA7-580AC41B28DE}" srcId="{958F47A7-9A90-4E99-ACF4-922B1AD27FA9}" destId="{2AD4F67E-0ADC-47A6-B845-19CDAD5BD4FD}" srcOrd="2" destOrd="0" parTransId="{27BB5209-6BFD-461C-BE95-CD089A3779A5}" sibTransId="{28CEBD4C-9E12-4239-9BB1-DB8BBAAA7943}"/>
    <dgm:cxn modelId="{A81B7A20-C70C-4124-BAEF-BD467A7867F8}" type="presOf" srcId="{28CEBD4C-9E12-4239-9BB1-DB8BBAAA7943}" destId="{63F2BC51-3B0D-4B33-B508-9E04A905E447}" srcOrd="0" destOrd="0" presId="urn:microsoft.com/office/officeart/2005/8/layout/cycle5"/>
    <dgm:cxn modelId="{11C98C4F-3DD6-4B6A-B817-4FEE50673725}" srcId="{958F47A7-9A90-4E99-ACF4-922B1AD27FA9}" destId="{0BFF64A5-0478-44EC-836E-E2BBF741941E}" srcOrd="1" destOrd="0" parTransId="{0F69A53E-D660-484A-8E71-8059076F660C}" sibTransId="{BBACBF4E-93EA-4F4A-9C01-B56642315319}"/>
    <dgm:cxn modelId="{F6A98C0E-34EB-4CF0-8B5E-342CF0687AE6}" type="presParOf" srcId="{7CBCACFC-7B45-45E7-B3EC-313431AD8C41}" destId="{1D9C9DAB-61BC-46B8-965F-E7B407755D6C}" srcOrd="0" destOrd="0" presId="urn:microsoft.com/office/officeart/2005/8/layout/cycle5"/>
    <dgm:cxn modelId="{33DED266-79C9-4DFB-B316-B9F406AD3655}" type="presParOf" srcId="{7CBCACFC-7B45-45E7-B3EC-313431AD8C41}" destId="{D716AC59-1138-4257-8EED-16DE5B75DEF3}" srcOrd="1" destOrd="0" presId="urn:microsoft.com/office/officeart/2005/8/layout/cycle5"/>
    <dgm:cxn modelId="{C03B40C3-321E-4C68-B3A8-40C16EFC2AC3}" type="presParOf" srcId="{7CBCACFC-7B45-45E7-B3EC-313431AD8C41}" destId="{118C8BA0-8C7C-425B-96E6-F4D939A5EB5A}" srcOrd="2" destOrd="0" presId="urn:microsoft.com/office/officeart/2005/8/layout/cycle5"/>
    <dgm:cxn modelId="{B7346054-E6E2-4EEC-9C2A-04A3E266DE97}" type="presParOf" srcId="{7CBCACFC-7B45-45E7-B3EC-313431AD8C41}" destId="{625DBBAB-18BF-4D2B-8AEB-2378F1D5AEEB}" srcOrd="3" destOrd="0" presId="urn:microsoft.com/office/officeart/2005/8/layout/cycle5"/>
    <dgm:cxn modelId="{1EAE4D07-633B-4F6C-B8A5-5C54DA210DAF}" type="presParOf" srcId="{7CBCACFC-7B45-45E7-B3EC-313431AD8C41}" destId="{5F801578-6ADD-480E-963B-CCBFB4F5B2E4}" srcOrd="4" destOrd="0" presId="urn:microsoft.com/office/officeart/2005/8/layout/cycle5"/>
    <dgm:cxn modelId="{E802E199-2F79-4FD2-B148-9AF84ECF881F}" type="presParOf" srcId="{7CBCACFC-7B45-45E7-B3EC-313431AD8C41}" destId="{3990B26C-C05A-4EB6-B21E-ABFA824E16DD}" srcOrd="5" destOrd="0" presId="urn:microsoft.com/office/officeart/2005/8/layout/cycle5"/>
    <dgm:cxn modelId="{EFEA316A-BA9E-4F69-9699-D8D3F8C0B9EB}" type="presParOf" srcId="{7CBCACFC-7B45-45E7-B3EC-313431AD8C41}" destId="{D935AB94-B69E-4BC3-96CA-B4795A3113F1}" srcOrd="6" destOrd="0" presId="urn:microsoft.com/office/officeart/2005/8/layout/cycle5"/>
    <dgm:cxn modelId="{A897265A-68E5-4FD3-8693-B553F9CF43EA}" type="presParOf" srcId="{7CBCACFC-7B45-45E7-B3EC-313431AD8C41}" destId="{9B2F77ED-72C2-4325-970C-2BB7D4266540}" srcOrd="7" destOrd="0" presId="urn:microsoft.com/office/officeart/2005/8/layout/cycle5"/>
    <dgm:cxn modelId="{42F7E56F-0C1D-4808-9506-7666B7BF66DE}" type="presParOf" srcId="{7CBCACFC-7B45-45E7-B3EC-313431AD8C41}" destId="{63F2BC51-3B0D-4B33-B508-9E04A905E447}" srcOrd="8" destOrd="0" presId="urn:microsoft.com/office/officeart/2005/8/layout/cycle5"/>
    <dgm:cxn modelId="{EBC1F9DA-8F8B-4CE8-8603-7D64C0CD6F27}" type="presParOf" srcId="{7CBCACFC-7B45-45E7-B3EC-313431AD8C41}" destId="{A38EAD06-FD78-4789-A444-C5544B5FEE18}" srcOrd="9" destOrd="0" presId="urn:microsoft.com/office/officeart/2005/8/layout/cycle5"/>
    <dgm:cxn modelId="{580986FE-AD26-4CC4-9EB2-F4F851E52984}" type="presParOf" srcId="{7CBCACFC-7B45-45E7-B3EC-313431AD8C41}" destId="{9BADACC3-95B8-4B40-A627-4E51B3A7745A}" srcOrd="10" destOrd="0" presId="urn:microsoft.com/office/officeart/2005/8/layout/cycle5"/>
    <dgm:cxn modelId="{1C839894-65F3-4F45-9E15-18C4EF61D708}" type="presParOf" srcId="{7CBCACFC-7B45-45E7-B3EC-313431AD8C41}" destId="{F0E4079F-C6D8-4C84-BEC7-D5E5C101293C}" srcOrd="11" destOrd="0" presId="urn:microsoft.com/office/officeart/2005/8/layout/cycle5"/>
    <dgm:cxn modelId="{A357C058-B7F3-4D6A-A942-4F853BBB5DD4}" type="presParOf" srcId="{7CBCACFC-7B45-45E7-B3EC-313431AD8C41}" destId="{EC20F297-ED06-48BD-9067-28D6904505D7}" srcOrd="12" destOrd="0" presId="urn:microsoft.com/office/officeart/2005/8/layout/cycle5"/>
    <dgm:cxn modelId="{D1EDB308-2430-4498-8696-DC9CD37C8336}" type="presParOf" srcId="{7CBCACFC-7B45-45E7-B3EC-313431AD8C41}" destId="{C73153E1-E8DE-44BA-9D67-A3BBD251AAFE}" srcOrd="13" destOrd="0" presId="urn:microsoft.com/office/officeart/2005/8/layout/cycle5"/>
    <dgm:cxn modelId="{57648FA2-20B0-4AA2-8B75-CE4BE679C0D0}" type="presParOf" srcId="{7CBCACFC-7B45-45E7-B3EC-313431AD8C41}" destId="{003C10D9-8DA5-4767-86E5-67B8AA9F6F3F}" srcOrd="14" destOrd="0" presId="urn:microsoft.com/office/officeart/2005/8/layout/cycle5"/>
    <dgm:cxn modelId="{1C798066-9CB7-4776-A5F5-E42B7963D25C}" type="presParOf" srcId="{7CBCACFC-7B45-45E7-B3EC-313431AD8C41}" destId="{73F1499A-B4EC-4F3E-880A-19B802EDFC9F}" srcOrd="15" destOrd="0" presId="urn:microsoft.com/office/officeart/2005/8/layout/cycle5"/>
    <dgm:cxn modelId="{05A86AD0-40E1-4E94-AF04-4E325B339529}" type="presParOf" srcId="{7CBCACFC-7B45-45E7-B3EC-313431AD8C41}" destId="{B5320FDE-AB5D-43C4-BD96-4DDFBC299FF3}" srcOrd="16" destOrd="0" presId="urn:microsoft.com/office/officeart/2005/8/layout/cycle5"/>
    <dgm:cxn modelId="{3E0F7DFF-7A70-48ED-91A6-7C5AD53AF229}" type="presParOf" srcId="{7CBCACFC-7B45-45E7-B3EC-313431AD8C41}" destId="{A7041AF2-46A8-4243-B539-42B914EC3B61}" srcOrd="17" destOrd="0" presId="urn:microsoft.com/office/officeart/2005/8/layout/cycle5"/>
  </dgm:cxnLst>
  <dgm:bg>
    <a:gradFill>
      <a:gsLst>
        <a:gs pos="0">
          <a:schemeClr val="accent2">
            <a:lumMod val="20000"/>
            <a:lumOff val="80000"/>
          </a:schemeClr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9000000" scaled="0"/>
    </a:gra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="" xmlns:a16="http://schemas.microsoft.com/office/drawing/2014/main" id="{FF4735CF-A4D1-4906-B576-834EACFC6848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4857785" cy="55701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чем </a:t>
          </a:r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заключаются преимущества района </a:t>
          </a:r>
          <a:endParaRPr lang="ru-RU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его жителей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0.12899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714380" y="-214314"/>
          <a:ext cx="5965927" cy="6266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73000"/>
            </a:lnSpc>
          </a:pPr>
          <a:r>
            <a: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Оценка сегодняшней жизни в районе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0.12676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6107973" cy="6429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Приоритетные направления развития района </a:t>
          </a: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жителей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="" xmlns:a16="http://schemas.microsoft.com/office/drawing/2014/main" id="{D495AEDC-17C8-4C44-BAB5-310A31101ED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5633881" cy="8020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Главные сферы деятельности района на ближайшие 10 лет по мнению его жителей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7D24F8E6-5DE6-40E7-8AE6-6F49EA7F5A4E}" type="datetimeFigureOut">
              <a:rPr lang="ru-RU" smtClean="0"/>
              <a:pPr/>
              <a:t>07.08.2018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A6C65623-BFC4-4937-A6D3-4EAC26B280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3022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E94C253F-DF54-458F-A1CC-1D1DF1C0571D}" type="datetimeFigureOut">
              <a:rPr lang="ru-RU" smtClean="0"/>
              <a:pPr/>
              <a:t>07.08.2018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99A017C1-A52F-4781-BE39-21418DD559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371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277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731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360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0810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329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725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322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835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5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18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87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881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6997" y="0"/>
            <a:ext cx="9144001" cy="6858000"/>
            <a:chOff x="-36997" y="0"/>
            <a:chExt cx="9144001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6997" y="0"/>
              <a:ext cx="9144000" cy="6858000"/>
            </a:xfrm>
            <a:prstGeom prst="rect">
              <a:avLst/>
            </a:prstGeom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36996" y="1844823"/>
              <a:ext cx="9144000" cy="335226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ct val="20000"/>
                </a:spcBef>
              </a:pP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Стратегия </a:t>
              </a:r>
              <a:r>
                <a:rPr lang="ru-RU" alt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 </a:t>
              </a: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 и муниципального района Красноярский </a:t>
              </a:r>
            </a:p>
            <a:p>
              <a:pPr>
                <a:spcBef>
                  <a:spcPct val="20000"/>
                </a:spcBef>
              </a:pP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г.п. Волжский </a:t>
              </a:r>
              <a:endPara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2339752" y="5849169"/>
              <a:ext cx="4392488" cy="8201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smtClean="0">
                  <a:ln w="9525">
                    <a:noFill/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</a:t>
              </a:r>
              <a:endParaRPr lang="ru-RU" sz="3200" b="1" dirty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5" t="17983" r="36343" b="49832"/>
          <a:stretch/>
        </p:blipFill>
        <p:spPr bwMode="auto">
          <a:xfrm>
            <a:off x="155511" y="98540"/>
            <a:ext cx="1632181" cy="115760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60712"/>
            <a:ext cx="1714512" cy="1163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46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</p:grpSp>
      <p:grpSp>
        <p:nvGrpSpPr>
          <p:cNvPr id="5" name="Diagram group"/>
          <p:cNvGrpSpPr/>
          <p:nvPr/>
        </p:nvGrpSpPr>
        <p:grpSpPr>
          <a:xfrm>
            <a:off x="2643174" y="1785926"/>
            <a:ext cx="3143272" cy="99994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Привлекательность района для трудовой миграции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357422" y="2928934"/>
            <a:ext cx="3286148" cy="114300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Дифференцированная структура промышленного производства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000232" y="4286256"/>
            <a:ext cx="3786214" cy="100013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конкурентных преимуществ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428860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325891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свободных производственных площадок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284804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числа занятых в экономике и низкий уровень безработицы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 rot="21230152">
            <a:off x="1928794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Обеспеченность врачами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64317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Развитый малый бизнес и деловой климат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сектора розничной торговли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бюджетной обеспеченности (налоговый и неналоговый  доход на душу населения) 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Использование программно-целевого и проектного методов управления муниципальным образованием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учреждениями культурно- </a:t>
                </a:r>
                <a:r>
                  <a:rPr lang="ru-RU" sz="1200" kern="1200" dirty="0" err="1" smtClean="0"/>
                  <a:t>досугового</a:t>
                </a:r>
                <a:r>
                  <a:rPr lang="ru-RU" sz="1200" kern="1200" dirty="0" smtClean="0"/>
                  <a:t> типа и  библиотеками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Удовлетворительное состояние зданий учреждений социальной инфраструктуры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Вовлеченность жителей района , в т.ч. молодежи, в общественную спортивную и культурно- </a:t>
                </a:r>
                <a:r>
                  <a:rPr lang="ru-RU" sz="1200" kern="1200" dirty="0" err="1" smtClean="0"/>
                  <a:t>досуговую</a:t>
                </a:r>
                <a:r>
                  <a:rPr lang="ru-RU" sz="1200" kern="1200" dirty="0" smtClean="0"/>
                  <a:t> деятельность 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обеспеченности жильем и рост общей площади вводимого в эксплуатацию жилья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системами жизнеобеспечения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857232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Высокое качество состояния жилья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уровня благоустройства территории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озеленения территории  и хорошая экологическая  обстановка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300036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29" name="Содержимое 28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571604" y="3214686"/>
            <a:ext cx="30003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СТРАТЕГИЧЕСКИЕ </a:t>
            </a:r>
            <a:r>
              <a:rPr lang="ru-RU" sz="2500" b="1" dirty="0" smtClean="0">
                <a:solidFill>
                  <a:schemeClr val="bg1"/>
                </a:solidFill>
              </a:rPr>
              <a:t>НАПРАВЛЕНИЯ</a:t>
            </a:r>
            <a:endParaRPr lang="ru-RU" sz="25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НИР\НИР 2018\Красноярский район\Стратегия-Фото\Стратегия-Фото\Рисунок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61822"/>
            <a:ext cx="7707964" cy="333881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642918"/>
            <a:ext cx="6858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Самарской области и муниципального района Красноярский </a:t>
            </a:r>
            <a:endParaRPr lang="ru-RU" altLang="ru-RU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5" t="17983" r="36343" b="49832"/>
          <a:stretch/>
        </p:blipFill>
        <p:spPr bwMode="auto">
          <a:xfrm>
            <a:off x="500034" y="214290"/>
            <a:ext cx="1224136" cy="154347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214290"/>
            <a:ext cx="1285884" cy="155192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1"/>
            <a:ext cx="7929618" cy="50006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1200" dirty="0" smtClean="0"/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000108"/>
          <a:ext cx="827246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4357686" y="1785926"/>
            <a:ext cx="1571636" cy="71438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00760" y="1714488"/>
            <a:ext cx="2286016" cy="230832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Красноярский район 2030 – лидер экономического роста, комфортная экосистема для жизни и работы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071546"/>
          <a:ext cx="814393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14678" y="342900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ЗАДАЧИ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reeform 46"/>
          <p:cNvSpPr>
            <a:spLocks noEditPoints="1"/>
          </p:cNvSpPr>
          <p:nvPr/>
        </p:nvSpPr>
        <p:spPr bwMode="gray">
          <a:xfrm rot="-1358056">
            <a:off x="-265260" y="1983002"/>
            <a:ext cx="9933108" cy="3704305"/>
          </a:xfrm>
          <a:custGeom>
            <a:avLst/>
            <a:gdLst>
              <a:gd name="T0" fmla="*/ 2147483647 w 4040"/>
              <a:gd name="T1" fmla="*/ 2147483647 h 1888"/>
              <a:gd name="T2" fmla="*/ 2147483647 w 4040"/>
              <a:gd name="T3" fmla="*/ 2147483647 h 1888"/>
              <a:gd name="T4" fmla="*/ 2147483647 w 4040"/>
              <a:gd name="T5" fmla="*/ 2147483647 h 1888"/>
              <a:gd name="T6" fmla="*/ 2147483647 w 4040"/>
              <a:gd name="T7" fmla="*/ 2147483647 h 1888"/>
              <a:gd name="T8" fmla="*/ 2147483647 w 4040"/>
              <a:gd name="T9" fmla="*/ 2147483647 h 1888"/>
              <a:gd name="T10" fmla="*/ 2147483647 w 4040"/>
              <a:gd name="T11" fmla="*/ 2147483647 h 1888"/>
              <a:gd name="T12" fmla="*/ 0 w 4040"/>
              <a:gd name="T13" fmla="*/ 2147483647 h 1888"/>
              <a:gd name="T14" fmla="*/ 2147483647 w 4040"/>
              <a:gd name="T15" fmla="*/ 2147483647 h 1888"/>
              <a:gd name="T16" fmla="*/ 2147483647 w 4040"/>
              <a:gd name="T17" fmla="*/ 2147483647 h 1888"/>
              <a:gd name="T18" fmla="*/ 2147483647 w 4040"/>
              <a:gd name="T19" fmla="*/ 2147483647 h 1888"/>
              <a:gd name="T20" fmla="*/ 2147483647 w 4040"/>
              <a:gd name="T21" fmla="*/ 2147483647 h 1888"/>
              <a:gd name="T22" fmla="*/ 2147483647 w 4040"/>
              <a:gd name="T23" fmla="*/ 2147483647 h 1888"/>
              <a:gd name="T24" fmla="*/ 2147483647 w 4040"/>
              <a:gd name="T25" fmla="*/ 2147483647 h 1888"/>
              <a:gd name="T26" fmla="*/ 2147483647 w 4040"/>
              <a:gd name="T27" fmla="*/ 2147483647 h 1888"/>
              <a:gd name="T28" fmla="*/ 2147483647 w 4040"/>
              <a:gd name="T29" fmla="*/ 2147483647 h 1888"/>
              <a:gd name="T30" fmla="*/ 2147483647 w 4040"/>
              <a:gd name="T31" fmla="*/ 2147483647 h 1888"/>
              <a:gd name="T32" fmla="*/ 2147483647 w 4040"/>
              <a:gd name="T33" fmla="*/ 2147483647 h 1888"/>
              <a:gd name="T34" fmla="*/ 2147483647 w 4040"/>
              <a:gd name="T35" fmla="*/ 2147483647 h 1888"/>
              <a:gd name="T36" fmla="*/ 2147483647 w 4040"/>
              <a:gd name="T37" fmla="*/ 2147483647 h 1888"/>
              <a:gd name="T38" fmla="*/ 2147483647 w 4040"/>
              <a:gd name="T39" fmla="*/ 2147483647 h 1888"/>
              <a:gd name="T40" fmla="*/ 2147483647 w 4040"/>
              <a:gd name="T41" fmla="*/ 2147483647 h 1888"/>
              <a:gd name="T42" fmla="*/ 2147483647 w 4040"/>
              <a:gd name="T43" fmla="*/ 2147483647 h 1888"/>
              <a:gd name="T44" fmla="*/ 2147483647 w 4040"/>
              <a:gd name="T45" fmla="*/ 2147483647 h 1888"/>
              <a:gd name="T46" fmla="*/ 2147483647 w 4040"/>
              <a:gd name="T47" fmla="*/ 2147483647 h 1888"/>
              <a:gd name="T48" fmla="*/ 2147483647 w 4040"/>
              <a:gd name="T49" fmla="*/ 2147483647 h 1888"/>
              <a:gd name="T50" fmla="*/ 2147483647 w 4040"/>
              <a:gd name="T51" fmla="*/ 2147483647 h 1888"/>
              <a:gd name="T52" fmla="*/ 2147483647 w 4040"/>
              <a:gd name="T53" fmla="*/ 0 h 1888"/>
              <a:gd name="T54" fmla="*/ 2147483647 w 4040"/>
              <a:gd name="T55" fmla="*/ 2147483647 h 1888"/>
              <a:gd name="T56" fmla="*/ 2147483647 w 4040"/>
              <a:gd name="T57" fmla="*/ 2147483647 h 1888"/>
              <a:gd name="T58" fmla="*/ 2147483647 w 4040"/>
              <a:gd name="T59" fmla="*/ 2147483647 h 1888"/>
              <a:gd name="T60" fmla="*/ 2147483647 w 4040"/>
              <a:gd name="T61" fmla="*/ 2147483647 h 1888"/>
              <a:gd name="T62" fmla="*/ 2147483647 w 4040"/>
              <a:gd name="T63" fmla="*/ 2147483647 h 1888"/>
              <a:gd name="T64" fmla="*/ 2147483647 w 4040"/>
              <a:gd name="T65" fmla="*/ 2147483647 h 1888"/>
              <a:gd name="T66" fmla="*/ 2147483647 w 4040"/>
              <a:gd name="T67" fmla="*/ 2147483647 h 1888"/>
              <a:gd name="T68" fmla="*/ 2147483647 w 4040"/>
              <a:gd name="T69" fmla="*/ 2147483647 h 1888"/>
              <a:gd name="T70" fmla="*/ 2147483647 w 4040"/>
              <a:gd name="T71" fmla="*/ 2147483647 h 1888"/>
              <a:gd name="T72" fmla="*/ 2147483647 w 4040"/>
              <a:gd name="T73" fmla="*/ 2147483647 h 1888"/>
              <a:gd name="T74" fmla="*/ 2147483647 w 4040"/>
              <a:gd name="T75" fmla="*/ 2147483647 h 1888"/>
              <a:gd name="T76" fmla="*/ 2147483647 w 4040"/>
              <a:gd name="T77" fmla="*/ 2147483647 h 1888"/>
              <a:gd name="T78" fmla="*/ 2147483647 w 4040"/>
              <a:gd name="T79" fmla="*/ 2147483647 h 1888"/>
              <a:gd name="T80" fmla="*/ 2147483647 w 4040"/>
              <a:gd name="T81" fmla="*/ 2147483647 h 1888"/>
              <a:gd name="T82" fmla="*/ 2147483647 w 4040"/>
              <a:gd name="T83" fmla="*/ 2147483647 h 1888"/>
              <a:gd name="T84" fmla="*/ 2147483647 w 4040"/>
              <a:gd name="T85" fmla="*/ 2147483647 h 1888"/>
              <a:gd name="T86" fmla="*/ 2147483647 w 4040"/>
              <a:gd name="T87" fmla="*/ 2147483647 h 1888"/>
              <a:gd name="T88" fmla="*/ 2147483647 w 4040"/>
              <a:gd name="T89" fmla="*/ 2147483647 h 1888"/>
              <a:gd name="T90" fmla="*/ 2147483647 w 4040"/>
              <a:gd name="T91" fmla="*/ 2147483647 h 1888"/>
              <a:gd name="T92" fmla="*/ 2147483647 w 4040"/>
              <a:gd name="T93" fmla="*/ 2147483647 h 1888"/>
              <a:gd name="T94" fmla="*/ 2147483647 w 4040"/>
              <a:gd name="T95" fmla="*/ 2147483647 h 1888"/>
              <a:gd name="T96" fmla="*/ 2147483647 w 4040"/>
              <a:gd name="T97" fmla="*/ 2147483647 h 1888"/>
              <a:gd name="T98" fmla="*/ 2147483647 w 4040"/>
              <a:gd name="T99" fmla="*/ 2147483647 h 1888"/>
              <a:gd name="T100" fmla="*/ 2147483647 w 4040"/>
              <a:gd name="T101" fmla="*/ 2147483647 h 1888"/>
              <a:gd name="T102" fmla="*/ 2147483647 w 4040"/>
              <a:gd name="T103" fmla="*/ 2147483647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9" name="Picture 2" descr="D:\Мои документы\НИР\НИР 2018\Красноярский район\Стратегия-Фото\Стратегия-Фото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14752"/>
            <a:ext cx="4344707" cy="207562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43372" y="542926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Экономика будущего</a:t>
            </a:r>
          </a:p>
        </p:txBody>
      </p:sp>
      <p:pic>
        <p:nvPicPr>
          <p:cNvPr id="7" name="Picture 2" descr="D:\Мои документы\НИР\НИР 2018\Красноярский район\Стратегия-Фото\Стратегия-Фото\Рисунок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8707">
            <a:off x="198864" y="1194986"/>
            <a:ext cx="4176635" cy="2349358"/>
          </a:xfrm>
          <a:prstGeom prst="rect">
            <a:avLst/>
          </a:prstGeom>
          <a:noFill/>
        </p:spPr>
      </p:pic>
      <p:pic>
        <p:nvPicPr>
          <p:cNvPr id="8" name="Picture 3" descr="D:\Мои документы\НИР\НИР 2018\Красноярский район\Стратегия-Фото\Стратегия-Фото\Рисунок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6443">
            <a:off x="4574677" y="1788813"/>
            <a:ext cx="4355355" cy="208453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86446" y="1714488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ЧЕЛОВЕЧЕСКИЙ КАПИТАЛ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292893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КОМФОРТНАЯ СРЕДА ПРОЖИВАНИЯ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14480" y="78579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образы будущего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57620" y="6215082"/>
            <a:ext cx="528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Предложения в проект «Стратегия -2030» можно высказать 9 сентября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143800" cy="832104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/>
              <a:t>СТРАТЕГИЯ РАЗВИТИЯ МУНИЦИПАЛЬНОГО</a:t>
            </a:r>
            <a:br>
              <a:rPr lang="ru-RU" sz="2200" b="1" dirty="0" smtClean="0"/>
            </a:br>
            <a:r>
              <a:rPr lang="ru-RU" sz="2200" b="1" dirty="0" smtClean="0"/>
              <a:t> РАЙОНА КРАСНОЯРСКИЙ п.г.т. Волжский</a:t>
            </a:r>
            <a:br>
              <a:rPr lang="ru-RU" sz="2200" b="1" dirty="0" smtClean="0"/>
            </a:br>
            <a:r>
              <a:rPr lang="ru-RU" sz="2200" b="1" dirty="0" smtClean="0"/>
              <a:t>на период до 2030 года</a:t>
            </a:r>
            <a:endParaRPr lang="ru-RU" sz="2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728" y="1125125"/>
            <a:ext cx="7359175" cy="5253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Комфортная среда проживания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285720" y="1997796"/>
            <a:ext cx="8572560" cy="105615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marL="342900" indent="-342900">
              <a:buAutoNum type="arabicPeriod"/>
            </a:pPr>
            <a:r>
              <a:rPr lang="ru-RU" sz="1600" b="1" i="1" dirty="0" smtClean="0"/>
              <a:t>Комплексное освоение территорий и увеличение объемов жилищного строительства  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gray">
          <a:xfrm>
            <a:off x="476221" y="1178703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6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160712"/>
            <a:ext cx="1143008" cy="1034619"/>
          </a:xfrm>
          <a:prstGeom prst="rect">
            <a:avLst/>
          </a:prstGeom>
          <a:noFill/>
        </p:spPr>
      </p:pic>
      <p:pic>
        <p:nvPicPr>
          <p:cNvPr id="19" name="Рисунок 18" descr="https://radver.ru/img/data/normal/be07/be072aa82299791effe799999f6496e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8341">
            <a:off x="4366249" y="3544216"/>
            <a:ext cx="3951110" cy="239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sm-news.ru/upload/iblock/cb9/cb91d66b9b751452d05497296ed0918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4866">
            <a:off x="1166719" y="3216831"/>
            <a:ext cx="2877456" cy="182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75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п.г.п. Волжский</a:t>
            </a:r>
            <a:br>
              <a:rPr lang="ru-RU" sz="2000" b="1" dirty="0" smtClean="0"/>
            </a:br>
            <a:r>
              <a:rPr lang="ru-RU" sz="2000" b="1" dirty="0" smtClean="0"/>
              <a:t>на период до 2030 года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285720" y="1214422"/>
            <a:ext cx="8572560" cy="466133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r>
              <a:rPr lang="ru-RU" sz="1600" b="1" i="1" dirty="0" smtClean="0"/>
              <a:t>Благоустройство пешеходных переходов  через железнодорожные пути</a:t>
            </a: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Строительство и ремонт сети безопасных и качественных автодорог с твердым покрытием местного значения и сокращение доли автодорог не отвечающим нормативным требованиям до 20% к 2030 году.</a:t>
            </a:r>
          </a:p>
          <a:p>
            <a:pPr>
              <a:buNone/>
            </a:pPr>
            <a:r>
              <a:rPr lang="ru-RU" sz="1400" b="1" u="sng" dirty="0" smtClean="0"/>
              <a:t>Проекты:</a:t>
            </a:r>
          </a:p>
          <a:p>
            <a:pPr>
              <a:buNone/>
            </a:pPr>
            <a:r>
              <a:rPr lang="ru-RU" sz="1400" dirty="0" smtClean="0"/>
              <a:t>1. Муниципальная районная программа «Развитие дорожной инфраструктуры».</a:t>
            </a:r>
            <a:endParaRPr lang="ru-RU" altLang="ru-RU" sz="1400" b="1" dirty="0">
              <a:latin typeface="Arial" charset="0"/>
            </a:endParaRPr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60712"/>
            <a:ext cx="1214446" cy="1034619"/>
          </a:xfrm>
          <a:prstGeom prst="rect">
            <a:avLst/>
          </a:prstGeom>
          <a:noFill/>
        </p:spPr>
      </p:pic>
      <p:pic>
        <p:nvPicPr>
          <p:cNvPr id="8" name="Рисунок 7" descr="Z:\УПРАВЛЕНИЕ ЭКОНОМИКИ И ИНВЕСТИЦИЙ\Паньшина Т.Н\дорог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5" y="4643447"/>
            <a:ext cx="5804717" cy="175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hotos.wikimapia.org/p/00/02/72/32/80_ful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0998" y="1875224"/>
            <a:ext cx="3409948" cy="123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п.г.т. Волжский</a:t>
            </a:r>
            <a:br>
              <a:rPr lang="ru-RU" sz="2000" b="1" dirty="0" smtClean="0"/>
            </a:br>
            <a:r>
              <a:rPr lang="ru-RU" sz="2000" b="1" dirty="0" smtClean="0"/>
              <a:t>на период до 2030 года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5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160712"/>
            <a:ext cx="1143008" cy="1034619"/>
          </a:xfrm>
          <a:prstGeom prst="rect">
            <a:avLst/>
          </a:prstGeom>
          <a:noFill/>
        </p:spPr>
      </p:pic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1. Модернизация  системы уличного освещения</a:t>
            </a: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s://static.moydom.ru/st1/1200/zgpjawzj/149882819959564da7667a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27" y="1928802"/>
            <a:ext cx="461965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techcult.ru/content/2017/3984/ulichnoe-svetodiodnoe-osvesheni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143380"/>
            <a:ext cx="4730231" cy="210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285728"/>
            <a:ext cx="116682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п.г.т. Волжский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r>
              <a:rPr lang="ru-RU" sz="1600" b="1" i="1" dirty="0" smtClean="0"/>
              <a:t>1 . Расчистка русла реки </a:t>
            </a:r>
            <a:r>
              <a:rPr lang="ru-RU" sz="1600" b="1" i="1" dirty="0" err="1" smtClean="0"/>
              <a:t>Курумка</a:t>
            </a: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2 Благоустройство мест общего пользования (пляжи, тротуары) </a:t>
            </a: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://img.lug-info.com/cache/0/5/(1)_2017-07-05-1280.jpg/1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475" y="1714489"/>
            <a:ext cx="3476650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-fotki.yandex.ru/get/6414/121237152.14c/0_92cc0_98d2011_or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8695">
            <a:off x="4605191" y="2123211"/>
            <a:ext cx="3711462" cy="17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tiproduction-a.akamaihd.net/uploads/service_photos/07/9d/61570/original_1cf83df4b63695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429132"/>
            <a:ext cx="307183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ibdepo.ru/upload/medialibrary/6a4/6a444ce0cca785fcb4ea1bd4610811a2.jpg?x4175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59483">
            <a:off x="4501982" y="4671395"/>
            <a:ext cx="3002374" cy="146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5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21447"/>
            <a:ext cx="1095383" cy="103461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п.г.т. Волжский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50" b="1" i="1" u="sng" dirty="0" smtClean="0"/>
              <a:t>Участие  в муниципальной программе  </a:t>
            </a:r>
          </a:p>
          <a:p>
            <a:pPr algn="ctr">
              <a:buNone/>
            </a:pPr>
            <a:r>
              <a:rPr lang="ru-RU" sz="1650" b="1" i="1" u="sng" dirty="0" smtClean="0"/>
              <a:t>«Безопасный район»</a:t>
            </a:r>
          </a:p>
          <a:p>
            <a:pPr>
              <a:buNone/>
            </a:pPr>
            <a:r>
              <a:rPr lang="ru-RU" sz="1600" b="1" i="1" dirty="0" smtClean="0"/>
              <a:t>Установка камер наблюдения</a:t>
            </a: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8" name="Рисунок 7" descr="https://www.ejin.ru/wp-content/uploads/2017/09/26-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714620"/>
            <a:ext cx="3881464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ip-ssp.net/sites/default/files/styles/full_post/public/76-77-mainimg.jpg?itok=vztW497Y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000504"/>
            <a:ext cx="4738721" cy="23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21447"/>
            <a:ext cx="109538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п.г.т. Волжский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Строительство новых социальных объектов до 2030 года и увеличение доли учащихся в первую смену до 100%.</a:t>
            </a:r>
          </a:p>
          <a:p>
            <a:pPr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Проект: </a:t>
            </a:r>
            <a:r>
              <a:rPr lang="ru-RU" sz="1600" b="1" i="1" dirty="0" smtClean="0"/>
              <a:t> . Строительство школы на 1200 мест </a:t>
            </a: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Реновация  старой школы с переустройством в  детский сад</a:t>
            </a: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8" name="Рисунок 7" descr="Z:\УПРАВЛЕНИЕ ЭКОНОМИКИ И ИНВЕСТИЦИЙ\Паньшина Т.Н\школа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26" y="2625323"/>
            <a:ext cx="6191293" cy="133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Z:\УПРАВЛЕНИЕ ЭКОНОМИКИ И ИНВЕСТИЦИЙ\Паньшина Т.Н\детсад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06607">
            <a:off x="769029" y="4640519"/>
            <a:ext cx="3269179" cy="148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old.duma.tomsk.ru/images2/19653_dream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429133"/>
            <a:ext cx="3363455" cy="187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4"/>
          <p:cNvSpPr>
            <a:spLocks noChangeArrowheads="1"/>
          </p:cNvSpPr>
          <p:nvPr/>
        </p:nvSpPr>
        <p:spPr bwMode="gray">
          <a:xfrm rot="3419336">
            <a:off x="627848" y="928084"/>
            <a:ext cx="475246" cy="833815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  <a:contourClr>
              <a:srgbClr val="006699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gray">
          <a:xfrm>
            <a:off x="666723" y="1125125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09731" y="1178704"/>
            <a:ext cx="466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Человеческий капитал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21447"/>
            <a:ext cx="1309697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п.г.т. Волжский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i="1" dirty="0" smtClean="0"/>
              <a:t>Строительство воскресной школы </a:t>
            </a: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12" name="Рисунок 11" descr="http://tverioannkr.prihod.ru/users/1/301/editor_files/file/P10408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928802"/>
            <a:ext cx="4429155" cy="182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zyuzinomedia.ru/upload/medialibrary/0ff/0ff74f3217cd517f669882e46e351d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071942"/>
            <a:ext cx="44808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endParaRPr lang="ru-RU" sz="3200" dirty="0"/>
          </a:p>
          <a:p>
            <a:endParaRPr lang="ru-RU" sz="3600" dirty="0"/>
          </a:p>
          <a:p>
            <a:pPr marL="355600" indent="-355600" algn="ctr">
              <a:buNone/>
            </a:pPr>
            <a:r>
              <a:rPr lang="ru-RU" sz="3600" cap="all" dirty="0">
                <a:latin typeface="Arial" pitchFamily="34" charset="0"/>
                <a:cs typeface="Arial" pitchFamily="34" charset="0"/>
              </a:rPr>
              <a:t>Стратегический </a:t>
            </a:r>
            <a:r>
              <a:rPr lang="ru-RU" sz="3600" cap="all" dirty="0" err="1">
                <a:latin typeface="Arial" pitchFamily="34" charset="0"/>
                <a:cs typeface="Arial" pitchFamily="34" charset="0"/>
              </a:rPr>
              <a:t>форсайт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55600" indent="-355600" algn="ctr">
              <a:buNone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«Желаемый образ будущего </a:t>
            </a:r>
          </a:p>
          <a:p>
            <a:pPr marL="355600" indent="-355600" algn="ctr">
              <a:buNone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муниципального района Красноярский»</a:t>
            </a:r>
          </a:p>
          <a:p>
            <a:pPr marL="355600" indent="-355600" algn="ctr">
              <a:buNone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Полянскова</a:t>
            </a:r>
            <a:r>
              <a:rPr lang="ru-RU" dirty="0">
                <a:latin typeface="Arial" pitchFamily="34" charset="0"/>
                <a:cs typeface="Arial" pitchFamily="34" charset="0"/>
              </a:rPr>
              <a:t> Наталья, директор научно-исследовательского института регионального развития,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сертифицированный эксперт по проектному управлению (ПМ «СТАНДАРТ»), 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к.э.н</a:t>
            </a:r>
            <a:r>
              <a:rPr lang="ru-RU" dirty="0">
                <a:latin typeface="Arial" pitchFamily="34" charset="0"/>
                <a:cs typeface="Arial" pitchFamily="34" charset="0"/>
              </a:rPr>
              <a:t>., доцент ФГБОУ ВО «Самарский государственный экономический университет»</a:t>
            </a:r>
          </a:p>
          <a:p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321447"/>
            <a:ext cx="1023945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п.г.п. Волжский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РЕШЕНИЕ ЭКОЛОГИЧЕСКОЙ ПРОБЛЕМЫ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8754" y="2143116"/>
            <a:ext cx="238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СБОР ТБО</a:t>
            </a:r>
            <a:endParaRPr lang="ru-RU" dirty="0"/>
          </a:p>
        </p:txBody>
      </p:sp>
      <p:pic>
        <p:nvPicPr>
          <p:cNvPr id="10" name="Рисунок 9" descr="https://b1.m24.ru/c/6338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23" y="2089538"/>
            <a:ext cx="3476649" cy="176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atic.ukrinform.com/photos/2016_06/1466673689-35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500307"/>
            <a:ext cx="3443816" cy="179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28662" y="414338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Утилизация ТБО</a:t>
            </a:r>
            <a:endParaRPr lang="ru-RU" dirty="0"/>
          </a:p>
        </p:txBody>
      </p:sp>
      <p:pic>
        <p:nvPicPr>
          <p:cNvPr id="12" name="Рисунок 11" descr="https://ksonline.ru/wp-content/uploads/2016/07/1426687482-20150318170442-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31" y="4572009"/>
            <a:ext cx="3167084" cy="154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21447"/>
            <a:ext cx="1238259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п.г.т. Волжский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СНОС </a:t>
            </a:r>
            <a:r>
              <a:rPr lang="ru-RU" sz="1600" b="1" smtClean="0"/>
              <a:t>АВАРИЙНЫХ </a:t>
            </a:r>
            <a:r>
              <a:rPr lang="ru-RU" sz="1600" b="1" smtClean="0"/>
              <a:t>ЗДАНИЙ  </a:t>
            </a:r>
            <a:r>
              <a:rPr lang="ru-RU" sz="1600" b="1" dirty="0" smtClean="0"/>
              <a:t>И СООРУЖЕНИЙ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s://im0-tub-ru.yandex.net/i?id=667bb4b32b8537ba7750ff9cc03b1061-l&amp;n=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23" y="2000240"/>
            <a:ext cx="4476781" cy="211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edia.makler.md/production/an/original/000/011/804/00001180488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929066"/>
            <a:ext cx="4691095" cy="217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85723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Стратегия включает</a:t>
            </a:r>
            <a:endParaRPr lang="ru-RU" b="1" dirty="0"/>
          </a:p>
        </p:txBody>
      </p:sp>
      <p:sp>
        <p:nvSpPr>
          <p:cNvPr id="24" name="object 7"/>
          <p:cNvSpPr/>
          <p:nvPr/>
        </p:nvSpPr>
        <p:spPr>
          <a:xfrm>
            <a:off x="357159" y="2214554"/>
            <a:ext cx="2000263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2428860" y="2000240"/>
            <a:ext cx="1928826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/>
        </p:nvSpPr>
        <p:spPr>
          <a:xfrm>
            <a:off x="4500562" y="1571612"/>
            <a:ext cx="2000264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/>
          <p:nvPr/>
        </p:nvSpPr>
        <p:spPr>
          <a:xfrm>
            <a:off x="6643702" y="1000108"/>
            <a:ext cx="2071701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/>
          <p:cNvSpPr/>
          <p:nvPr/>
        </p:nvSpPr>
        <p:spPr>
          <a:xfrm>
            <a:off x="500034" y="2214554"/>
            <a:ext cx="1618410" cy="1318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/>
          <p:cNvSpPr/>
          <p:nvPr/>
        </p:nvSpPr>
        <p:spPr>
          <a:xfrm>
            <a:off x="2500299" y="2143116"/>
            <a:ext cx="1714512" cy="1390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/>
          <p:cNvSpPr/>
          <p:nvPr/>
        </p:nvSpPr>
        <p:spPr>
          <a:xfrm>
            <a:off x="4572000" y="1643050"/>
            <a:ext cx="1714512" cy="13919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8"/>
          <p:cNvSpPr/>
          <p:nvPr/>
        </p:nvSpPr>
        <p:spPr>
          <a:xfrm>
            <a:off x="6786578" y="1000108"/>
            <a:ext cx="1857388" cy="1463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9"/>
          <p:cNvSpPr/>
          <p:nvPr/>
        </p:nvSpPr>
        <p:spPr>
          <a:xfrm>
            <a:off x="428596" y="3429000"/>
            <a:ext cx="8168641" cy="584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 txBox="1"/>
          <p:nvPr/>
        </p:nvSpPr>
        <p:spPr>
          <a:xfrm>
            <a:off x="500034" y="5072074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ман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,  специфичную  миссию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5" name="object 11"/>
          <p:cNvSpPr txBox="1"/>
          <p:nvPr/>
        </p:nvSpPr>
        <p:spPr>
          <a:xfrm>
            <a:off x="2571736" y="478632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Четкие  фор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ровки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целей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6" name="object 14"/>
          <p:cNvSpPr txBox="1"/>
          <p:nvPr/>
        </p:nvSpPr>
        <p:spPr>
          <a:xfrm>
            <a:off x="4572001" y="407194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6786578" y="4000504"/>
            <a:ext cx="1697888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1600" b="1" cap="all" dirty="0" smtClean="0"/>
              <a:t>Образ желаемого будущего </a:t>
            </a:r>
          </a:p>
          <a:p>
            <a:pPr algn="ctr">
              <a:buNone/>
            </a:pPr>
            <a:r>
              <a:rPr lang="ru-RU" sz="1600" b="1" cap="all" dirty="0" smtClean="0"/>
              <a:t>и стратегические приоритеты развития»</a:t>
            </a:r>
            <a:endParaRPr lang="ru-RU" sz="1200" b="1" dirty="0" smtClean="0"/>
          </a:p>
          <a:p>
            <a:pPr algn="ctr">
              <a:spcAft>
                <a:spcPts val="1000"/>
              </a:spcAft>
              <a:buNone/>
            </a:pPr>
            <a:r>
              <a:rPr lang="ru-RU" sz="1400" b="1" dirty="0" smtClean="0"/>
              <a:t>Краткие результаты социологического опроса населения муниципального района Красноярский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10F7C826-3A38-4EB4-8AF5-463AE1DCD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89274239"/>
              </p:ext>
            </p:extLst>
          </p:nvPr>
        </p:nvGraphicFramePr>
        <p:xfrm>
          <a:off x="2143108" y="2643182"/>
          <a:ext cx="4857785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87185603"/>
              </p:ext>
            </p:extLst>
          </p:nvPr>
        </p:nvGraphicFramePr>
        <p:xfrm>
          <a:off x="1500166" y="1214422"/>
          <a:ext cx="600079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55740506"/>
              </p:ext>
            </p:extLst>
          </p:nvPr>
        </p:nvGraphicFramePr>
        <p:xfrm>
          <a:off x="1785918" y="1071546"/>
          <a:ext cx="614366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59988707-0F9F-4115-A717-E344D1682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37148584"/>
              </p:ext>
            </p:extLst>
          </p:nvPr>
        </p:nvGraphicFramePr>
        <p:xfrm>
          <a:off x="1785918" y="1000108"/>
          <a:ext cx="5514095" cy="527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00010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3840</TotalTime>
  <Words>927</Words>
  <Application>Microsoft Office PowerPoint</Application>
  <PresentationFormat>Экран (4:3)</PresentationFormat>
  <Paragraphs>225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Специальное оформление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СТРАТЕГИЯ РАЗВИТИЯ МУНИЦИПАЛЬНОГО  РАЙОНА КРАСНОЯРСКИЙ на период до 2030 года</vt:lpstr>
      <vt:lpstr>Слайд 21</vt:lpstr>
      <vt:lpstr>Слайд 22</vt:lpstr>
      <vt:lpstr>СТРАТЕГИЯ РАЗВИТИЯ МУНИЦИПАЛЬНОГО  РАЙОНА КРАСНОЯРСКИЙ п.г.т. Волжский на период до 2030 года</vt:lpstr>
      <vt:lpstr>СТРАТЕГИЯ РАЗВИТИЯ МУНИЦИПАЛЬНОГО  РАЙОНА КРАСНОЯРСКИЙ п.г.п. Волжский на период до 2030 года</vt:lpstr>
      <vt:lpstr>СТРАТЕГИЯ РАЗВИТИЯ МУНИЦИПАЛЬНОГО  РАЙОНА КРАСНОЯРСКИЙ п.г.т. Волжский на период до 2030 года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Economist-Gl</dc:creator>
  <cp:lastModifiedBy>361119920.2</cp:lastModifiedBy>
  <cp:revision>750</cp:revision>
  <cp:lastPrinted>2018-06-14T12:04:34Z</cp:lastPrinted>
  <dcterms:created xsi:type="dcterms:W3CDTF">2018-03-03T07:15:05Z</dcterms:created>
  <dcterms:modified xsi:type="dcterms:W3CDTF">2018-08-07T12:13:02Z</dcterms:modified>
</cp:coreProperties>
</file>