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42"/>
  </p:notesMasterIdLst>
  <p:handoutMasterIdLst>
    <p:handoutMasterId r:id="rId43"/>
  </p:handoutMasterIdLst>
  <p:sldIdLst>
    <p:sldId id="475" r:id="rId3"/>
    <p:sldId id="454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52" r:id="rId25"/>
    <p:sldId id="430" r:id="rId26"/>
    <p:sldId id="448" r:id="rId27"/>
    <p:sldId id="443" r:id="rId28"/>
    <p:sldId id="444" r:id="rId29"/>
    <p:sldId id="445" r:id="rId30"/>
    <p:sldId id="438" r:id="rId31"/>
    <p:sldId id="441" r:id="rId32"/>
    <p:sldId id="446" r:id="rId33"/>
    <p:sldId id="449" r:id="rId34"/>
    <p:sldId id="450" r:id="rId35"/>
    <p:sldId id="451" r:id="rId36"/>
    <p:sldId id="453" r:id="rId37"/>
    <p:sldId id="476" r:id="rId38"/>
    <p:sldId id="477" r:id="rId39"/>
    <p:sldId id="478" r:id="rId40"/>
    <p:sldId id="479" r:id="rId4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t" initials="r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56F0F4"/>
    <a:srgbClr val="99CCFF"/>
    <a:srgbClr val="FDFDFD"/>
    <a:srgbClr val="CCFFFF"/>
    <a:srgbClr val="B2F8FA"/>
    <a:srgbClr val="B5EFF7"/>
    <a:srgbClr val="B4E1F8"/>
    <a:srgbClr val="04171C"/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086" autoAdjust="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38" y="-78"/>
      </p:cViewPr>
      <p:guideLst>
        <p:guide orient="horz" pos="313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3223188141944688"/>
          <c:y val="0.19363106192041141"/>
          <c:w val="0.46940603522825652"/>
          <c:h val="0.7460429081419988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7F7F7F"/>
            </a:solidFill>
            <a:ln>
              <a:noFill/>
            </a:ln>
            <a:effectLst/>
          </c:spPr>
          <c:dPt>
            <c:idx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C6-484A-96F8-6717BBB5A4C5}"/>
              </c:ext>
            </c:extLst>
          </c:dPt>
          <c:dPt>
            <c:idx val="6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C6-484A-96F8-6717BBB5A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Лист1!$A$14:$A$20</c:f>
              <c:strCache>
                <c:ptCount val="7"/>
                <c:pt idx="0">
                  <c:v>Диверсифицированная структура экономики</c:v>
                </c:pt>
                <c:pt idx="1">
                  <c:v>Туристическая привлекательность</c:v>
                </c:pt>
                <c:pt idx="2">
                  <c:v>Благоустройство территории</c:v>
                </c:pt>
                <c:pt idx="3">
                  <c:v>Хорошая экологическая обстановка</c:v>
                </c:pt>
                <c:pt idx="4">
                  <c:v>Крупнейший в области транспортный узел</c:v>
                </c:pt>
                <c:pt idx="5">
                  <c:v>Богатство природных ресурсов</c:v>
                </c:pt>
                <c:pt idx="6">
                  <c:v>Близость к областному центру г.о. Самара</c:v>
                </c:pt>
              </c:strCache>
            </c:strRef>
          </c:cat>
          <c:val>
            <c:numRef>
              <c:f>Лист1!$B$14:$B$20</c:f>
              <c:numCache>
                <c:formatCode>0.0%</c:formatCode>
                <c:ptCount val="7"/>
                <c:pt idx="0">
                  <c:v>1.9000000000000059E-2</c:v>
                </c:pt>
                <c:pt idx="1">
                  <c:v>1.9000000000000059E-2</c:v>
                </c:pt>
                <c:pt idx="2">
                  <c:v>3.7000000000000123E-2</c:v>
                </c:pt>
                <c:pt idx="3">
                  <c:v>9.3000000000000332E-2</c:v>
                </c:pt>
                <c:pt idx="4">
                  <c:v>9.3000000000000332E-2</c:v>
                </c:pt>
                <c:pt idx="5">
                  <c:v>0.11100000000000014</c:v>
                </c:pt>
                <c:pt idx="6">
                  <c:v>0.630000000000002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C6-484A-96F8-6717BBB5A4C5}"/>
            </c:ext>
          </c:extLst>
        </c:ser>
        <c:gapWidth val="182"/>
        <c:axId val="120428032"/>
        <c:axId val="120429568"/>
      </c:barChart>
      <c:catAx>
        <c:axId val="1204280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0429568"/>
        <c:crosses val="autoZero"/>
        <c:auto val="1"/>
        <c:lblAlgn val="ctr"/>
        <c:lblOffset val="100"/>
      </c:catAx>
      <c:valAx>
        <c:axId val="120429568"/>
        <c:scaling>
          <c:orientation val="minMax"/>
          <c:max val="0.8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12042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accent1"/>
      </a:solidFill>
    </a:ln>
    <a:effectLst/>
  </c:spPr>
  <c:txPr>
    <a:bodyPr/>
    <a:lstStyle/>
    <a:p>
      <a:pPr>
        <a:defRPr sz="16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8185636154847341"/>
          <c:y val="0.25013115508610217"/>
          <c:w val="0.59723992311535357"/>
          <c:h val="0.7904260276439886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2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F-424A-832A-5C69E60BFACC}"/>
              </c:ext>
            </c:extLst>
          </c:dPt>
          <c:dLbls>
            <c:dLbl>
              <c:idx val="0"/>
              <c:layout>
                <c:manualLayout>
                  <c:x val="-0.12198246169533773"/>
                  <c:y val="-0.1908671388710025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193359434301152"/>
                  <c:y val="7.302810103140459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CF-424A-832A-5C69E60BFAC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170582326715525E-2"/>
                  <c:y val="0.1188675268420926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CF-424A-832A-5C69E60BFAC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'Половозрастн. структура'!$A$6:$A$8</c:f>
              <c:strCache>
                <c:ptCount val="3"/>
                <c:pt idx="0">
                  <c:v>Хорошая, стабильная</c:v>
                </c:pt>
                <c:pt idx="1">
                  <c:v>Тревожная</c:v>
                </c:pt>
                <c:pt idx="2">
                  <c:v>Кризисная</c:v>
                </c:pt>
              </c:strCache>
            </c:strRef>
          </c:cat>
          <c:val>
            <c:numRef>
              <c:f>'Половозрастн. структура'!$B$6:$B$8</c:f>
              <c:numCache>
                <c:formatCode>0%</c:formatCode>
                <c:ptCount val="3"/>
                <c:pt idx="0">
                  <c:v>0.65100000000000191</c:v>
                </c:pt>
                <c:pt idx="1">
                  <c:v>0.15000000000000024</c:v>
                </c:pt>
                <c:pt idx="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1.787475602063425E-2"/>
          <c:y val="0.2926052090971778"/>
          <c:w val="0.30551571407421507"/>
          <c:h val="0.59377872632950646"/>
        </c:manualLayout>
      </c:layout>
    </c:legend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38129895330115"/>
          <c:y val="0.25740705448184376"/>
          <c:w val="0.60176351936984662"/>
          <c:h val="0.7904260276439886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CA-46EE-9BAA-38557F0DBF1A}"/>
              </c:ext>
            </c:extLst>
          </c:dPt>
          <c:dLbls>
            <c:dLbl>
              <c:idx val="0"/>
              <c:layout>
                <c:manualLayout>
                  <c:x val="3.4169401207951921E-4"/>
                  <c:y val="1.077733600772421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87190781756901E-2"/>
                  <c:y val="-0.114355592863268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CA-46EE-9BAA-38557F0DBF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848207140845255E-2"/>
                  <c:y val="0.113185395762915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CA-46EE-9BAA-38557F0DBF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'Половозрастн. структура'!$A$6:$A$12</c:f>
              <c:strCache>
                <c:ptCount val="7"/>
                <c:pt idx="0">
                  <c:v>Развитие транспортной инфраструктуры</c:v>
                </c:pt>
                <c:pt idx="1">
                  <c:v>Комфортная среда</c:v>
                </c:pt>
                <c:pt idx="2">
                  <c:v>Повышение качества услуг, в т.ч. государственных (муниципальных)</c:v>
                </c:pt>
                <c:pt idx="3">
                  <c:v>Развитие и поддержка бизнеса и предпринимательства</c:v>
                </c:pt>
                <c:pt idx="4">
                  <c:v>Увеличение потока инвестиций</c:v>
                </c:pt>
                <c:pt idx="5">
                  <c:v>Внешнеэкономическое и межмуниципальное сотрудничество</c:v>
                </c:pt>
                <c:pt idx="6">
                  <c:v>Внедрение цифровых технологий в различные сферы жизни</c:v>
                </c:pt>
              </c:strCache>
            </c:strRef>
          </c:cat>
          <c:val>
            <c:numRef>
              <c:f>'Половозрастн. структура'!$B$6:$B$12</c:f>
              <c:numCache>
                <c:formatCode>0.0%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0.89</c:v>
                </c:pt>
                <c:pt idx="3">
                  <c:v>0.88</c:v>
                </c:pt>
                <c:pt idx="4">
                  <c:v>0.82000000000000062</c:v>
                </c:pt>
                <c:pt idx="5">
                  <c:v>0.79</c:v>
                </c:pt>
                <c:pt idx="6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gapWidth val="100"/>
        <c:axId val="152756608"/>
        <c:axId val="152754816"/>
      </c:barChart>
      <c:valAx>
        <c:axId val="152754816"/>
        <c:scaling>
          <c:orientation val="minMax"/>
        </c:scaling>
        <c:axPos val="t"/>
        <c:numFmt formatCode="0.0%" sourceLinked="1"/>
        <c:tickLblPos val="nextTo"/>
        <c:crossAx val="152756608"/>
        <c:crosses val="autoZero"/>
        <c:crossBetween val="between"/>
      </c:valAx>
      <c:catAx>
        <c:axId val="152756608"/>
        <c:scaling>
          <c:orientation val="maxMin"/>
        </c:scaling>
        <c:axPos val="l"/>
        <c:numFmt formatCode="General" sourceLinked="0"/>
        <c:tickLblPos val="nextTo"/>
        <c:crossAx val="152754816"/>
        <c:crosses val="autoZero"/>
        <c:auto val="1"/>
        <c:lblAlgn val="ctr"/>
        <c:lblOffset val="100"/>
      </c:catAx>
    </c:plotArea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742670461090678"/>
          <c:y val="0.26025228702332626"/>
          <c:w val="0.5892774448022553"/>
          <c:h val="0.6724141248488806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3760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42-415B-935E-4173ED1F6D0E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42-415B-935E-4173ED1F6D0E}"/>
              </c:ext>
            </c:extLst>
          </c:dPt>
          <c:dPt>
            <c:idx val="2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42-415B-935E-4173ED1F6D0E}"/>
              </c:ext>
            </c:extLst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42-415B-935E-4173ED1F6D0E}"/>
              </c:ext>
            </c:extLst>
          </c:dPt>
          <c:dPt>
            <c:idx val="4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42-415B-935E-4173ED1F6D0E}"/>
              </c:ext>
            </c:extLst>
          </c:dPt>
          <c:dLbls>
            <c:dLbl>
              <c:idx val="1"/>
              <c:layout>
                <c:manualLayout>
                  <c:x val="-9.7150436794813708E-2"/>
                  <c:y val="-0.17480236719851466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42-415B-935E-4173ED1F6D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Лист1!$A$53:$A$57</c:f>
              <c:strCache>
                <c:ptCount val="5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Туризм и рекреационный комплекс</c:v>
                </c:pt>
                <c:pt idx="3">
                  <c:v>Здравоохранение</c:v>
                </c:pt>
                <c:pt idx="4">
                  <c:v>Другие сферы </c:v>
                </c:pt>
              </c:strCache>
            </c:strRef>
          </c:cat>
          <c:val>
            <c:numRef>
              <c:f>Лист1!$B$53:$B$57</c:f>
              <c:numCache>
                <c:formatCode>0.0%</c:formatCode>
                <c:ptCount val="5"/>
                <c:pt idx="0">
                  <c:v>0.20700000000000021</c:v>
                </c:pt>
                <c:pt idx="1">
                  <c:v>0.42700000000000032</c:v>
                </c:pt>
                <c:pt idx="2">
                  <c:v>0.15900000000000053</c:v>
                </c:pt>
                <c:pt idx="3">
                  <c:v>8.5000000000000006E-2</c:v>
                </c:pt>
                <c:pt idx="4">
                  <c:v>0.12200000000000009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42-415B-935E-4173ED1F6D0E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691588785046741E-2"/>
          <c:y val="0.21486301868092439"/>
          <c:w val="0.36104546620977807"/>
          <c:h val="0.78513698131907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4CD6B-32EC-4930-83B0-9B2C76CEAEFC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2B9AA-D165-40B2-B3F2-80BCDBAE1B2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Выгодное экономико-географическое положение</a:t>
          </a:r>
          <a:endParaRPr lang="ru-RU" dirty="0"/>
        </a:p>
      </dgm:t>
    </dgm:pt>
    <dgm:pt modelId="{5F475B60-90FD-47E1-839D-A291A177CF0A}" type="parTrans" cxnId="{0198D2CC-D9F2-4D16-8A15-D054B6983F18}">
      <dgm:prSet/>
      <dgm:spPr/>
      <dgm:t>
        <a:bodyPr/>
        <a:lstStyle/>
        <a:p>
          <a:endParaRPr lang="ru-RU"/>
        </a:p>
      </dgm:t>
    </dgm:pt>
    <dgm:pt modelId="{DE7A658D-1B9A-4851-A894-26AE598DA469}" type="sibTrans" cxnId="{0198D2CC-D9F2-4D16-8A15-D054B6983F18}">
      <dgm:prSet/>
      <dgm:spPr/>
      <dgm:t>
        <a:bodyPr/>
        <a:lstStyle/>
        <a:p>
          <a:endParaRPr lang="ru-RU"/>
        </a:p>
      </dgm:t>
    </dgm:pt>
    <dgm:pt modelId="{A1F53388-B0E1-44AF-9CB6-C66DE2C2CCC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Развитая транспортная сеть</a:t>
          </a:r>
          <a:endParaRPr lang="ru-RU" dirty="0"/>
        </a:p>
      </dgm:t>
    </dgm:pt>
    <dgm:pt modelId="{BE16ACF2-4E4F-4D32-83D5-4C8B8E86B21C}" type="parTrans" cxnId="{25093B7B-5DDA-478A-B8A1-0209D1CB8B98}">
      <dgm:prSet/>
      <dgm:spPr/>
      <dgm:t>
        <a:bodyPr/>
        <a:lstStyle/>
        <a:p>
          <a:endParaRPr lang="ru-RU"/>
        </a:p>
      </dgm:t>
    </dgm:pt>
    <dgm:pt modelId="{CB0B891C-0BB9-45CC-B941-BAB16A11D304}" type="sibTrans" cxnId="{25093B7B-5DDA-478A-B8A1-0209D1CB8B98}">
      <dgm:prSet/>
      <dgm:spPr/>
      <dgm:t>
        <a:bodyPr/>
        <a:lstStyle/>
        <a:p>
          <a:endParaRPr lang="ru-RU"/>
        </a:p>
      </dgm:t>
    </dgm:pt>
    <dgm:pt modelId="{948EB334-DCAF-4DE4-873D-990A481CEBF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Высокий культурно-исторический и </a:t>
          </a:r>
          <a:r>
            <a:rPr lang="ru-RU" dirty="0" err="1" smtClean="0"/>
            <a:t>природнорекреационный</a:t>
          </a:r>
          <a:r>
            <a:rPr lang="ru-RU" dirty="0" smtClean="0"/>
            <a:t> потенциал</a:t>
          </a:r>
          <a:endParaRPr lang="ru-RU" dirty="0"/>
        </a:p>
      </dgm:t>
    </dgm:pt>
    <dgm:pt modelId="{2C01234D-F30D-4F3F-B0B8-F338E24662DF}" type="parTrans" cxnId="{FF4612A0-A8BB-49D5-BE5F-7581015D5FE2}">
      <dgm:prSet/>
      <dgm:spPr/>
      <dgm:t>
        <a:bodyPr/>
        <a:lstStyle/>
        <a:p>
          <a:endParaRPr lang="ru-RU"/>
        </a:p>
      </dgm:t>
    </dgm:pt>
    <dgm:pt modelId="{43E02479-A946-4EB2-B822-94802FF9D091}" type="sibTrans" cxnId="{FF4612A0-A8BB-49D5-BE5F-7581015D5FE2}">
      <dgm:prSet/>
      <dgm:spPr/>
      <dgm:t>
        <a:bodyPr/>
        <a:lstStyle/>
        <a:p>
          <a:endParaRPr lang="ru-RU"/>
        </a:p>
      </dgm:t>
    </dgm:pt>
    <dgm:pt modelId="{FA933220-A4B7-4936-BF6F-651ECDFF86E5}" type="pres">
      <dgm:prSet presAssocID="{18D4CD6B-32EC-4930-83B0-9B2C76CEAEF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98F4B3-C5DC-4418-825C-7C14DD9DF146}" type="pres">
      <dgm:prSet presAssocID="{18D4CD6B-32EC-4930-83B0-9B2C76CEAEFC}" presName="pyramid" presStyleLbl="node1" presStyleIdx="0" presStyleCnt="1" custLinFactNeighborX="-43517" custLinFactNeighborY="1995"/>
      <dgm:spPr/>
      <dgm:t>
        <a:bodyPr/>
        <a:lstStyle/>
        <a:p>
          <a:endParaRPr lang="ru-RU"/>
        </a:p>
      </dgm:t>
    </dgm:pt>
    <dgm:pt modelId="{356110CA-466D-41E2-B6FA-422FA4D1AF92}" type="pres">
      <dgm:prSet presAssocID="{18D4CD6B-32EC-4930-83B0-9B2C76CEAEFC}" presName="theList" presStyleCnt="0"/>
      <dgm:spPr/>
    </dgm:pt>
    <dgm:pt modelId="{83D1DA63-8707-46EF-827D-018D3EC38641}" type="pres">
      <dgm:prSet presAssocID="{9022B9AA-D165-40B2-B3F2-80BCDBAE1B26}" presName="aNode" presStyleLbl="fgAcc1" presStyleIdx="0" presStyleCnt="3" custLinFactNeighborX="-39456" custLinFactNeighborY="47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2FF1E-8125-410D-8D76-7AE4F90CB2DE}" type="pres">
      <dgm:prSet presAssocID="{9022B9AA-D165-40B2-B3F2-80BCDBAE1B26}" presName="aSpace" presStyleCnt="0"/>
      <dgm:spPr/>
    </dgm:pt>
    <dgm:pt modelId="{6A64C484-80B1-40D4-9246-9051F9166A9D}" type="pres">
      <dgm:prSet presAssocID="{A1F53388-B0E1-44AF-9CB6-C66DE2C2CCCD}" presName="aNode" presStyleLbl="fgAcc1" presStyleIdx="1" presStyleCnt="3" custLinFactY="7652" custLinFactNeighborX="-491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2B5CE-E669-4C69-8361-60926E507943}" type="pres">
      <dgm:prSet presAssocID="{A1F53388-B0E1-44AF-9CB6-C66DE2C2CCCD}" presName="aSpace" presStyleCnt="0"/>
      <dgm:spPr/>
    </dgm:pt>
    <dgm:pt modelId="{3E5C98CC-2423-4560-BD8C-5434E028E169}" type="pres">
      <dgm:prSet presAssocID="{948EB334-DCAF-4DE4-873D-990A481CEBFA}" presName="aNode" presStyleLbl="fgAcc1" presStyleIdx="2" presStyleCnt="3" custLinFactY="21841" custLinFactNeighborX="-63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67FB-9FD4-483B-8DC2-88792363D5F2}" type="pres">
      <dgm:prSet presAssocID="{948EB334-DCAF-4DE4-873D-990A481CEBFA}" presName="aSpace" presStyleCnt="0"/>
      <dgm:spPr/>
    </dgm:pt>
  </dgm:ptLst>
  <dgm:cxnLst>
    <dgm:cxn modelId="{25093B7B-5DDA-478A-B8A1-0209D1CB8B98}" srcId="{18D4CD6B-32EC-4930-83B0-9B2C76CEAEFC}" destId="{A1F53388-B0E1-44AF-9CB6-C66DE2C2CCCD}" srcOrd="1" destOrd="0" parTransId="{BE16ACF2-4E4F-4D32-83D5-4C8B8E86B21C}" sibTransId="{CB0B891C-0BB9-45CC-B941-BAB16A11D304}"/>
    <dgm:cxn modelId="{FF4612A0-A8BB-49D5-BE5F-7581015D5FE2}" srcId="{18D4CD6B-32EC-4930-83B0-9B2C76CEAEFC}" destId="{948EB334-DCAF-4DE4-873D-990A481CEBFA}" srcOrd="2" destOrd="0" parTransId="{2C01234D-F30D-4F3F-B0B8-F338E24662DF}" sibTransId="{43E02479-A946-4EB2-B822-94802FF9D091}"/>
    <dgm:cxn modelId="{64D05D34-D8A1-4668-B593-FF8F730CCF66}" type="presOf" srcId="{A1F53388-B0E1-44AF-9CB6-C66DE2C2CCCD}" destId="{6A64C484-80B1-40D4-9246-9051F9166A9D}" srcOrd="0" destOrd="0" presId="urn:microsoft.com/office/officeart/2005/8/layout/pyramid2"/>
    <dgm:cxn modelId="{26E62096-07E8-4741-8952-78480A7AE710}" type="presOf" srcId="{18D4CD6B-32EC-4930-83B0-9B2C76CEAEFC}" destId="{FA933220-A4B7-4936-BF6F-651ECDFF86E5}" srcOrd="0" destOrd="0" presId="urn:microsoft.com/office/officeart/2005/8/layout/pyramid2"/>
    <dgm:cxn modelId="{A964067B-5CA7-455B-A6C2-2708DC9BC640}" type="presOf" srcId="{948EB334-DCAF-4DE4-873D-990A481CEBFA}" destId="{3E5C98CC-2423-4560-BD8C-5434E028E169}" srcOrd="0" destOrd="0" presId="urn:microsoft.com/office/officeart/2005/8/layout/pyramid2"/>
    <dgm:cxn modelId="{6F9BE2ED-9E8F-459E-9690-A2EEC648F1A5}" type="presOf" srcId="{9022B9AA-D165-40B2-B3F2-80BCDBAE1B26}" destId="{83D1DA63-8707-46EF-827D-018D3EC38641}" srcOrd="0" destOrd="0" presId="urn:microsoft.com/office/officeart/2005/8/layout/pyramid2"/>
    <dgm:cxn modelId="{0198D2CC-D9F2-4D16-8A15-D054B6983F18}" srcId="{18D4CD6B-32EC-4930-83B0-9B2C76CEAEFC}" destId="{9022B9AA-D165-40B2-B3F2-80BCDBAE1B26}" srcOrd="0" destOrd="0" parTransId="{5F475B60-90FD-47E1-839D-A291A177CF0A}" sibTransId="{DE7A658D-1B9A-4851-A894-26AE598DA469}"/>
    <dgm:cxn modelId="{10E20EF4-6762-49AD-90B9-0739F6F44901}" type="presParOf" srcId="{FA933220-A4B7-4936-BF6F-651ECDFF86E5}" destId="{DF98F4B3-C5DC-4418-825C-7C14DD9DF146}" srcOrd="0" destOrd="0" presId="urn:microsoft.com/office/officeart/2005/8/layout/pyramid2"/>
    <dgm:cxn modelId="{27506FDD-61EF-434E-AE67-570C15813785}" type="presParOf" srcId="{FA933220-A4B7-4936-BF6F-651ECDFF86E5}" destId="{356110CA-466D-41E2-B6FA-422FA4D1AF92}" srcOrd="1" destOrd="0" presId="urn:microsoft.com/office/officeart/2005/8/layout/pyramid2"/>
    <dgm:cxn modelId="{FA249BFB-9CDB-4BBA-838D-BA121AF61035}" type="presParOf" srcId="{356110CA-466D-41E2-B6FA-422FA4D1AF92}" destId="{83D1DA63-8707-46EF-827D-018D3EC38641}" srcOrd="0" destOrd="0" presId="urn:microsoft.com/office/officeart/2005/8/layout/pyramid2"/>
    <dgm:cxn modelId="{A579B83B-3768-4D15-9BF1-8F61A006E2B6}" type="presParOf" srcId="{356110CA-466D-41E2-B6FA-422FA4D1AF92}" destId="{E602FF1E-8125-410D-8D76-7AE4F90CB2DE}" srcOrd="1" destOrd="0" presId="urn:microsoft.com/office/officeart/2005/8/layout/pyramid2"/>
    <dgm:cxn modelId="{E7D2E92A-0B19-4B80-9820-871649079B0E}" type="presParOf" srcId="{356110CA-466D-41E2-B6FA-422FA4D1AF92}" destId="{6A64C484-80B1-40D4-9246-9051F9166A9D}" srcOrd="2" destOrd="0" presId="urn:microsoft.com/office/officeart/2005/8/layout/pyramid2"/>
    <dgm:cxn modelId="{CCAA8818-B655-435A-A88F-41254888BE06}" type="presParOf" srcId="{356110CA-466D-41E2-B6FA-422FA4D1AF92}" destId="{5152B5CE-E669-4C69-8361-60926E507943}" srcOrd="3" destOrd="0" presId="urn:microsoft.com/office/officeart/2005/8/layout/pyramid2"/>
    <dgm:cxn modelId="{2B0FDF49-BD7D-4AA0-89C4-EFD68C5DDAC6}" type="presParOf" srcId="{356110CA-466D-41E2-B6FA-422FA4D1AF92}" destId="{3E5C98CC-2423-4560-BD8C-5434E028E169}" srcOrd="4" destOrd="0" presId="urn:microsoft.com/office/officeart/2005/8/layout/pyramid2"/>
    <dgm:cxn modelId="{1B330C73-4B74-4799-8895-0479F7750861}" type="presParOf" srcId="{356110CA-466D-41E2-B6FA-422FA4D1AF92}" destId="{BF4667FB-9FD4-483B-8DC2-88792363D5F2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2100" b="1" dirty="0" smtClean="0"/>
            <a:t>Снижение рождаемости , рост демографической нагрузки на работающее население </a:t>
          </a:r>
          <a:endParaRPr lang="ru-RU" sz="21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/>
      <dgm:spPr/>
      <dgm:t>
        <a:bodyPr/>
        <a:lstStyle/>
        <a:p>
          <a:pPr algn="ctr"/>
          <a:r>
            <a:rPr lang="ru-RU" b="1" dirty="0" smtClean="0"/>
            <a:t>Дефицит привлекательных рабочих мест и низкий уровень заработной платы</a:t>
          </a:r>
          <a:endParaRPr lang="ru-RU" b="1" dirty="0"/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Неравномерное социально – экономическое развитие района и наличие ряда социальных проблем</a:t>
          </a:r>
          <a:endParaRPr lang="ru-RU" sz="20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Недостаточный уровень развития туристического бизнеса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r>
            <a:rPr lang="ru-RU" b="1" dirty="0" smtClean="0"/>
            <a:t>Недостаток квалифицированной рабочей силы и низкий уровень производительности труда</a:t>
          </a:r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1464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19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7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169977-2D81-4935-A753-27780658AC2D}" type="presOf" srcId="{1065B366-A010-401F-B028-15FFE482F27F}" destId="{FB6FAF87-3908-4693-90F2-E7A41532A76A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212B140B-6EE6-408F-A3DE-1CD637283CB4}" type="presOf" srcId="{EE99CE86-28AA-43D9-BCCB-9FEE614EBF09}" destId="{DBBC4595-110E-432C-9F96-7DC5DFFE1867}" srcOrd="0" destOrd="0" presId="urn:microsoft.com/office/officeart/2005/8/layout/vList2"/>
    <dgm:cxn modelId="{7179D48C-EA67-4C9F-92ED-43BBFE2C99DD}" type="presOf" srcId="{CB84E9E0-A49E-48AF-A110-DC372E89EEDE}" destId="{1FAB048C-8B8F-4BE0-99AE-66466C09E958}" srcOrd="0" destOrd="0" presId="urn:microsoft.com/office/officeart/2005/8/layout/vList2"/>
    <dgm:cxn modelId="{D495F3FC-43B6-484B-A13A-439870B4834B}" type="presOf" srcId="{1345613D-C691-4A56-B500-5338364956CA}" destId="{5A9C5F84-3A74-45B1-BF18-E645A81646C8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D8B0A401-6DC4-4241-926B-27207D2D0940}" type="presOf" srcId="{10E102C5-B5C7-4F7C-9BB6-BDA1412AFBB2}" destId="{B6A9C5D5-6716-49FA-AE91-69E69AE13979}" srcOrd="0" destOrd="0" presId="urn:microsoft.com/office/officeart/2005/8/layout/vList2"/>
    <dgm:cxn modelId="{FC00E7E5-381E-4FEF-ACA5-3AA0140E040F}" type="presOf" srcId="{828539F8-766D-4519-93BB-6DF782C1C003}" destId="{247F3386-B0E1-4FE5-9136-CD570D45F9AE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8A28582A-4714-4B58-86C1-6FE3F7001B39}" type="presParOf" srcId="{B6A9C5D5-6716-49FA-AE91-69E69AE13979}" destId="{5A9C5F84-3A74-45B1-BF18-E645A81646C8}" srcOrd="0" destOrd="0" presId="urn:microsoft.com/office/officeart/2005/8/layout/vList2"/>
    <dgm:cxn modelId="{0B9DF12D-98EE-4E8F-BCAD-CE894628E804}" type="presParOf" srcId="{B6A9C5D5-6716-49FA-AE91-69E69AE13979}" destId="{1FAB048C-8B8F-4BE0-99AE-66466C09E958}" srcOrd="1" destOrd="0" presId="urn:microsoft.com/office/officeart/2005/8/layout/vList2"/>
    <dgm:cxn modelId="{08E0FB77-5986-4AC2-911E-DF3F0695DD67}" type="presParOf" srcId="{B6A9C5D5-6716-49FA-AE91-69E69AE13979}" destId="{FB6FAF87-3908-4693-90F2-E7A41532A76A}" srcOrd="2" destOrd="0" presId="urn:microsoft.com/office/officeart/2005/8/layout/vList2"/>
    <dgm:cxn modelId="{F4006CC0-3C8F-40C4-AFD6-DD6BCED80AAB}" type="presParOf" srcId="{B6A9C5D5-6716-49FA-AE91-69E69AE13979}" destId="{DBBC4595-110E-432C-9F96-7DC5DFFE1867}" srcOrd="3" destOrd="0" presId="urn:microsoft.com/office/officeart/2005/8/layout/vList2"/>
    <dgm:cxn modelId="{61B5461D-BBC8-47F2-9E70-9325E344AD1F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развития общественного питания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</a:t>
          </a:r>
          <a:r>
            <a:rPr lang="ru-RU" sz="1000" b="1" dirty="0" smtClean="0"/>
            <a:t> </a:t>
          </a:r>
          <a:r>
            <a:rPr lang="ru-RU" sz="2000" b="1" dirty="0" smtClean="0"/>
            <a:t>уровень инвестиционной и инновационной активности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обеспеченности населения района услугами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Наличие очереди в детские сады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pPr algn="ctr"/>
          <a:r>
            <a:rPr lang="ru-RU" b="1" dirty="0" smtClean="0"/>
            <a:t>Недостаточный уровень развития и материально- техническое обеспечение учреждений социальной инфраструктуры</a:t>
          </a:r>
        </a:p>
        <a:p>
          <a:pPr algn="l"/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750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 custLinFactNeighborX="868" custLinFactNeighborY="-2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4136" custLinFactNeighborX="868" custLinFactNeighborY="20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 custLinFactNeighborX="868" custLinFactNeighborY="1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0512" custLinFactNeighborY="186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F9E374-A6B9-4428-9783-2FC849D195DD}" type="presOf" srcId="{EE99CE86-28AA-43D9-BCCB-9FEE614EBF09}" destId="{DBBC4595-110E-432C-9F96-7DC5DFFE1867}" srcOrd="0" destOrd="0" presId="urn:microsoft.com/office/officeart/2005/8/layout/vList2"/>
    <dgm:cxn modelId="{30EF0BA0-CC31-4C84-A4B1-1FF257DCC59F}" type="presOf" srcId="{10E102C5-B5C7-4F7C-9BB6-BDA1412AFBB2}" destId="{B6A9C5D5-6716-49FA-AE91-69E69AE13979}" srcOrd="0" destOrd="0" presId="urn:microsoft.com/office/officeart/2005/8/layout/vList2"/>
    <dgm:cxn modelId="{2C0DC3BB-A50E-46E6-ADF4-71F34F5B0D3D}" type="presOf" srcId="{CB84E9E0-A49E-48AF-A110-DC372E89EEDE}" destId="{1FAB048C-8B8F-4BE0-99AE-66466C09E958}" srcOrd="0" destOrd="0" presId="urn:microsoft.com/office/officeart/2005/8/layout/vList2"/>
    <dgm:cxn modelId="{66CF17AF-DEC8-4F33-9532-6998ED65AAE3}" type="presOf" srcId="{1065B366-A010-401F-B028-15FFE482F27F}" destId="{FB6FAF87-3908-4693-90F2-E7A41532A76A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E14BADB0-5133-4395-8070-EF86AB60B566}" type="presOf" srcId="{828539F8-766D-4519-93BB-6DF782C1C003}" destId="{247F3386-B0E1-4FE5-9136-CD570D45F9AE}" srcOrd="0" destOrd="0" presId="urn:microsoft.com/office/officeart/2005/8/layout/vList2"/>
    <dgm:cxn modelId="{2EB01D78-E52D-4FA2-A3FE-DF670E8EC40D}" type="presOf" srcId="{1345613D-C691-4A56-B500-5338364956CA}" destId="{5A9C5F84-3A74-45B1-BF18-E645A81646C8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1006FB28-C297-4C5E-A958-50791FA425FF}" type="presParOf" srcId="{B6A9C5D5-6716-49FA-AE91-69E69AE13979}" destId="{5A9C5F84-3A74-45B1-BF18-E645A81646C8}" srcOrd="0" destOrd="0" presId="urn:microsoft.com/office/officeart/2005/8/layout/vList2"/>
    <dgm:cxn modelId="{1095F08F-CA23-4D11-BA8E-BD5B3B8917A6}" type="presParOf" srcId="{B6A9C5D5-6716-49FA-AE91-69E69AE13979}" destId="{1FAB048C-8B8F-4BE0-99AE-66466C09E958}" srcOrd="1" destOrd="0" presId="urn:microsoft.com/office/officeart/2005/8/layout/vList2"/>
    <dgm:cxn modelId="{59E36C62-5203-42B4-ABC5-38C4F2FFCC9B}" type="presParOf" srcId="{B6A9C5D5-6716-49FA-AE91-69E69AE13979}" destId="{FB6FAF87-3908-4693-90F2-E7A41532A76A}" srcOrd="2" destOrd="0" presId="urn:microsoft.com/office/officeart/2005/8/layout/vList2"/>
    <dgm:cxn modelId="{81819F5D-841B-4F9E-B375-3E1F08DE7F8C}" type="presParOf" srcId="{B6A9C5D5-6716-49FA-AE91-69E69AE13979}" destId="{DBBC4595-110E-432C-9F96-7DC5DFFE1867}" srcOrd="3" destOrd="0" presId="urn:microsoft.com/office/officeart/2005/8/layout/vList2"/>
    <dgm:cxn modelId="{D165D955-B91F-4DDB-BD74-4E8F2BF189D8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Рост степени износа учреждений инфраструктуры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 удельный вес  автомобильных дорог общего пользования с твердым покрытием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Плохое состояние дорого и недостаточный уровень развития транспортно- </a:t>
          </a:r>
          <a:r>
            <a:rPr lang="ru-RU" sz="1900" b="1" dirty="0" err="1" smtClean="0"/>
            <a:t>логистической</a:t>
          </a:r>
          <a:r>
            <a:rPr lang="ru-RU" sz="1900" b="1" dirty="0" smtClean="0"/>
            <a:t> инфраструктуры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Ухудшение санитарно-экологической обстановки в черте водоемом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2" custScaleY="52177" custLinFactY="-405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75734" custLinFactNeighborY="-5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2" custScaleY="54427" custLinFactNeighborY="-41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97134" custLinFactNeighborY="-3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DC73AB-D079-4756-BD8F-AF11813418B7}" type="presOf" srcId="{1065B366-A010-401F-B028-15FFE482F27F}" destId="{FB6FAF87-3908-4693-90F2-E7A41532A76A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E22DDB76-FFD5-425A-8C5B-045C673D690B}" type="presOf" srcId="{EE99CE86-28AA-43D9-BCCB-9FEE614EBF09}" destId="{DBBC4595-110E-432C-9F96-7DC5DFFE1867}" srcOrd="0" destOrd="0" presId="urn:microsoft.com/office/officeart/2005/8/layout/vList2"/>
    <dgm:cxn modelId="{42BB9F7C-DB57-40E8-B7D7-A03B72F8A4F1}" type="presOf" srcId="{1345613D-C691-4A56-B500-5338364956CA}" destId="{5A9C5F84-3A74-45B1-BF18-E645A81646C8}" srcOrd="0" destOrd="0" presId="urn:microsoft.com/office/officeart/2005/8/layout/vList2"/>
    <dgm:cxn modelId="{6AC4AE00-7643-4837-8300-F72CBA20B9AB}" type="presOf" srcId="{CB84E9E0-A49E-48AF-A110-DC372E89EEDE}" destId="{1FAB048C-8B8F-4BE0-99AE-66466C09E958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970F421C-44AC-414C-A275-349D399D8396}" type="presOf" srcId="{10E102C5-B5C7-4F7C-9BB6-BDA1412AFBB2}" destId="{B6A9C5D5-6716-49FA-AE91-69E69AE13979}" srcOrd="0" destOrd="0" presId="urn:microsoft.com/office/officeart/2005/8/layout/vList2"/>
    <dgm:cxn modelId="{B93C7D23-A106-40FD-AE9B-38219D282B41}" type="presParOf" srcId="{B6A9C5D5-6716-49FA-AE91-69E69AE13979}" destId="{5A9C5F84-3A74-45B1-BF18-E645A81646C8}" srcOrd="0" destOrd="0" presId="urn:microsoft.com/office/officeart/2005/8/layout/vList2"/>
    <dgm:cxn modelId="{E5A51E55-0EB2-4ED5-9A40-9B1F47B36F58}" type="presParOf" srcId="{B6A9C5D5-6716-49FA-AE91-69E69AE13979}" destId="{1FAB048C-8B8F-4BE0-99AE-66466C09E958}" srcOrd="1" destOrd="0" presId="urn:microsoft.com/office/officeart/2005/8/layout/vList2"/>
    <dgm:cxn modelId="{8FBF123E-83F9-42F4-8353-380C5915DC94}" type="presParOf" srcId="{B6A9C5D5-6716-49FA-AE91-69E69AE13979}" destId="{FB6FAF87-3908-4693-90F2-E7A41532A76A}" srcOrd="2" destOrd="0" presId="urn:microsoft.com/office/officeart/2005/8/layout/vList2"/>
    <dgm:cxn modelId="{1F0237F2-949C-43A3-8952-7ABA89AC9A60}" type="presParOf" srcId="{B6A9C5D5-6716-49FA-AE91-69E69AE13979}" destId="{DBBC4595-110E-432C-9F96-7DC5DFFE1867}" srcOrd="3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7A912A-48BF-4DE7-9C81-0E758FD68DAF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06A139-12EC-4C58-A185-74EAA53C171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1. Комфортная среда проживания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608768F9-E925-4C5B-81A6-051E476B5851}" type="parTrans" cxnId="{32BBDFFE-E7D4-4DDF-980B-396B3E9D531D}">
      <dgm:prSet/>
      <dgm:spPr/>
      <dgm:t>
        <a:bodyPr/>
        <a:lstStyle/>
        <a:p>
          <a:endParaRPr lang="ru-RU"/>
        </a:p>
      </dgm:t>
    </dgm:pt>
    <dgm:pt modelId="{00E41836-B21E-4874-94A1-9B74428201E8}" type="sibTrans" cxnId="{32BBDFFE-E7D4-4DDF-980B-396B3E9D531D}">
      <dgm:prSet/>
      <dgm:spPr/>
      <dgm:t>
        <a:bodyPr/>
        <a:lstStyle/>
        <a:p>
          <a:endParaRPr lang="ru-RU"/>
        </a:p>
      </dgm:t>
    </dgm:pt>
    <dgm:pt modelId="{409DCAEB-80EC-4ECF-BC1F-8219811420B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2.Человеческкий капитал</a:t>
          </a:r>
          <a:endParaRPr lang="ru-RU" sz="1600" b="1" dirty="0"/>
        </a:p>
      </dgm:t>
    </dgm:pt>
    <dgm:pt modelId="{005CA112-CA7D-4C67-A65C-4543F2D60F80}" type="parTrans" cxnId="{3A86D382-34C6-4EA2-A105-51D4BD4A7FF9}">
      <dgm:prSet/>
      <dgm:spPr/>
      <dgm:t>
        <a:bodyPr/>
        <a:lstStyle/>
        <a:p>
          <a:endParaRPr lang="ru-RU"/>
        </a:p>
      </dgm:t>
    </dgm:pt>
    <dgm:pt modelId="{0B70D276-64FF-456E-A070-1719A4E22547}" type="sibTrans" cxnId="{3A86D382-34C6-4EA2-A105-51D4BD4A7FF9}">
      <dgm:prSet/>
      <dgm:spPr/>
      <dgm:t>
        <a:bodyPr/>
        <a:lstStyle/>
        <a:p>
          <a:endParaRPr lang="ru-RU"/>
        </a:p>
      </dgm:t>
    </dgm:pt>
    <dgm:pt modelId="{75D5F9A8-772E-44A7-90E8-D3BE28AEC69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3.Экономика будущего</a:t>
          </a:r>
          <a:endParaRPr lang="ru-RU" sz="1600" b="1" dirty="0"/>
        </a:p>
      </dgm:t>
    </dgm:pt>
    <dgm:pt modelId="{B995FC6E-092E-4A4C-B132-DE10A78835B9}" type="parTrans" cxnId="{F1DCA688-AE90-440E-8407-C58E18DF4C70}">
      <dgm:prSet/>
      <dgm:spPr/>
      <dgm:t>
        <a:bodyPr/>
        <a:lstStyle/>
        <a:p>
          <a:endParaRPr lang="ru-RU"/>
        </a:p>
      </dgm:t>
    </dgm:pt>
    <dgm:pt modelId="{578D0BFC-52CF-43E4-BD79-7AFBB454D879}" type="sibTrans" cxnId="{F1DCA688-AE90-440E-8407-C58E18DF4C70}">
      <dgm:prSet/>
      <dgm:spPr/>
      <dgm:t>
        <a:bodyPr/>
        <a:lstStyle/>
        <a:p>
          <a:endParaRPr lang="ru-RU"/>
        </a:p>
      </dgm:t>
    </dgm:pt>
    <dgm:pt modelId="{52158486-117B-4247-A3C8-5E79A9109DBB}" type="pres">
      <dgm:prSet presAssocID="{737A912A-48BF-4DE7-9C81-0E758FD68DA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B1269-C058-4980-B898-0591DC480CF5}" type="pres">
      <dgm:prSet presAssocID="{737A912A-48BF-4DE7-9C81-0E758FD68DAF}" presName="cycle" presStyleCnt="0"/>
      <dgm:spPr/>
    </dgm:pt>
    <dgm:pt modelId="{F1E9FD61-33AD-42E0-AF49-07962E870977}" type="pres">
      <dgm:prSet presAssocID="{737A912A-48BF-4DE7-9C81-0E758FD68DAF}" presName="centerShape" presStyleCnt="0"/>
      <dgm:spPr/>
    </dgm:pt>
    <dgm:pt modelId="{17B49C03-613F-4EC6-ADF4-628CDFE3199A}" type="pres">
      <dgm:prSet presAssocID="{737A912A-48BF-4DE7-9C81-0E758FD68DAF}" presName="connSite" presStyleLbl="node1" presStyleIdx="0" presStyleCnt="4"/>
      <dgm:spPr/>
    </dgm:pt>
    <dgm:pt modelId="{B96FA3FD-6B5A-4F2B-B5A5-0A57BAF2F790}" type="pres">
      <dgm:prSet presAssocID="{737A912A-48BF-4DE7-9C81-0E758FD68DAF}" presName="visible" presStyleLbl="node1" presStyleIdx="0" presStyleCnt="4" custScaleX="21225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FE374041-6707-4DF5-B777-118C42D9EA5F}" type="pres">
      <dgm:prSet presAssocID="{608768F9-E925-4C5B-81A6-051E476B585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CD666C2-CD94-4E90-B173-2C7C63C9A7AF}" type="pres">
      <dgm:prSet presAssocID="{AF06A139-12EC-4C58-A185-74EAA53C171D}" presName="node" presStyleCnt="0"/>
      <dgm:spPr/>
    </dgm:pt>
    <dgm:pt modelId="{75269568-1281-4F23-816A-6E649FB6C1E0}" type="pres">
      <dgm:prSet presAssocID="{AF06A139-12EC-4C58-A185-74EAA53C171D}" presName="parentNode" presStyleLbl="node1" presStyleIdx="1" presStyleCnt="4" custScaleX="212255" custLinFactNeighborX="85342" custLinFactNeighborY="108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244-13D8-4352-8158-6A4EA41D4028}" type="pres">
      <dgm:prSet presAssocID="{AF06A139-12EC-4C58-A185-74EAA53C171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4C3AE-9812-4A84-B512-5EE81D8473E4}" type="pres">
      <dgm:prSet presAssocID="{005CA112-CA7D-4C67-A65C-4543F2D60F8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631D5FD-549D-4087-842B-B8CF06FCE2B2}" type="pres">
      <dgm:prSet presAssocID="{409DCAEB-80EC-4ECF-BC1F-8219811420B4}" presName="node" presStyleCnt="0"/>
      <dgm:spPr/>
    </dgm:pt>
    <dgm:pt modelId="{6E9CECCF-19DF-4289-9475-F3501516FCFA}" type="pres">
      <dgm:prSet presAssocID="{409DCAEB-80EC-4ECF-BC1F-8219811420B4}" presName="parentNode" presStyleLbl="node1" presStyleIdx="2" presStyleCnt="4" custScaleX="212255" custLinFactX="67300" custLinFactNeighborX="100000" custLinFactNeighborY="24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629B7-2A86-4114-9446-C0F4CB4201FA}" type="pres">
      <dgm:prSet presAssocID="{409DCAEB-80EC-4ECF-BC1F-8219811420B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D640-5163-456F-9798-4DF1D98C6FCF}" type="pres">
      <dgm:prSet presAssocID="{B995FC6E-092E-4A4C-B132-DE10A78835B9}" presName="Name25" presStyleLbl="parChTrans1D1" presStyleIdx="2" presStyleCnt="3"/>
      <dgm:spPr/>
      <dgm:t>
        <a:bodyPr/>
        <a:lstStyle/>
        <a:p>
          <a:endParaRPr lang="ru-RU"/>
        </a:p>
      </dgm:t>
    </dgm:pt>
    <dgm:pt modelId="{916A5EED-2C61-401F-8B0B-D00AD6143099}" type="pres">
      <dgm:prSet presAssocID="{75D5F9A8-772E-44A7-90E8-D3BE28AEC696}" presName="node" presStyleCnt="0"/>
      <dgm:spPr/>
    </dgm:pt>
    <dgm:pt modelId="{519E0F9D-0EC1-4C13-8022-5B0AFC643579}" type="pres">
      <dgm:prSet presAssocID="{75D5F9A8-772E-44A7-90E8-D3BE28AEC696}" presName="parentNode" presStyleLbl="node1" presStyleIdx="3" presStyleCnt="4" custScaleX="212255" custLinFactX="100000" custLinFactNeighborX="122264" custLinFactNeighborY="-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759A6-FEAF-45BF-9753-51197F0B8DBD}" type="pres">
      <dgm:prSet presAssocID="{75D5F9A8-772E-44A7-90E8-D3BE28AEC69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BDFFE-E7D4-4DDF-980B-396B3E9D531D}" srcId="{737A912A-48BF-4DE7-9C81-0E758FD68DAF}" destId="{AF06A139-12EC-4C58-A185-74EAA53C171D}" srcOrd="0" destOrd="0" parTransId="{608768F9-E925-4C5B-81A6-051E476B5851}" sibTransId="{00E41836-B21E-4874-94A1-9B74428201E8}"/>
    <dgm:cxn modelId="{F24D10F6-2ACB-4365-8BA9-ABD6D766D757}" type="presOf" srcId="{005CA112-CA7D-4C67-A65C-4543F2D60F80}" destId="{A1C4C3AE-9812-4A84-B512-5EE81D8473E4}" srcOrd="0" destOrd="0" presId="urn:microsoft.com/office/officeart/2005/8/layout/radial2"/>
    <dgm:cxn modelId="{1BE9413E-8FDC-4177-B040-0ECAFD4594E7}" type="presOf" srcId="{608768F9-E925-4C5B-81A6-051E476B5851}" destId="{FE374041-6707-4DF5-B777-118C42D9EA5F}" srcOrd="0" destOrd="0" presId="urn:microsoft.com/office/officeart/2005/8/layout/radial2"/>
    <dgm:cxn modelId="{D092E6FF-09FA-4BD7-BF12-191A5D9324F8}" type="presOf" srcId="{737A912A-48BF-4DE7-9C81-0E758FD68DAF}" destId="{52158486-117B-4247-A3C8-5E79A9109DBB}" srcOrd="0" destOrd="0" presId="urn:microsoft.com/office/officeart/2005/8/layout/radial2"/>
    <dgm:cxn modelId="{67270A75-2420-46B8-8908-C0C65448F33D}" type="presOf" srcId="{75D5F9A8-772E-44A7-90E8-D3BE28AEC696}" destId="{519E0F9D-0EC1-4C13-8022-5B0AFC643579}" srcOrd="0" destOrd="0" presId="urn:microsoft.com/office/officeart/2005/8/layout/radial2"/>
    <dgm:cxn modelId="{F1DCA688-AE90-440E-8407-C58E18DF4C70}" srcId="{737A912A-48BF-4DE7-9C81-0E758FD68DAF}" destId="{75D5F9A8-772E-44A7-90E8-D3BE28AEC696}" srcOrd="2" destOrd="0" parTransId="{B995FC6E-092E-4A4C-B132-DE10A78835B9}" sibTransId="{578D0BFC-52CF-43E4-BD79-7AFBB454D879}"/>
    <dgm:cxn modelId="{D17F8A97-AB90-4F54-ADE9-07BC1A7C723D}" type="presOf" srcId="{B995FC6E-092E-4A4C-B132-DE10A78835B9}" destId="{1BADD640-5163-456F-9798-4DF1D98C6FCF}" srcOrd="0" destOrd="0" presId="urn:microsoft.com/office/officeart/2005/8/layout/radial2"/>
    <dgm:cxn modelId="{3A86D382-34C6-4EA2-A105-51D4BD4A7FF9}" srcId="{737A912A-48BF-4DE7-9C81-0E758FD68DAF}" destId="{409DCAEB-80EC-4ECF-BC1F-8219811420B4}" srcOrd="1" destOrd="0" parTransId="{005CA112-CA7D-4C67-A65C-4543F2D60F80}" sibTransId="{0B70D276-64FF-456E-A070-1719A4E22547}"/>
    <dgm:cxn modelId="{B939BE0B-C6EF-4103-BBD8-AFBE0F1F44D4}" type="presOf" srcId="{409DCAEB-80EC-4ECF-BC1F-8219811420B4}" destId="{6E9CECCF-19DF-4289-9475-F3501516FCFA}" srcOrd="0" destOrd="0" presId="urn:microsoft.com/office/officeart/2005/8/layout/radial2"/>
    <dgm:cxn modelId="{B6E37ADA-49B3-4B85-B903-B4AF9CBB0E9C}" type="presOf" srcId="{AF06A139-12EC-4C58-A185-74EAA53C171D}" destId="{75269568-1281-4F23-816A-6E649FB6C1E0}" srcOrd="0" destOrd="0" presId="urn:microsoft.com/office/officeart/2005/8/layout/radial2"/>
    <dgm:cxn modelId="{7F8AE02F-9C9E-4C0C-9746-806E57C92D9A}" type="presParOf" srcId="{52158486-117B-4247-A3C8-5E79A9109DBB}" destId="{FBFB1269-C058-4980-B898-0591DC480CF5}" srcOrd="0" destOrd="0" presId="urn:microsoft.com/office/officeart/2005/8/layout/radial2"/>
    <dgm:cxn modelId="{6B79D067-EC6F-4D5F-AE86-BF7B151A5127}" type="presParOf" srcId="{FBFB1269-C058-4980-B898-0591DC480CF5}" destId="{F1E9FD61-33AD-42E0-AF49-07962E870977}" srcOrd="0" destOrd="0" presId="urn:microsoft.com/office/officeart/2005/8/layout/radial2"/>
    <dgm:cxn modelId="{AC518215-F513-41D1-A4C8-D8A972D8BD5E}" type="presParOf" srcId="{F1E9FD61-33AD-42E0-AF49-07962E870977}" destId="{17B49C03-613F-4EC6-ADF4-628CDFE3199A}" srcOrd="0" destOrd="0" presId="urn:microsoft.com/office/officeart/2005/8/layout/radial2"/>
    <dgm:cxn modelId="{16BDD1A5-C7C8-4D54-B29C-805712CC2092}" type="presParOf" srcId="{F1E9FD61-33AD-42E0-AF49-07962E870977}" destId="{B96FA3FD-6B5A-4F2B-B5A5-0A57BAF2F790}" srcOrd="1" destOrd="0" presId="urn:microsoft.com/office/officeart/2005/8/layout/radial2"/>
    <dgm:cxn modelId="{B2ED97CE-5975-474F-B921-445AD807DD35}" type="presParOf" srcId="{FBFB1269-C058-4980-B898-0591DC480CF5}" destId="{FE374041-6707-4DF5-B777-118C42D9EA5F}" srcOrd="1" destOrd="0" presId="urn:microsoft.com/office/officeart/2005/8/layout/radial2"/>
    <dgm:cxn modelId="{0924A3EF-F18B-49B0-8095-64040D391EBB}" type="presParOf" srcId="{FBFB1269-C058-4980-B898-0591DC480CF5}" destId="{8CD666C2-CD94-4E90-B173-2C7C63C9A7AF}" srcOrd="2" destOrd="0" presId="urn:microsoft.com/office/officeart/2005/8/layout/radial2"/>
    <dgm:cxn modelId="{C5E2CA60-407D-45FE-957F-EF328F3D78AE}" type="presParOf" srcId="{8CD666C2-CD94-4E90-B173-2C7C63C9A7AF}" destId="{75269568-1281-4F23-816A-6E649FB6C1E0}" srcOrd="0" destOrd="0" presId="urn:microsoft.com/office/officeart/2005/8/layout/radial2"/>
    <dgm:cxn modelId="{2C2DAC5A-2CBC-43AC-9359-B4EA0C6FC702}" type="presParOf" srcId="{8CD666C2-CD94-4E90-B173-2C7C63C9A7AF}" destId="{6F6AE244-13D8-4352-8158-6A4EA41D4028}" srcOrd="1" destOrd="0" presId="urn:microsoft.com/office/officeart/2005/8/layout/radial2"/>
    <dgm:cxn modelId="{015AEC6A-5D08-4AD5-864A-F88AFD213653}" type="presParOf" srcId="{FBFB1269-C058-4980-B898-0591DC480CF5}" destId="{A1C4C3AE-9812-4A84-B512-5EE81D8473E4}" srcOrd="3" destOrd="0" presId="urn:microsoft.com/office/officeart/2005/8/layout/radial2"/>
    <dgm:cxn modelId="{75E07639-F297-4642-8012-45E7A631E0B1}" type="presParOf" srcId="{FBFB1269-C058-4980-B898-0591DC480CF5}" destId="{3631D5FD-549D-4087-842B-B8CF06FCE2B2}" srcOrd="4" destOrd="0" presId="urn:microsoft.com/office/officeart/2005/8/layout/radial2"/>
    <dgm:cxn modelId="{754DBCF9-059D-476C-8563-1D94343BCAEB}" type="presParOf" srcId="{3631D5FD-549D-4087-842B-B8CF06FCE2B2}" destId="{6E9CECCF-19DF-4289-9475-F3501516FCFA}" srcOrd="0" destOrd="0" presId="urn:microsoft.com/office/officeart/2005/8/layout/radial2"/>
    <dgm:cxn modelId="{B157A333-E341-4CD4-8620-6D4C38671EBD}" type="presParOf" srcId="{3631D5FD-549D-4087-842B-B8CF06FCE2B2}" destId="{CBE629B7-2A86-4114-9446-C0F4CB4201FA}" srcOrd="1" destOrd="0" presId="urn:microsoft.com/office/officeart/2005/8/layout/radial2"/>
    <dgm:cxn modelId="{D6EFADA2-5DE2-43DE-ADD7-0339C5052825}" type="presParOf" srcId="{FBFB1269-C058-4980-B898-0591DC480CF5}" destId="{1BADD640-5163-456F-9798-4DF1D98C6FCF}" srcOrd="5" destOrd="0" presId="urn:microsoft.com/office/officeart/2005/8/layout/radial2"/>
    <dgm:cxn modelId="{F78C48E9-ECE8-4232-9CB4-EC77EB680228}" type="presParOf" srcId="{FBFB1269-C058-4980-B898-0591DC480CF5}" destId="{916A5EED-2C61-401F-8B0B-D00AD6143099}" srcOrd="6" destOrd="0" presId="urn:microsoft.com/office/officeart/2005/8/layout/radial2"/>
    <dgm:cxn modelId="{A7DA840D-9E0F-44D6-939E-D0955478838D}" type="presParOf" srcId="{916A5EED-2C61-401F-8B0B-D00AD6143099}" destId="{519E0F9D-0EC1-4C13-8022-5B0AFC643579}" srcOrd="0" destOrd="0" presId="urn:microsoft.com/office/officeart/2005/8/layout/radial2"/>
    <dgm:cxn modelId="{581250B5-C202-4C36-82A1-5671C122B70C}" type="presParOf" srcId="{916A5EED-2C61-401F-8B0B-D00AD6143099}" destId="{567759A6-FEAF-45BF-9753-51197F0B8DBD}" srcOrd="1" destOrd="0" presId="urn:microsoft.com/office/officeart/2005/8/layout/radial2"/>
  </dgm:cxnLst>
  <dgm:bg>
    <a:gradFill>
      <a:gsLst>
        <a:gs pos="0">
          <a:srgbClr val="FFFF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441078-4F73-4374-A98E-524A4E6D784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4B73257-FC52-43AF-80E2-E0B3BB1F2AC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для красноярцев</a:t>
          </a:r>
          <a:r>
            <a:rPr lang="ru-RU" sz="1000" dirty="0" smtClean="0"/>
            <a:t> – территория благополучия, лучшее место для жизни и работы.</a:t>
          </a:r>
          <a:endParaRPr lang="ru-RU" sz="1000" dirty="0"/>
        </a:p>
      </dgm:t>
    </dgm:pt>
    <dgm:pt modelId="{3BEFCA41-8650-483E-B02A-96B361414826}" type="parTrans" cxnId="{E8D25DF1-B8BD-4673-BE6F-CC5C24FB07E3}">
      <dgm:prSet/>
      <dgm:spPr/>
      <dgm:t>
        <a:bodyPr/>
        <a:lstStyle/>
        <a:p>
          <a:endParaRPr lang="ru-RU"/>
        </a:p>
      </dgm:t>
    </dgm:pt>
    <dgm:pt modelId="{95C1F140-7C23-432A-8FB1-BE5F68F6DAF9}" type="sibTrans" cxnId="{E8D25DF1-B8BD-4673-BE6F-CC5C24FB07E3}">
      <dgm:prSet/>
      <dgm:spPr/>
      <dgm:t>
        <a:bodyPr/>
        <a:lstStyle/>
        <a:p>
          <a:endParaRPr lang="ru-RU"/>
        </a:p>
      </dgm:t>
    </dgm:pt>
    <dgm:pt modelId="{0433163E-E94B-44A5-8058-EC2E2834E64A}">
      <dgm:prSet phldrT="[Текст]" custT="1"/>
      <dgm:spPr/>
      <dgm:t>
        <a:bodyPr/>
        <a:lstStyle/>
        <a:p>
          <a:r>
            <a:rPr lang="ru-RU" sz="1000" b="1" dirty="0" smtClean="0"/>
            <a:t>Красноярский район в России</a:t>
          </a:r>
          <a:r>
            <a:rPr lang="ru-RU" sz="1000" dirty="0" smtClean="0"/>
            <a:t> – </a:t>
          </a:r>
          <a:r>
            <a:rPr lang="ru-RU" sz="1000" dirty="0" err="1" smtClean="0"/>
            <a:t>агрологистический</a:t>
          </a:r>
          <a:r>
            <a:rPr lang="ru-RU" sz="1000" dirty="0" smtClean="0"/>
            <a:t> и туристический </a:t>
          </a:r>
          <a:r>
            <a:rPr lang="ru-RU" sz="1000" dirty="0" err="1" smtClean="0"/>
            <a:t>хаб</a:t>
          </a:r>
          <a:endParaRPr lang="ru-RU" sz="1000" dirty="0"/>
        </a:p>
      </dgm:t>
    </dgm:pt>
    <dgm:pt modelId="{B59E70B1-9D32-4D6A-8921-58BE6B40E834}" type="parTrans" cxnId="{952729DE-6E7B-4BDA-8859-B7029C2F5D7F}">
      <dgm:prSet/>
      <dgm:spPr/>
      <dgm:t>
        <a:bodyPr/>
        <a:lstStyle/>
        <a:p>
          <a:endParaRPr lang="ru-RU"/>
        </a:p>
      </dgm:t>
    </dgm:pt>
    <dgm:pt modelId="{DDF916E1-DD55-4F88-9B25-47B024455B11}" type="sibTrans" cxnId="{952729DE-6E7B-4BDA-8859-B7029C2F5D7F}">
      <dgm:prSet/>
      <dgm:spPr/>
      <dgm:t>
        <a:bodyPr/>
        <a:lstStyle/>
        <a:p>
          <a:endParaRPr lang="ru-RU"/>
        </a:p>
      </dgm:t>
    </dgm:pt>
    <dgm:pt modelId="{55A2697F-C88A-45FC-B2FF-A5301533EDD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в </a:t>
          </a:r>
          <a:r>
            <a:rPr lang="ru-RU" sz="1000" b="1" dirty="0" err="1" smtClean="0"/>
            <a:t>Самарско-Тольяттинской</a:t>
          </a:r>
          <a:r>
            <a:rPr lang="ru-RU" sz="1000" b="1" dirty="0" smtClean="0"/>
            <a:t> агломерации</a:t>
          </a:r>
          <a:r>
            <a:rPr lang="ru-RU" sz="1000" dirty="0" smtClean="0"/>
            <a:t> – район комфортной загородной жизни развитого фермерства и высокой экологической культуры.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000" dirty="0"/>
        </a:p>
      </dgm:t>
    </dgm:pt>
    <dgm:pt modelId="{D7578FE8-5094-4FB8-8E41-42F1D623E0BA}" type="parTrans" cxnId="{D01A7649-78D4-4C64-A8F0-4A25B2063A33}">
      <dgm:prSet/>
      <dgm:spPr/>
      <dgm:t>
        <a:bodyPr/>
        <a:lstStyle/>
        <a:p>
          <a:endParaRPr lang="ru-RU"/>
        </a:p>
      </dgm:t>
    </dgm:pt>
    <dgm:pt modelId="{FC16816C-DD47-4253-B7D0-AA7D22BABFD3}" type="sibTrans" cxnId="{D01A7649-78D4-4C64-A8F0-4A25B2063A33}">
      <dgm:prSet/>
      <dgm:spPr/>
      <dgm:t>
        <a:bodyPr/>
        <a:lstStyle/>
        <a:p>
          <a:endParaRPr lang="ru-RU"/>
        </a:p>
      </dgm:t>
    </dgm:pt>
    <dgm:pt modelId="{E3A49407-C271-4554-9AEA-F6B457D33794}" type="pres">
      <dgm:prSet presAssocID="{AF441078-4F73-4374-A98E-524A4E6D7841}" presName="compositeShape" presStyleCnt="0">
        <dgm:presLayoutVars>
          <dgm:chMax val="7"/>
          <dgm:dir/>
          <dgm:resizeHandles val="exact"/>
        </dgm:presLayoutVars>
      </dgm:prSet>
      <dgm:spPr/>
    </dgm:pt>
    <dgm:pt modelId="{596AF296-F287-4713-9B49-20A51BC870A4}" type="pres">
      <dgm:prSet presAssocID="{14B73257-FC52-43AF-80E2-E0B3BB1F2AC3}" presName="circ1" presStyleLbl="vennNode1" presStyleIdx="0" presStyleCnt="3" custScaleX="119610" custScaleY="116059" custLinFactNeighborX="-93936" custLinFactNeighborY="-5865"/>
      <dgm:spPr/>
      <dgm:t>
        <a:bodyPr/>
        <a:lstStyle/>
        <a:p>
          <a:endParaRPr lang="ru-RU"/>
        </a:p>
      </dgm:t>
    </dgm:pt>
    <dgm:pt modelId="{47479742-E12A-419B-B45B-5ACD111715DF}" type="pres">
      <dgm:prSet presAssocID="{14B73257-FC52-43AF-80E2-E0B3BB1F2A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6D122-2E38-4C88-896F-7A91DDD58474}" type="pres">
      <dgm:prSet presAssocID="{0433163E-E94B-44A5-8058-EC2E2834E64A}" presName="circ2" presStyleLbl="vennNode1" presStyleIdx="1" presStyleCnt="3" custScaleX="119610" custScaleY="116059" custLinFactNeighborX="-63569" custLinFactNeighborY="1106"/>
      <dgm:spPr/>
      <dgm:t>
        <a:bodyPr/>
        <a:lstStyle/>
        <a:p>
          <a:endParaRPr lang="ru-RU"/>
        </a:p>
      </dgm:t>
    </dgm:pt>
    <dgm:pt modelId="{8206C8F1-4A77-4154-8EAD-CC3DA3D5C780}" type="pres">
      <dgm:prSet presAssocID="{0433163E-E94B-44A5-8058-EC2E2834E6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A121-7D3E-4209-B637-9BE36C4CB329}" type="pres">
      <dgm:prSet presAssocID="{55A2697F-C88A-45FC-B2FF-A5301533EDD2}" presName="circ3" presStyleLbl="vennNode1" presStyleIdx="2" presStyleCnt="3" custScaleX="119610" custScaleY="116059" custLinFactNeighborX="-85037" custLinFactNeighborY="10167"/>
      <dgm:spPr/>
      <dgm:t>
        <a:bodyPr/>
        <a:lstStyle/>
        <a:p>
          <a:endParaRPr lang="ru-RU"/>
        </a:p>
      </dgm:t>
    </dgm:pt>
    <dgm:pt modelId="{4127C8DE-D336-460A-B5F2-F55BC2EC9E24}" type="pres">
      <dgm:prSet presAssocID="{55A2697F-C88A-45FC-B2FF-A5301533ED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25DF1-B8BD-4673-BE6F-CC5C24FB07E3}" srcId="{AF441078-4F73-4374-A98E-524A4E6D7841}" destId="{14B73257-FC52-43AF-80E2-E0B3BB1F2AC3}" srcOrd="0" destOrd="0" parTransId="{3BEFCA41-8650-483E-B02A-96B361414826}" sibTransId="{95C1F140-7C23-432A-8FB1-BE5F68F6DAF9}"/>
    <dgm:cxn modelId="{952729DE-6E7B-4BDA-8859-B7029C2F5D7F}" srcId="{AF441078-4F73-4374-A98E-524A4E6D7841}" destId="{0433163E-E94B-44A5-8058-EC2E2834E64A}" srcOrd="1" destOrd="0" parTransId="{B59E70B1-9D32-4D6A-8921-58BE6B40E834}" sibTransId="{DDF916E1-DD55-4F88-9B25-47B024455B11}"/>
    <dgm:cxn modelId="{971A7569-0B1F-44B4-B91C-0EF94B63A92B}" type="presOf" srcId="{0433163E-E94B-44A5-8058-EC2E2834E64A}" destId="{7AE6D122-2E38-4C88-896F-7A91DDD58474}" srcOrd="0" destOrd="0" presId="urn:microsoft.com/office/officeart/2005/8/layout/venn1"/>
    <dgm:cxn modelId="{43FFFAD5-A089-44A8-8DFE-1F16B50B8398}" type="presOf" srcId="{AF441078-4F73-4374-A98E-524A4E6D7841}" destId="{E3A49407-C271-4554-9AEA-F6B457D33794}" srcOrd="0" destOrd="0" presId="urn:microsoft.com/office/officeart/2005/8/layout/venn1"/>
    <dgm:cxn modelId="{71226675-21B2-4ECA-9B9F-FCE22035404D}" type="presOf" srcId="{0433163E-E94B-44A5-8058-EC2E2834E64A}" destId="{8206C8F1-4A77-4154-8EAD-CC3DA3D5C780}" srcOrd="1" destOrd="0" presId="urn:microsoft.com/office/officeart/2005/8/layout/venn1"/>
    <dgm:cxn modelId="{D022684D-CBB2-4779-B5BC-031714B1ED4B}" type="presOf" srcId="{14B73257-FC52-43AF-80E2-E0B3BB1F2AC3}" destId="{596AF296-F287-4713-9B49-20A51BC870A4}" srcOrd="0" destOrd="0" presId="urn:microsoft.com/office/officeart/2005/8/layout/venn1"/>
    <dgm:cxn modelId="{FC785707-C9C2-4238-A64C-635070C84B36}" type="presOf" srcId="{55A2697F-C88A-45FC-B2FF-A5301533EDD2}" destId="{4127C8DE-D336-460A-B5F2-F55BC2EC9E24}" srcOrd="1" destOrd="0" presId="urn:microsoft.com/office/officeart/2005/8/layout/venn1"/>
    <dgm:cxn modelId="{A52C5B5B-6F78-4947-85AC-524CA986651A}" type="presOf" srcId="{55A2697F-C88A-45FC-B2FF-A5301533EDD2}" destId="{D357A121-7D3E-4209-B637-9BE36C4CB329}" srcOrd="0" destOrd="0" presId="urn:microsoft.com/office/officeart/2005/8/layout/venn1"/>
    <dgm:cxn modelId="{6DE280B2-CB80-459C-B223-EB5A0ED7E3E6}" type="presOf" srcId="{14B73257-FC52-43AF-80E2-E0B3BB1F2AC3}" destId="{47479742-E12A-419B-B45B-5ACD111715DF}" srcOrd="1" destOrd="0" presId="urn:microsoft.com/office/officeart/2005/8/layout/venn1"/>
    <dgm:cxn modelId="{D01A7649-78D4-4C64-A8F0-4A25B2063A33}" srcId="{AF441078-4F73-4374-A98E-524A4E6D7841}" destId="{55A2697F-C88A-45FC-B2FF-A5301533EDD2}" srcOrd="2" destOrd="0" parTransId="{D7578FE8-5094-4FB8-8E41-42F1D623E0BA}" sibTransId="{FC16816C-DD47-4253-B7D0-AA7D22BABFD3}"/>
    <dgm:cxn modelId="{E9F3D911-9818-4F1F-9698-1AC5B6BED9F2}" type="presParOf" srcId="{E3A49407-C271-4554-9AEA-F6B457D33794}" destId="{596AF296-F287-4713-9B49-20A51BC870A4}" srcOrd="0" destOrd="0" presId="urn:microsoft.com/office/officeart/2005/8/layout/venn1"/>
    <dgm:cxn modelId="{E6365B77-9158-487B-A08A-09DEF6142070}" type="presParOf" srcId="{E3A49407-C271-4554-9AEA-F6B457D33794}" destId="{47479742-E12A-419B-B45B-5ACD111715DF}" srcOrd="1" destOrd="0" presId="urn:microsoft.com/office/officeart/2005/8/layout/venn1"/>
    <dgm:cxn modelId="{842BA794-5B82-4DD2-9728-B4FF32EF3D1D}" type="presParOf" srcId="{E3A49407-C271-4554-9AEA-F6B457D33794}" destId="{7AE6D122-2E38-4C88-896F-7A91DDD58474}" srcOrd="2" destOrd="0" presId="urn:microsoft.com/office/officeart/2005/8/layout/venn1"/>
    <dgm:cxn modelId="{24D54807-57D7-40B5-A8C3-92307EA313FA}" type="presParOf" srcId="{E3A49407-C271-4554-9AEA-F6B457D33794}" destId="{8206C8F1-4A77-4154-8EAD-CC3DA3D5C780}" srcOrd="3" destOrd="0" presId="urn:microsoft.com/office/officeart/2005/8/layout/venn1"/>
    <dgm:cxn modelId="{56F1354A-882E-46F9-8180-392A434C56A1}" type="presParOf" srcId="{E3A49407-C271-4554-9AEA-F6B457D33794}" destId="{D357A121-7D3E-4209-B637-9BE36C4CB329}" srcOrd="4" destOrd="0" presId="urn:microsoft.com/office/officeart/2005/8/layout/venn1"/>
    <dgm:cxn modelId="{366FEF86-3151-4CB4-A771-6753A59D338C}" type="presParOf" srcId="{E3A49407-C271-4554-9AEA-F6B457D33794}" destId="{4127C8DE-D336-460A-B5F2-F55BC2EC9E24}" srcOrd="5" destOrd="0" presId="urn:microsoft.com/office/officeart/2005/8/layout/ven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8F47A7-9A90-4E99-ACF4-922B1AD27FA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B4DDD-C2B2-430B-801A-588FC589ECB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Вхождение в ТОП-3 муниципалитетов  Самарской области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6433E9-E698-4642-8BD4-FB4C56223357}" type="parTrans" cxnId="{92F8CDBA-B222-4279-88C4-3632B3FC2D2A}">
      <dgm:prSet/>
      <dgm:spPr/>
      <dgm:t>
        <a:bodyPr/>
        <a:lstStyle/>
        <a:p>
          <a:endParaRPr lang="ru-RU"/>
        </a:p>
      </dgm:t>
    </dgm:pt>
    <dgm:pt modelId="{CE449F2D-2DE4-41AC-8E21-1C0856F82DDA}" type="sibTrans" cxnId="{92F8CDBA-B222-4279-88C4-3632B3FC2D2A}">
      <dgm:prSet/>
      <dgm:spPr/>
      <dgm:t>
        <a:bodyPr/>
        <a:lstStyle/>
        <a:p>
          <a:endParaRPr lang="ru-RU"/>
        </a:p>
      </dgm:t>
    </dgm:pt>
    <dgm:pt modelId="{0BFF64A5-0478-44EC-836E-E2BBF741941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Ускоренное развитие промышленности, сельского хозяйства, сферы услуг и туризма на основе технологических инноваций и привлечения инвестиций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F69A53E-D660-484A-8E71-8059076F660C}" type="parTrans" cxnId="{11C98C4F-3DD6-4B6A-B817-4FEE50673725}">
      <dgm:prSet/>
      <dgm:spPr/>
      <dgm:t>
        <a:bodyPr/>
        <a:lstStyle/>
        <a:p>
          <a:endParaRPr lang="ru-RU"/>
        </a:p>
      </dgm:t>
    </dgm:pt>
    <dgm:pt modelId="{BBACBF4E-93EA-4F4A-9C01-B56642315319}" type="sibTrans" cxnId="{11C98C4F-3DD6-4B6A-B817-4FEE50673725}">
      <dgm:prSet/>
      <dgm:spPr/>
      <dgm:t>
        <a:bodyPr/>
        <a:lstStyle/>
        <a:p>
          <a:endParaRPr lang="ru-RU"/>
        </a:p>
      </dgm:t>
    </dgm:pt>
    <dgm:pt modelId="{3E4909D0-6AFE-4960-874E-125A62F1B06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Развитие дорожно-транспортной инфраструктуры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101E414-8402-406F-A885-DB33BD652FB1}" type="parTrans" cxnId="{48A96DD7-06F8-46C3-BED1-DDF67EE10796}">
      <dgm:prSet/>
      <dgm:spPr/>
      <dgm:t>
        <a:bodyPr/>
        <a:lstStyle/>
        <a:p>
          <a:endParaRPr lang="ru-RU"/>
        </a:p>
      </dgm:t>
    </dgm:pt>
    <dgm:pt modelId="{B046F1D1-650D-4FEA-A927-360075C4E23F}" type="sibTrans" cxnId="{48A96DD7-06F8-46C3-BED1-DDF67EE10796}">
      <dgm:prSet/>
      <dgm:spPr/>
      <dgm:t>
        <a:bodyPr/>
        <a:lstStyle/>
        <a:p>
          <a:endParaRPr lang="ru-RU"/>
        </a:p>
      </dgm:t>
    </dgm:pt>
    <dgm:pt modelId="{FE4D2657-D838-493F-BDD9-A2A6B189207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Улучшение экологической обстановки и эффективное обращение с отходами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8A8FB76-E429-4576-96F5-E36DF812A3FA}" type="parTrans" cxnId="{E2DC4133-53B7-4772-B922-B6861AFECB8C}">
      <dgm:prSet/>
      <dgm:spPr/>
      <dgm:t>
        <a:bodyPr/>
        <a:lstStyle/>
        <a:p>
          <a:endParaRPr lang="ru-RU"/>
        </a:p>
      </dgm:t>
    </dgm:pt>
    <dgm:pt modelId="{A8CE3EBE-0DE4-4490-A279-294C9CEF099C}" type="sibTrans" cxnId="{E2DC4133-53B7-4772-B922-B6861AFECB8C}">
      <dgm:prSet/>
      <dgm:spPr/>
      <dgm:t>
        <a:bodyPr/>
        <a:lstStyle/>
        <a:p>
          <a:endParaRPr lang="ru-RU"/>
        </a:p>
      </dgm:t>
    </dgm:pt>
    <dgm:pt modelId="{3BBD79D2-DBA2-4466-973E-87A0AAD3871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Здоровьесбережение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, развитие социальной и </a:t>
          </a:r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культурно-досуговой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среды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9CE325-7C64-4574-A130-EE4687B96B6B}" type="parTrans" cxnId="{B818AFEB-8435-40B9-AB22-8F51B75DD4D8}">
      <dgm:prSet/>
      <dgm:spPr/>
      <dgm:t>
        <a:bodyPr/>
        <a:lstStyle/>
        <a:p>
          <a:endParaRPr lang="ru-RU"/>
        </a:p>
      </dgm:t>
    </dgm:pt>
    <dgm:pt modelId="{8216D6AA-7CAE-47C8-A8B9-57B5B9B42A59}" type="sibTrans" cxnId="{B818AFEB-8435-40B9-AB22-8F51B75DD4D8}">
      <dgm:prSet/>
      <dgm:spPr/>
      <dgm:t>
        <a:bodyPr/>
        <a:lstStyle/>
        <a:p>
          <a:endParaRPr lang="ru-RU"/>
        </a:p>
      </dgm:t>
    </dgm:pt>
    <dgm:pt modelId="{2AD4F67E-0ADC-47A6-B845-19CDAD5BD4F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Устойчивый рост объемов жилищного строительства и комфортности среды проживания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BB5209-6BFD-461C-BE95-CD089A3779A5}" type="parTrans" cxnId="{02032AE5-D51F-4F85-9FA7-580AC41B28DE}">
      <dgm:prSet/>
      <dgm:spPr/>
      <dgm:t>
        <a:bodyPr/>
        <a:lstStyle/>
        <a:p>
          <a:endParaRPr lang="ru-RU"/>
        </a:p>
      </dgm:t>
    </dgm:pt>
    <dgm:pt modelId="{28CEBD4C-9E12-4239-9BB1-DB8BBAAA7943}" type="sibTrans" cxnId="{02032AE5-D51F-4F85-9FA7-580AC41B28DE}">
      <dgm:prSet/>
      <dgm:spPr/>
      <dgm:t>
        <a:bodyPr/>
        <a:lstStyle/>
        <a:p>
          <a:endParaRPr lang="ru-RU"/>
        </a:p>
      </dgm:t>
    </dgm:pt>
    <dgm:pt modelId="{7CBCACFC-7B45-45E7-B3EC-313431AD8C41}" type="pres">
      <dgm:prSet presAssocID="{958F47A7-9A90-4E99-ACF4-922B1AD27F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9C9DAB-61BC-46B8-965F-E7B407755D6C}" type="pres">
      <dgm:prSet presAssocID="{478B4DDD-C2B2-430B-801A-588FC589ECBC}" presName="node" presStyleLbl="node1" presStyleIdx="0" presStyleCnt="6" custScaleX="181495" custScaleY="120948" custRadScaleRad="96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6AC59-1138-4257-8EED-16DE5B75DEF3}" type="pres">
      <dgm:prSet presAssocID="{478B4DDD-C2B2-430B-801A-588FC589ECBC}" presName="spNode" presStyleCnt="0"/>
      <dgm:spPr/>
    </dgm:pt>
    <dgm:pt modelId="{118C8BA0-8C7C-425B-96E6-F4D939A5EB5A}" type="pres">
      <dgm:prSet presAssocID="{CE449F2D-2DE4-41AC-8E21-1C0856F82DD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25DBBAB-18BF-4D2B-8AEB-2378F1D5AEEB}" type="pres">
      <dgm:prSet presAssocID="{0BFF64A5-0478-44EC-836E-E2BBF741941E}" presName="node" presStyleLbl="node1" presStyleIdx="1" presStyleCnt="6" custScaleX="151548" custScaleY="124264" custRadScaleRad="111311" custRadScaleInc="45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1578-6ADD-480E-963B-CCBFB4F5B2E4}" type="pres">
      <dgm:prSet presAssocID="{0BFF64A5-0478-44EC-836E-E2BBF741941E}" presName="spNode" presStyleCnt="0"/>
      <dgm:spPr/>
    </dgm:pt>
    <dgm:pt modelId="{3990B26C-C05A-4EB6-B21E-ABFA824E16DD}" type="pres">
      <dgm:prSet presAssocID="{BBACBF4E-93EA-4F4A-9C01-B5664231531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935AB94-B69E-4BC3-96CA-B4795A3113F1}" type="pres">
      <dgm:prSet presAssocID="{2AD4F67E-0ADC-47A6-B845-19CDAD5BD4FD}" presName="node" presStyleLbl="node1" presStyleIdx="2" presStyleCnt="6" custScaleX="166447" custScaleY="109785" custRadScaleRad="119564" custRadScaleInc="-2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F77ED-72C2-4325-970C-2BB7D4266540}" type="pres">
      <dgm:prSet presAssocID="{2AD4F67E-0ADC-47A6-B845-19CDAD5BD4FD}" presName="spNode" presStyleCnt="0"/>
      <dgm:spPr/>
    </dgm:pt>
    <dgm:pt modelId="{63F2BC51-3B0D-4B33-B508-9E04A905E447}" type="pres">
      <dgm:prSet presAssocID="{28CEBD4C-9E12-4239-9BB1-DB8BBAAA7943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38EAD06-FD78-4789-A444-C5544B5FEE18}" type="pres">
      <dgm:prSet presAssocID="{3E4909D0-6AFE-4960-874E-125A62F1B060}" presName="node" presStyleLbl="node1" presStyleIdx="3" presStyleCnt="6" custScaleX="145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DACC3-95B8-4B40-A627-4E51B3A7745A}" type="pres">
      <dgm:prSet presAssocID="{3E4909D0-6AFE-4960-874E-125A62F1B060}" presName="spNode" presStyleCnt="0"/>
      <dgm:spPr/>
    </dgm:pt>
    <dgm:pt modelId="{F0E4079F-C6D8-4C84-BEC7-D5E5C101293C}" type="pres">
      <dgm:prSet presAssocID="{B046F1D1-650D-4FEA-A927-360075C4E23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EC20F297-ED06-48BD-9067-28D6904505D7}" type="pres">
      <dgm:prSet presAssocID="{FE4D2657-D838-493F-BDD9-A2A6B189207D}" presName="node" presStyleLbl="node1" presStyleIdx="4" presStyleCnt="6" custScaleX="187934" custRadScaleRad="113336" custRadScaleInc="14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153E1-E8DE-44BA-9D67-A3BBD251AAFE}" type="pres">
      <dgm:prSet presAssocID="{FE4D2657-D838-493F-BDD9-A2A6B189207D}" presName="spNode" presStyleCnt="0"/>
      <dgm:spPr/>
    </dgm:pt>
    <dgm:pt modelId="{003C10D9-8DA5-4767-86E5-67B8AA9F6F3F}" type="pres">
      <dgm:prSet presAssocID="{A8CE3EBE-0DE4-4490-A279-294C9CEF099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3F1499A-B4EC-4F3E-880A-19B802EDFC9F}" type="pres">
      <dgm:prSet presAssocID="{3BBD79D2-DBA2-4466-973E-87A0AAD38710}" presName="node" presStyleLbl="node1" presStyleIdx="5" presStyleCnt="6" custScaleX="155771" custRadScaleRad="112286" custRadScaleInc="-4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20FDE-AB5D-43C4-BD96-4DDFBC299FF3}" type="pres">
      <dgm:prSet presAssocID="{3BBD79D2-DBA2-4466-973E-87A0AAD38710}" presName="spNode" presStyleCnt="0"/>
      <dgm:spPr/>
    </dgm:pt>
    <dgm:pt modelId="{A7041AF2-46A8-4243-B539-42B914EC3B61}" type="pres">
      <dgm:prSet presAssocID="{8216D6AA-7CAE-47C8-A8B9-57B5B9B42A59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48A96DD7-06F8-46C3-BED1-DDF67EE10796}" srcId="{958F47A7-9A90-4E99-ACF4-922B1AD27FA9}" destId="{3E4909D0-6AFE-4960-874E-125A62F1B060}" srcOrd="3" destOrd="0" parTransId="{8101E414-8402-406F-A885-DB33BD652FB1}" sibTransId="{B046F1D1-650D-4FEA-A927-360075C4E23F}"/>
    <dgm:cxn modelId="{42A5305C-8253-400C-9E66-951620EF4A8D}" type="presOf" srcId="{478B4DDD-C2B2-430B-801A-588FC589ECBC}" destId="{1D9C9DAB-61BC-46B8-965F-E7B407755D6C}" srcOrd="0" destOrd="0" presId="urn:microsoft.com/office/officeart/2005/8/layout/cycle5"/>
    <dgm:cxn modelId="{344F26A2-699E-423F-AD31-455CA66A7B78}" type="presOf" srcId="{BBACBF4E-93EA-4F4A-9C01-B56642315319}" destId="{3990B26C-C05A-4EB6-B21E-ABFA824E16DD}" srcOrd="0" destOrd="0" presId="urn:microsoft.com/office/officeart/2005/8/layout/cycle5"/>
    <dgm:cxn modelId="{CA4839F1-794B-4272-8589-9107A0C598A0}" type="presOf" srcId="{3BBD79D2-DBA2-4466-973E-87A0AAD38710}" destId="{73F1499A-B4EC-4F3E-880A-19B802EDFC9F}" srcOrd="0" destOrd="0" presId="urn:microsoft.com/office/officeart/2005/8/layout/cycle5"/>
    <dgm:cxn modelId="{CBEAFE0F-B283-48D6-837B-7F6374ED809F}" type="presOf" srcId="{0BFF64A5-0478-44EC-836E-E2BBF741941E}" destId="{625DBBAB-18BF-4D2B-8AEB-2378F1D5AEEB}" srcOrd="0" destOrd="0" presId="urn:microsoft.com/office/officeart/2005/8/layout/cycle5"/>
    <dgm:cxn modelId="{CD71025B-2813-405D-B8ED-6E9C6962D6C5}" type="presOf" srcId="{CE449F2D-2DE4-41AC-8E21-1C0856F82DDA}" destId="{118C8BA0-8C7C-425B-96E6-F4D939A5EB5A}" srcOrd="0" destOrd="0" presId="urn:microsoft.com/office/officeart/2005/8/layout/cycle5"/>
    <dgm:cxn modelId="{8D9A2AB8-844C-4911-84D3-2DFC33AC0C32}" type="presOf" srcId="{8216D6AA-7CAE-47C8-A8B9-57B5B9B42A59}" destId="{A7041AF2-46A8-4243-B539-42B914EC3B61}" srcOrd="0" destOrd="0" presId="urn:microsoft.com/office/officeart/2005/8/layout/cycle5"/>
    <dgm:cxn modelId="{92F8CDBA-B222-4279-88C4-3632B3FC2D2A}" srcId="{958F47A7-9A90-4E99-ACF4-922B1AD27FA9}" destId="{478B4DDD-C2B2-430B-801A-588FC589ECBC}" srcOrd="0" destOrd="0" parTransId="{4C6433E9-E698-4642-8BD4-FB4C56223357}" sibTransId="{CE449F2D-2DE4-41AC-8E21-1C0856F82DDA}"/>
    <dgm:cxn modelId="{FC576B20-CD91-483E-8243-5E13CBE25714}" type="presOf" srcId="{A8CE3EBE-0DE4-4490-A279-294C9CEF099C}" destId="{003C10D9-8DA5-4767-86E5-67B8AA9F6F3F}" srcOrd="0" destOrd="0" presId="urn:microsoft.com/office/officeart/2005/8/layout/cycle5"/>
    <dgm:cxn modelId="{5FBDE190-9530-4B36-9953-CD5AC73793DD}" type="presOf" srcId="{3E4909D0-6AFE-4960-874E-125A62F1B060}" destId="{A38EAD06-FD78-4789-A444-C5544B5FEE18}" srcOrd="0" destOrd="0" presId="urn:microsoft.com/office/officeart/2005/8/layout/cycle5"/>
    <dgm:cxn modelId="{CA035023-EC57-42FA-BFD7-E954BD955C12}" type="presOf" srcId="{28CEBD4C-9E12-4239-9BB1-DB8BBAAA7943}" destId="{63F2BC51-3B0D-4B33-B508-9E04A905E447}" srcOrd="0" destOrd="0" presId="urn:microsoft.com/office/officeart/2005/8/layout/cycle5"/>
    <dgm:cxn modelId="{74D52308-35E0-465E-A8D1-D691DB422B8B}" type="presOf" srcId="{FE4D2657-D838-493F-BDD9-A2A6B189207D}" destId="{EC20F297-ED06-48BD-9067-28D6904505D7}" srcOrd="0" destOrd="0" presId="urn:microsoft.com/office/officeart/2005/8/layout/cycle5"/>
    <dgm:cxn modelId="{FCBFAEA0-5EEC-45C2-920F-22B2DBF0F79C}" type="presOf" srcId="{B046F1D1-650D-4FEA-A927-360075C4E23F}" destId="{F0E4079F-C6D8-4C84-BEC7-D5E5C101293C}" srcOrd="0" destOrd="0" presId="urn:microsoft.com/office/officeart/2005/8/layout/cycle5"/>
    <dgm:cxn modelId="{73B3B7E5-4419-457D-B0BF-3A08EA3589E0}" type="presOf" srcId="{958F47A7-9A90-4E99-ACF4-922B1AD27FA9}" destId="{7CBCACFC-7B45-45E7-B3EC-313431AD8C41}" srcOrd="0" destOrd="0" presId="urn:microsoft.com/office/officeart/2005/8/layout/cycle5"/>
    <dgm:cxn modelId="{B818AFEB-8435-40B9-AB22-8F51B75DD4D8}" srcId="{958F47A7-9A90-4E99-ACF4-922B1AD27FA9}" destId="{3BBD79D2-DBA2-4466-973E-87A0AAD38710}" srcOrd="5" destOrd="0" parTransId="{3E9CE325-7C64-4574-A130-EE4687B96B6B}" sibTransId="{8216D6AA-7CAE-47C8-A8B9-57B5B9B42A59}"/>
    <dgm:cxn modelId="{1341C618-02D0-4C65-9A85-08C68A5EC2F7}" type="presOf" srcId="{2AD4F67E-0ADC-47A6-B845-19CDAD5BD4FD}" destId="{D935AB94-B69E-4BC3-96CA-B4795A3113F1}" srcOrd="0" destOrd="0" presId="urn:microsoft.com/office/officeart/2005/8/layout/cycle5"/>
    <dgm:cxn modelId="{E2DC4133-53B7-4772-B922-B6861AFECB8C}" srcId="{958F47A7-9A90-4E99-ACF4-922B1AD27FA9}" destId="{FE4D2657-D838-493F-BDD9-A2A6B189207D}" srcOrd="4" destOrd="0" parTransId="{08A8FB76-E429-4576-96F5-E36DF812A3FA}" sibTransId="{A8CE3EBE-0DE4-4490-A279-294C9CEF099C}"/>
    <dgm:cxn modelId="{02032AE5-D51F-4F85-9FA7-580AC41B28DE}" srcId="{958F47A7-9A90-4E99-ACF4-922B1AD27FA9}" destId="{2AD4F67E-0ADC-47A6-B845-19CDAD5BD4FD}" srcOrd="2" destOrd="0" parTransId="{27BB5209-6BFD-461C-BE95-CD089A3779A5}" sibTransId="{28CEBD4C-9E12-4239-9BB1-DB8BBAAA7943}"/>
    <dgm:cxn modelId="{11C98C4F-3DD6-4B6A-B817-4FEE50673725}" srcId="{958F47A7-9A90-4E99-ACF4-922B1AD27FA9}" destId="{0BFF64A5-0478-44EC-836E-E2BBF741941E}" srcOrd="1" destOrd="0" parTransId="{0F69A53E-D660-484A-8E71-8059076F660C}" sibTransId="{BBACBF4E-93EA-4F4A-9C01-B56642315319}"/>
    <dgm:cxn modelId="{B84076C9-9B1E-4356-9A77-79C8EA16DACB}" type="presParOf" srcId="{7CBCACFC-7B45-45E7-B3EC-313431AD8C41}" destId="{1D9C9DAB-61BC-46B8-965F-E7B407755D6C}" srcOrd="0" destOrd="0" presId="urn:microsoft.com/office/officeart/2005/8/layout/cycle5"/>
    <dgm:cxn modelId="{8435E7A7-E414-4150-B5F0-2BA54D4AE029}" type="presParOf" srcId="{7CBCACFC-7B45-45E7-B3EC-313431AD8C41}" destId="{D716AC59-1138-4257-8EED-16DE5B75DEF3}" srcOrd="1" destOrd="0" presId="urn:microsoft.com/office/officeart/2005/8/layout/cycle5"/>
    <dgm:cxn modelId="{787A65F5-3B73-48AA-8924-4B2B72192C05}" type="presParOf" srcId="{7CBCACFC-7B45-45E7-B3EC-313431AD8C41}" destId="{118C8BA0-8C7C-425B-96E6-F4D939A5EB5A}" srcOrd="2" destOrd="0" presId="urn:microsoft.com/office/officeart/2005/8/layout/cycle5"/>
    <dgm:cxn modelId="{8E57CF99-0E34-4087-AC05-FBFBE0875440}" type="presParOf" srcId="{7CBCACFC-7B45-45E7-B3EC-313431AD8C41}" destId="{625DBBAB-18BF-4D2B-8AEB-2378F1D5AEEB}" srcOrd="3" destOrd="0" presId="urn:microsoft.com/office/officeart/2005/8/layout/cycle5"/>
    <dgm:cxn modelId="{B45C964A-F59E-4B52-9003-5EFD9D319A56}" type="presParOf" srcId="{7CBCACFC-7B45-45E7-B3EC-313431AD8C41}" destId="{5F801578-6ADD-480E-963B-CCBFB4F5B2E4}" srcOrd="4" destOrd="0" presId="urn:microsoft.com/office/officeart/2005/8/layout/cycle5"/>
    <dgm:cxn modelId="{4265F92F-C22E-4583-8352-0F08F7E6CAC5}" type="presParOf" srcId="{7CBCACFC-7B45-45E7-B3EC-313431AD8C41}" destId="{3990B26C-C05A-4EB6-B21E-ABFA824E16DD}" srcOrd="5" destOrd="0" presId="urn:microsoft.com/office/officeart/2005/8/layout/cycle5"/>
    <dgm:cxn modelId="{58817C01-34F1-4EDC-B60E-F2AF005DB0E6}" type="presParOf" srcId="{7CBCACFC-7B45-45E7-B3EC-313431AD8C41}" destId="{D935AB94-B69E-4BC3-96CA-B4795A3113F1}" srcOrd="6" destOrd="0" presId="urn:microsoft.com/office/officeart/2005/8/layout/cycle5"/>
    <dgm:cxn modelId="{881F19B7-1F71-41B7-AB84-F7D9FBDCB592}" type="presParOf" srcId="{7CBCACFC-7B45-45E7-B3EC-313431AD8C41}" destId="{9B2F77ED-72C2-4325-970C-2BB7D4266540}" srcOrd="7" destOrd="0" presId="urn:microsoft.com/office/officeart/2005/8/layout/cycle5"/>
    <dgm:cxn modelId="{6FD548D0-5D42-4A90-B542-439E85D01BA1}" type="presParOf" srcId="{7CBCACFC-7B45-45E7-B3EC-313431AD8C41}" destId="{63F2BC51-3B0D-4B33-B508-9E04A905E447}" srcOrd="8" destOrd="0" presId="urn:microsoft.com/office/officeart/2005/8/layout/cycle5"/>
    <dgm:cxn modelId="{3AA4D58E-1313-4B47-9B6C-5D0128A0D9EC}" type="presParOf" srcId="{7CBCACFC-7B45-45E7-B3EC-313431AD8C41}" destId="{A38EAD06-FD78-4789-A444-C5544B5FEE18}" srcOrd="9" destOrd="0" presId="urn:microsoft.com/office/officeart/2005/8/layout/cycle5"/>
    <dgm:cxn modelId="{564CEDF2-1122-448B-B0E5-7A0A42DC1A3A}" type="presParOf" srcId="{7CBCACFC-7B45-45E7-B3EC-313431AD8C41}" destId="{9BADACC3-95B8-4B40-A627-4E51B3A7745A}" srcOrd="10" destOrd="0" presId="urn:microsoft.com/office/officeart/2005/8/layout/cycle5"/>
    <dgm:cxn modelId="{A48604D6-714D-4290-A92D-49E95C5E7ECC}" type="presParOf" srcId="{7CBCACFC-7B45-45E7-B3EC-313431AD8C41}" destId="{F0E4079F-C6D8-4C84-BEC7-D5E5C101293C}" srcOrd="11" destOrd="0" presId="urn:microsoft.com/office/officeart/2005/8/layout/cycle5"/>
    <dgm:cxn modelId="{BF9CB1C6-721D-4849-A160-167C380B885B}" type="presParOf" srcId="{7CBCACFC-7B45-45E7-B3EC-313431AD8C41}" destId="{EC20F297-ED06-48BD-9067-28D6904505D7}" srcOrd="12" destOrd="0" presId="urn:microsoft.com/office/officeart/2005/8/layout/cycle5"/>
    <dgm:cxn modelId="{2B14F751-B14B-4EC3-AA61-F5B1163AC527}" type="presParOf" srcId="{7CBCACFC-7B45-45E7-B3EC-313431AD8C41}" destId="{C73153E1-E8DE-44BA-9D67-A3BBD251AAFE}" srcOrd="13" destOrd="0" presId="urn:microsoft.com/office/officeart/2005/8/layout/cycle5"/>
    <dgm:cxn modelId="{B96CC13D-922E-4163-B461-2EF26C26BA89}" type="presParOf" srcId="{7CBCACFC-7B45-45E7-B3EC-313431AD8C41}" destId="{003C10D9-8DA5-4767-86E5-67B8AA9F6F3F}" srcOrd="14" destOrd="0" presId="urn:microsoft.com/office/officeart/2005/8/layout/cycle5"/>
    <dgm:cxn modelId="{BD7192E3-C9B4-4AA1-B701-6DC8E61794D5}" type="presParOf" srcId="{7CBCACFC-7B45-45E7-B3EC-313431AD8C41}" destId="{73F1499A-B4EC-4F3E-880A-19B802EDFC9F}" srcOrd="15" destOrd="0" presId="urn:microsoft.com/office/officeart/2005/8/layout/cycle5"/>
    <dgm:cxn modelId="{E9AC9F9D-B630-4051-A274-B7D1C9F66C4E}" type="presParOf" srcId="{7CBCACFC-7B45-45E7-B3EC-313431AD8C41}" destId="{B5320FDE-AB5D-43C4-BD96-4DDFBC299FF3}" srcOrd="16" destOrd="0" presId="urn:microsoft.com/office/officeart/2005/8/layout/cycle5"/>
    <dgm:cxn modelId="{583DE2E1-0D24-410A-B2C0-7443F8F71FB3}" type="presParOf" srcId="{7CBCACFC-7B45-45E7-B3EC-313431AD8C41}" destId="{A7041AF2-46A8-4243-B539-42B914EC3B61}" srcOrd="17" destOrd="0" presId="urn:microsoft.com/office/officeart/2005/8/layout/cycle5"/>
  </dgm:cxnLst>
  <dgm:bg>
    <a:gradFill>
      <a:gsLst>
        <a:gs pos="0">
          <a:schemeClr val="accent2">
            <a:lumMod val="20000"/>
            <a:lumOff val="80000"/>
          </a:schemeClr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9000000" scaled="0"/>
    </a:gra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FF4735CF-A4D1-4906-B576-834EACFC6848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4857785" cy="55701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чем </a:t>
          </a:r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заключаются преимущества района </a:t>
          </a:r>
          <a:endParaRPr lang="ru-RU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его жителей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0.12899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714380" y="-214314"/>
          <a:ext cx="5965927" cy="6266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73000"/>
            </a:lnSpc>
          </a:pPr>
          <a:r>
            <a: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Оценка сегодняшней жизни в районе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0.11268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6107973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Приоритетные направления развития района </a:t>
          </a: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жителей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D495AEDC-17C8-4C44-BAB5-310A31101ED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5633881" cy="8020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Главные сферы деятельности района на ближайшие 10 лет по мнению его жителей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D24F8E6-5DE6-40E7-8AE6-6F49EA7F5A4E}" type="datetimeFigureOut">
              <a:rPr lang="ru-RU" smtClean="0"/>
              <a:pPr/>
              <a:t>04.09.2018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A6C65623-BFC4-4937-A6D3-4EAC26B280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3022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E94C253F-DF54-458F-A1CC-1D1DF1C0571D}" type="datetimeFigureOut">
              <a:rPr lang="ru-RU" smtClean="0"/>
              <a:pPr/>
              <a:t>04.09.2018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9A017C1-A52F-4781-BE39-21418DD559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371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277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73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360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0810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329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725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322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835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5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18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87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881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hyperlink" Target="https://vk.com/photo-137117254_45623923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6997" y="0"/>
            <a:ext cx="9144001" cy="6858000"/>
            <a:chOff x="-36997" y="0"/>
            <a:chExt cx="9144001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6997" y="0"/>
              <a:ext cx="9144000" cy="6858000"/>
            </a:xfrm>
            <a:prstGeom prst="rect">
              <a:avLst/>
            </a:prstGeom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36996" y="1844823"/>
              <a:ext cx="9144000" cy="335226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ct val="20000"/>
                </a:spcBef>
              </a:pP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Стратегия </a:t>
              </a:r>
              <a:r>
                <a:rPr lang="ru-RU" alt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 </a:t>
              </a: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 и муниципального района Красноярский с.п. Светлое Поле</a:t>
              </a:r>
              <a:endPara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2339752" y="5849169"/>
              <a:ext cx="4392488" cy="8201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smtClean="0">
                  <a:ln w="9525">
                    <a:noFill/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</a:t>
              </a:r>
              <a:endParaRPr lang="ru-RU" sz="3200" b="1" dirty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5" t="17983" r="36343" b="49832"/>
          <a:stretch/>
        </p:blipFill>
        <p:spPr bwMode="auto">
          <a:xfrm>
            <a:off x="155511" y="98540"/>
            <a:ext cx="1632181" cy="115760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60712"/>
            <a:ext cx="1714512" cy="1163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46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</p:grpSp>
      <p:grpSp>
        <p:nvGrpSpPr>
          <p:cNvPr id="5" name="Diagram group"/>
          <p:cNvGrpSpPr/>
          <p:nvPr/>
        </p:nvGrpSpPr>
        <p:grpSpPr>
          <a:xfrm>
            <a:off x="2643174" y="1785926"/>
            <a:ext cx="3143272" cy="99994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Привлекательность района для трудовой миграции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357422" y="2928934"/>
            <a:ext cx="3286148" cy="114300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Дифференцированная структура промышленного производства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000232" y="4286256"/>
            <a:ext cx="3786214" cy="100013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конкурентных преимуществ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428860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325891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свободных производственных площадок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284804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числа занятых в экономике и низкий уровень безработицы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 rot="21230152">
            <a:off x="1928794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Обеспеченность врачами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64317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Развитый малый бизнес и деловой климат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сектора розничной торговли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бюджетной обеспеченности (налоговый и неналоговый  доход на душу населения) 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Использование программно-целевого и проектного методов управления муниципальным образованием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учреждениями культурно- </a:t>
                </a:r>
                <a:r>
                  <a:rPr lang="ru-RU" sz="1200" kern="1200" dirty="0" err="1" smtClean="0"/>
                  <a:t>досугового</a:t>
                </a:r>
                <a:r>
                  <a:rPr lang="ru-RU" sz="1200" kern="1200" dirty="0" smtClean="0"/>
                  <a:t> типа и  библиотеками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Удовлетворительное состояние зданий учреждений социальной инфраструктуры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Вовлеченность жителей района , в т.ч. молодежи, в общественную спортивную и культурно- </a:t>
                </a:r>
                <a:r>
                  <a:rPr lang="ru-RU" sz="1200" kern="1200" dirty="0" err="1" smtClean="0"/>
                  <a:t>досуговую</a:t>
                </a:r>
                <a:r>
                  <a:rPr lang="ru-RU" sz="1200" kern="1200" dirty="0" smtClean="0"/>
                  <a:t> деятельность 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обеспеченности жильем и рост общей площади вводимого в эксплуатацию жилья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системами жизнеобеспечения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857232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Высокое качество состояния жилья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уровня благоустройства территории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озеленения территории  и хорошая экологическая  обстановка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300036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29" name="Содержимое 28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571604" y="3214686"/>
            <a:ext cx="30003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СТРАТЕГИЧЕСКИЕ </a:t>
            </a:r>
            <a:r>
              <a:rPr lang="ru-RU" sz="2500" b="1" dirty="0" smtClean="0">
                <a:solidFill>
                  <a:schemeClr val="bg1"/>
                </a:solidFill>
              </a:rPr>
              <a:t>НАПРАВЛЕНИЯ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НИР\НИР 2018\Красноярский район\Стратегия-Фото\Стратегия-Фото\Рисунок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61822"/>
            <a:ext cx="7707964" cy="333881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642918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Самарской области и муниципального района Красноярский </a:t>
            </a:r>
            <a:endParaRPr lang="ru-RU" altLang="ru-RU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35" t="17983" r="36343" b="49832"/>
          <a:stretch/>
        </p:blipFill>
        <p:spPr bwMode="auto">
          <a:xfrm>
            <a:off x="500034" y="214290"/>
            <a:ext cx="1224136" cy="154347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14290"/>
            <a:ext cx="1285884" cy="155192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7929618" cy="50006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1200" dirty="0" smtClean="0"/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000108"/>
          <a:ext cx="827246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357686" y="1785926"/>
            <a:ext cx="1571636" cy="71438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00760" y="1714488"/>
            <a:ext cx="2286016" cy="23083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Красноярский район 2030 – лидер экономического роста, комфортная экосистема для жизни и работы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071546"/>
          <a:ext cx="814393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14678" y="342900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ЗАДАЧИ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reeform 46"/>
          <p:cNvSpPr>
            <a:spLocks noEditPoints="1"/>
          </p:cNvSpPr>
          <p:nvPr/>
        </p:nvSpPr>
        <p:spPr bwMode="gray">
          <a:xfrm rot="-1358056">
            <a:off x="-265260" y="1983002"/>
            <a:ext cx="9933108" cy="3704305"/>
          </a:xfrm>
          <a:custGeom>
            <a:avLst/>
            <a:gdLst>
              <a:gd name="T0" fmla="*/ 2147483647 w 4040"/>
              <a:gd name="T1" fmla="*/ 2147483647 h 1888"/>
              <a:gd name="T2" fmla="*/ 2147483647 w 4040"/>
              <a:gd name="T3" fmla="*/ 2147483647 h 1888"/>
              <a:gd name="T4" fmla="*/ 2147483647 w 4040"/>
              <a:gd name="T5" fmla="*/ 2147483647 h 1888"/>
              <a:gd name="T6" fmla="*/ 2147483647 w 4040"/>
              <a:gd name="T7" fmla="*/ 2147483647 h 1888"/>
              <a:gd name="T8" fmla="*/ 2147483647 w 4040"/>
              <a:gd name="T9" fmla="*/ 2147483647 h 1888"/>
              <a:gd name="T10" fmla="*/ 2147483647 w 4040"/>
              <a:gd name="T11" fmla="*/ 2147483647 h 1888"/>
              <a:gd name="T12" fmla="*/ 0 w 4040"/>
              <a:gd name="T13" fmla="*/ 2147483647 h 1888"/>
              <a:gd name="T14" fmla="*/ 2147483647 w 4040"/>
              <a:gd name="T15" fmla="*/ 2147483647 h 1888"/>
              <a:gd name="T16" fmla="*/ 2147483647 w 4040"/>
              <a:gd name="T17" fmla="*/ 2147483647 h 1888"/>
              <a:gd name="T18" fmla="*/ 2147483647 w 4040"/>
              <a:gd name="T19" fmla="*/ 2147483647 h 1888"/>
              <a:gd name="T20" fmla="*/ 2147483647 w 4040"/>
              <a:gd name="T21" fmla="*/ 2147483647 h 1888"/>
              <a:gd name="T22" fmla="*/ 2147483647 w 4040"/>
              <a:gd name="T23" fmla="*/ 2147483647 h 1888"/>
              <a:gd name="T24" fmla="*/ 2147483647 w 4040"/>
              <a:gd name="T25" fmla="*/ 2147483647 h 1888"/>
              <a:gd name="T26" fmla="*/ 2147483647 w 4040"/>
              <a:gd name="T27" fmla="*/ 2147483647 h 1888"/>
              <a:gd name="T28" fmla="*/ 2147483647 w 4040"/>
              <a:gd name="T29" fmla="*/ 2147483647 h 1888"/>
              <a:gd name="T30" fmla="*/ 2147483647 w 4040"/>
              <a:gd name="T31" fmla="*/ 2147483647 h 1888"/>
              <a:gd name="T32" fmla="*/ 2147483647 w 4040"/>
              <a:gd name="T33" fmla="*/ 2147483647 h 1888"/>
              <a:gd name="T34" fmla="*/ 2147483647 w 4040"/>
              <a:gd name="T35" fmla="*/ 2147483647 h 1888"/>
              <a:gd name="T36" fmla="*/ 2147483647 w 4040"/>
              <a:gd name="T37" fmla="*/ 2147483647 h 1888"/>
              <a:gd name="T38" fmla="*/ 2147483647 w 4040"/>
              <a:gd name="T39" fmla="*/ 2147483647 h 1888"/>
              <a:gd name="T40" fmla="*/ 2147483647 w 4040"/>
              <a:gd name="T41" fmla="*/ 2147483647 h 1888"/>
              <a:gd name="T42" fmla="*/ 2147483647 w 4040"/>
              <a:gd name="T43" fmla="*/ 2147483647 h 1888"/>
              <a:gd name="T44" fmla="*/ 2147483647 w 4040"/>
              <a:gd name="T45" fmla="*/ 2147483647 h 1888"/>
              <a:gd name="T46" fmla="*/ 2147483647 w 4040"/>
              <a:gd name="T47" fmla="*/ 2147483647 h 1888"/>
              <a:gd name="T48" fmla="*/ 2147483647 w 4040"/>
              <a:gd name="T49" fmla="*/ 2147483647 h 1888"/>
              <a:gd name="T50" fmla="*/ 2147483647 w 4040"/>
              <a:gd name="T51" fmla="*/ 2147483647 h 1888"/>
              <a:gd name="T52" fmla="*/ 2147483647 w 4040"/>
              <a:gd name="T53" fmla="*/ 0 h 1888"/>
              <a:gd name="T54" fmla="*/ 2147483647 w 4040"/>
              <a:gd name="T55" fmla="*/ 2147483647 h 1888"/>
              <a:gd name="T56" fmla="*/ 2147483647 w 4040"/>
              <a:gd name="T57" fmla="*/ 2147483647 h 1888"/>
              <a:gd name="T58" fmla="*/ 2147483647 w 4040"/>
              <a:gd name="T59" fmla="*/ 2147483647 h 1888"/>
              <a:gd name="T60" fmla="*/ 2147483647 w 4040"/>
              <a:gd name="T61" fmla="*/ 2147483647 h 1888"/>
              <a:gd name="T62" fmla="*/ 2147483647 w 4040"/>
              <a:gd name="T63" fmla="*/ 2147483647 h 1888"/>
              <a:gd name="T64" fmla="*/ 2147483647 w 4040"/>
              <a:gd name="T65" fmla="*/ 2147483647 h 1888"/>
              <a:gd name="T66" fmla="*/ 2147483647 w 4040"/>
              <a:gd name="T67" fmla="*/ 2147483647 h 1888"/>
              <a:gd name="T68" fmla="*/ 2147483647 w 4040"/>
              <a:gd name="T69" fmla="*/ 2147483647 h 1888"/>
              <a:gd name="T70" fmla="*/ 2147483647 w 4040"/>
              <a:gd name="T71" fmla="*/ 2147483647 h 1888"/>
              <a:gd name="T72" fmla="*/ 2147483647 w 4040"/>
              <a:gd name="T73" fmla="*/ 2147483647 h 1888"/>
              <a:gd name="T74" fmla="*/ 2147483647 w 4040"/>
              <a:gd name="T75" fmla="*/ 2147483647 h 1888"/>
              <a:gd name="T76" fmla="*/ 2147483647 w 4040"/>
              <a:gd name="T77" fmla="*/ 2147483647 h 1888"/>
              <a:gd name="T78" fmla="*/ 2147483647 w 4040"/>
              <a:gd name="T79" fmla="*/ 2147483647 h 1888"/>
              <a:gd name="T80" fmla="*/ 2147483647 w 4040"/>
              <a:gd name="T81" fmla="*/ 2147483647 h 1888"/>
              <a:gd name="T82" fmla="*/ 2147483647 w 4040"/>
              <a:gd name="T83" fmla="*/ 2147483647 h 1888"/>
              <a:gd name="T84" fmla="*/ 2147483647 w 4040"/>
              <a:gd name="T85" fmla="*/ 2147483647 h 1888"/>
              <a:gd name="T86" fmla="*/ 2147483647 w 4040"/>
              <a:gd name="T87" fmla="*/ 2147483647 h 1888"/>
              <a:gd name="T88" fmla="*/ 2147483647 w 4040"/>
              <a:gd name="T89" fmla="*/ 2147483647 h 1888"/>
              <a:gd name="T90" fmla="*/ 2147483647 w 4040"/>
              <a:gd name="T91" fmla="*/ 2147483647 h 1888"/>
              <a:gd name="T92" fmla="*/ 2147483647 w 4040"/>
              <a:gd name="T93" fmla="*/ 2147483647 h 1888"/>
              <a:gd name="T94" fmla="*/ 2147483647 w 4040"/>
              <a:gd name="T95" fmla="*/ 2147483647 h 1888"/>
              <a:gd name="T96" fmla="*/ 2147483647 w 4040"/>
              <a:gd name="T97" fmla="*/ 2147483647 h 1888"/>
              <a:gd name="T98" fmla="*/ 2147483647 w 4040"/>
              <a:gd name="T99" fmla="*/ 2147483647 h 1888"/>
              <a:gd name="T100" fmla="*/ 2147483647 w 4040"/>
              <a:gd name="T101" fmla="*/ 2147483647 h 1888"/>
              <a:gd name="T102" fmla="*/ 2147483647 w 4040"/>
              <a:gd name="T103" fmla="*/ 2147483647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9" name="Picture 2" descr="D:\Мои документы\НИР\НИР 2018\Красноярский район\Стратегия-Фото\Стратегия-Фото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14752"/>
            <a:ext cx="4344707" cy="207562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43372" y="542926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Экономика будущего</a:t>
            </a:r>
          </a:p>
        </p:txBody>
      </p:sp>
      <p:pic>
        <p:nvPicPr>
          <p:cNvPr id="7" name="Picture 2" descr="D:\Мои документы\НИР\НИР 2018\Красноярский район\Стратегия-Фото\Стратегия-Фото\Рисунок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8707">
            <a:off x="198864" y="1194986"/>
            <a:ext cx="4176635" cy="2349358"/>
          </a:xfrm>
          <a:prstGeom prst="rect">
            <a:avLst/>
          </a:prstGeom>
          <a:noFill/>
        </p:spPr>
      </p:pic>
      <p:pic>
        <p:nvPicPr>
          <p:cNvPr id="8" name="Picture 3" descr="D:\Мои документы\НИР\НИР 2018\Красноярский район\Стратегия-Фото\Стратегия-Фото\Рисунок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6443">
            <a:off x="4574677" y="1788813"/>
            <a:ext cx="4355355" cy="20845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1714488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ЧЕЛОВЕЧЕСКИЙ КАПИТАЛ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292893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КОМФОРТНАЯ СРЕДА ПРОЖИВАНИЯ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78579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образы будущего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57620" y="6215082"/>
            <a:ext cx="52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Предложения в проект «Стратегия -2030» можно высказать 9 сентября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143800" cy="832104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/>
              <a:t>СТРАТЕГИЯ РАЗВИТИЯ МУНИЦИПАЛЬНОГО</a:t>
            </a:r>
            <a:br>
              <a:rPr lang="ru-RU" sz="2200" b="1" dirty="0" smtClean="0"/>
            </a:br>
            <a:r>
              <a:rPr lang="ru-RU" sz="2200" b="1" dirty="0" smtClean="0"/>
              <a:t> РАЙОНА КРАСНОЯРСКИЙ с.п. </a:t>
            </a:r>
            <a:r>
              <a:rPr lang="ru-RU" sz="2200" b="1" smtClean="0"/>
              <a:t>Светлое Поле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на период до 2030 года</a:t>
            </a:r>
            <a:endParaRPr lang="ru-RU" sz="2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28" y="1125125"/>
            <a:ext cx="7359175" cy="5253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Комфортная среда проживания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285720" y="1997796"/>
            <a:ext cx="8572560" cy="105615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marL="342900" indent="-342900">
              <a:buNone/>
            </a:pPr>
            <a:r>
              <a:rPr lang="ru-RU" sz="1600" b="1" i="1" dirty="0" smtClean="0"/>
              <a:t>Комплексное освоение территорий под ИЖС и увеличение объемов жилищного строительства </a:t>
            </a:r>
          </a:p>
          <a:p>
            <a:pPr marL="342900" indent="-342900" algn="ctr">
              <a:buNone/>
            </a:pPr>
            <a:r>
              <a:rPr lang="ru-RU" sz="1400" dirty="0" smtClean="0"/>
              <a:t> Поселок «Искра».</a:t>
            </a:r>
          </a:p>
          <a:p>
            <a:pPr>
              <a:buNone/>
            </a:pPr>
            <a:endParaRPr lang="ru-RU" sz="1400" dirty="0" smtClean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 rot="3419336">
            <a:off x="361795" y="919620"/>
            <a:ext cx="494447" cy="881441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  <a:contourClr>
              <a:srgbClr val="99CC0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gray">
          <a:xfrm>
            <a:off x="476221" y="1178703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69" y="160712"/>
            <a:ext cx="1524011" cy="1034619"/>
          </a:xfrm>
          <a:prstGeom prst="rect">
            <a:avLst/>
          </a:prstGeom>
          <a:noFill/>
        </p:spPr>
      </p:pic>
      <p:pic>
        <p:nvPicPr>
          <p:cNvPr id="18" name="Рисунок 17" descr="http://bodoon.ru/upload/normal/488/taunhaus_v_yar_parke_3590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74" y="3214686"/>
            <a:ext cx="4335273" cy="147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pp.userapi.com/c836738/v836738537/4a473/Qt-QQzAoVaw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499" y="4822041"/>
            <a:ext cx="4178300" cy="17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7543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с.п. Светлое Поле на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285720" y="1178703"/>
            <a:ext cx="8572560" cy="4339859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Строительство и ремонт сети безопасных и качественных автодорог с твердым покрытием местного значения и сокращение доли автодорог не отвечающим нормативным требованиям до 20% к 2030 году.</a:t>
            </a:r>
          </a:p>
          <a:p>
            <a:pPr>
              <a:buNone/>
            </a:pPr>
            <a:r>
              <a:rPr lang="ru-RU" sz="1400" b="1" u="sng" dirty="0" smtClean="0"/>
              <a:t>Проекты:</a:t>
            </a:r>
          </a:p>
          <a:p>
            <a:pPr>
              <a:buNone/>
            </a:pPr>
            <a:r>
              <a:rPr lang="ru-RU" sz="1400" dirty="0" smtClean="0"/>
              <a:t>1. Муниципальная районная программа «Развитие дорожной инфраструктуры».</a:t>
            </a:r>
            <a:endParaRPr lang="ru-RU" altLang="ru-RU" sz="1400" b="1" dirty="0">
              <a:latin typeface="Arial" charset="0"/>
            </a:endParaRPr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69" y="160712"/>
            <a:ext cx="1524011" cy="1034619"/>
          </a:xfrm>
          <a:prstGeom prst="rect">
            <a:avLst/>
          </a:prstGeom>
          <a:noFill/>
        </p:spPr>
      </p:pic>
      <p:pic>
        <p:nvPicPr>
          <p:cNvPr id="8" name="Рисунок 7" descr="Z:\УПРАВЛЕНИЕ ЭКОНОМИКИ И ИНВЕСТИЦИЙ\Паньшина Т.Н\дорог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857628"/>
            <a:ext cx="62151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с.п. Светлое Поле на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285720" y="1178703"/>
            <a:ext cx="8572560" cy="482206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i="1" dirty="0" smtClean="0"/>
              <a:t>Реконструкция системы водоснабжения в с. </a:t>
            </a:r>
            <a:r>
              <a:rPr lang="ru-RU" sz="1600" b="1" i="1" dirty="0" err="1" smtClean="0"/>
              <a:t>Загдлядовка</a:t>
            </a: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69" y="160712"/>
            <a:ext cx="1524011" cy="1034619"/>
          </a:xfrm>
          <a:prstGeom prst="rect">
            <a:avLst/>
          </a:prstGeom>
          <a:noFill/>
        </p:spPr>
      </p:pic>
      <p:pic>
        <p:nvPicPr>
          <p:cNvPr id="7" name="Рисунок 6" descr="http://kairosstroi.ru/images/stories/sigplus/voda/voda_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24" y="2411017"/>
            <a:ext cx="6738985" cy="280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с.п. Светлое поле </a:t>
            </a:r>
            <a:br>
              <a:rPr lang="ru-RU" sz="2000" b="1" dirty="0" smtClean="0"/>
            </a:br>
            <a:r>
              <a:rPr lang="ru-RU" sz="2000" b="1" dirty="0" smtClean="0"/>
              <a:t>на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69" y="160712"/>
            <a:ext cx="1524011" cy="1034619"/>
          </a:xfrm>
          <a:prstGeom prst="rect">
            <a:avLst/>
          </a:prstGeom>
          <a:noFill/>
        </p:spPr>
      </p:pic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285720" y="1768067"/>
            <a:ext cx="8572560" cy="375049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800" b="1" dirty="0" smtClean="0"/>
              <a:t>Строительство ФАП отвечающего современным условиям в с. Екатериновка</a:t>
            </a:r>
            <a:endParaRPr lang="ru-RU" altLang="ru-RU" sz="1800" b="1" dirty="0">
              <a:latin typeface="Arial" charset="0"/>
            </a:endParaRPr>
          </a:p>
        </p:txBody>
      </p:sp>
      <p:pic>
        <p:nvPicPr>
          <p:cNvPr id="7" name="Рисунок 6" descr="http://infoorel.ru/user_foto/news/d6477bb11e1405c3c8431773e15bd03a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714621"/>
            <a:ext cx="559597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с.п. Светлое Поле</a:t>
            </a:r>
            <a:br>
              <a:rPr lang="ru-RU" sz="2000" b="1" dirty="0" smtClean="0"/>
            </a:br>
            <a:r>
              <a:rPr lang="ru-RU" sz="2000" b="1" dirty="0" smtClean="0"/>
              <a:t>на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69" y="160712"/>
            <a:ext cx="1524011" cy="1034619"/>
          </a:xfrm>
          <a:prstGeom prst="rect">
            <a:avLst/>
          </a:prstGeom>
          <a:noFill/>
        </p:spPr>
      </p:pic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285720" y="1768066"/>
            <a:ext cx="8572560" cy="450059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2200" b="1" dirty="0" smtClean="0"/>
              <a:t>Строительство дома культуру в с. Екатериновка</a:t>
            </a:r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r">
              <a:buNone/>
            </a:pPr>
            <a:r>
              <a:rPr lang="ru-RU" altLang="ru-RU" sz="1800" b="1" dirty="0" smtClean="0">
                <a:latin typeface="Arial" charset="0"/>
              </a:rPr>
              <a:t>Устройство парковой зоны </a:t>
            </a:r>
          </a:p>
          <a:p>
            <a:pPr algn="r">
              <a:buNone/>
            </a:pPr>
            <a:r>
              <a:rPr lang="ru-RU" altLang="ru-RU" sz="1800" b="1" dirty="0" smtClean="0">
                <a:latin typeface="Arial" charset="0"/>
              </a:rPr>
              <a:t>в п. Светлое Поле</a:t>
            </a: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>
              <a:latin typeface="Arial" charset="0"/>
            </a:endParaRPr>
          </a:p>
        </p:txBody>
      </p:sp>
      <p:pic>
        <p:nvPicPr>
          <p:cNvPr id="8" name="Рисунок 7" descr="http://novosel99.ru/upload/media/images/%D0%BF%D0%B0%D1%80%D0%B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786322"/>
            <a:ext cx="4405343" cy="149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09731" y="1178704"/>
            <a:ext cx="466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Человеческий капитал</a:t>
            </a:r>
            <a:endParaRPr lang="ru-RU" sz="2200" b="1" dirty="0"/>
          </a:p>
        </p:txBody>
      </p:sp>
      <p:pic>
        <p:nvPicPr>
          <p:cNvPr id="10" name="Рисунок 9" descr="https://avatars.mds.yandex.net/get-altay/374295/2a0000015b1ea8895490fc37a659096d67ae/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33" y="2500306"/>
            <a:ext cx="4310093" cy="176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с.п. Светлое Поле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49"/>
          <p:cNvSpPr>
            <a:spLocks noChangeArrowheads="1"/>
          </p:cNvSpPr>
          <p:nvPr/>
        </p:nvSpPr>
        <p:spPr bwMode="auto">
          <a:xfrm>
            <a:off x="428596" y="1357298"/>
            <a:ext cx="8143932" cy="4911363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Строительство универсальных и детских площадок</a:t>
            </a:r>
            <a:endParaRPr lang="ru-RU" sz="22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15" name="Рисунок 14" descr="https://aspaceto.com.au/wp-content/uploads/2016/03/Belvoir-Park-WEB-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000241"/>
            <a:ext cx="52149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astelamebel.ru/wa-data/public/shop/products/10/37/3710/images/11138/11138.97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286256"/>
            <a:ext cx="5548351" cy="180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с.п.</a:t>
            </a:r>
            <a:r>
              <a:rPr lang="ru-RU" sz="2000" b="1" baseline="0" dirty="0" smtClean="0">
                <a:latin typeface="+mj-lt"/>
                <a:ea typeface="+mj-ea"/>
                <a:cs typeface="+mj-cs"/>
              </a:rPr>
              <a:t>Светлое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Поле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РЕШЕНИЕ ЭКОЛОГИЧЕСКОЙ ПРОБЛЕМЫ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8754" y="2143116"/>
            <a:ext cx="238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СБОР ТБО</a:t>
            </a:r>
            <a:endParaRPr lang="ru-RU" b="1" dirty="0"/>
          </a:p>
        </p:txBody>
      </p:sp>
      <p:pic>
        <p:nvPicPr>
          <p:cNvPr id="10" name="Рисунок 9" descr="https://b1.m24.ru/c/6338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23" y="2089538"/>
            <a:ext cx="3619525" cy="16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atic.ukrinform.com/photos/2016_06/1466673689-35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9" y="2857496"/>
            <a:ext cx="3729568" cy="17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ksonline.ru/wp-content/uploads/2016/07/1426687482-20150318170442-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2238" y="4822041"/>
            <a:ext cx="3606639" cy="134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6222" y="4286257"/>
            <a:ext cx="5905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Утилизация ТБО. </a:t>
            </a:r>
            <a:endParaRPr lang="ru-RU" sz="2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endParaRPr lang="ru-RU" sz="3200" dirty="0"/>
          </a:p>
          <a:p>
            <a:endParaRPr lang="ru-RU" sz="3600" dirty="0"/>
          </a:p>
          <a:p>
            <a:pPr marL="355600" indent="-355600" algn="ctr"/>
            <a:r>
              <a:rPr lang="ru-RU" sz="3600" cap="all" dirty="0">
                <a:latin typeface="Arial" pitchFamily="34" charset="0"/>
                <a:cs typeface="Arial" pitchFamily="34" charset="0"/>
              </a:rPr>
              <a:t>Стратегический </a:t>
            </a:r>
            <a:r>
              <a:rPr lang="ru-RU" sz="3600" cap="all" dirty="0" err="1">
                <a:latin typeface="Arial" pitchFamily="34" charset="0"/>
                <a:cs typeface="Arial" pitchFamily="34" charset="0"/>
              </a:rPr>
              <a:t>форсайт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55600" indent="-355600" algn="ctr"/>
            <a:r>
              <a:rPr lang="ru-RU" sz="3600" dirty="0">
                <a:latin typeface="Arial" pitchFamily="34" charset="0"/>
                <a:cs typeface="Arial" pitchFamily="34" charset="0"/>
              </a:rPr>
              <a:t>«Желаемый образ будущего </a:t>
            </a:r>
          </a:p>
          <a:p>
            <a:pPr marL="355600" indent="-355600" algn="ctr"/>
            <a:r>
              <a:rPr lang="ru-RU" sz="3600" dirty="0">
                <a:latin typeface="Arial" pitchFamily="34" charset="0"/>
                <a:cs typeface="Arial" pitchFamily="34" charset="0"/>
              </a:rPr>
              <a:t>муниципального района Красноярский»</a:t>
            </a:r>
          </a:p>
          <a:p>
            <a:pPr marL="355600" indent="-355600" algn="ctr"/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Полянскова</a:t>
            </a:r>
            <a:r>
              <a:rPr lang="ru-RU" dirty="0">
                <a:latin typeface="Arial" pitchFamily="34" charset="0"/>
                <a:cs typeface="Arial" pitchFamily="34" charset="0"/>
              </a:rPr>
              <a:t> Наталья, директор научно-исследовательского института регионального развития,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сертифицированный эксперт по проектному управлению (ПМ «СТАНДАРТ»), 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к.э.н</a:t>
            </a:r>
            <a:r>
              <a:rPr lang="ru-RU" dirty="0">
                <a:latin typeface="Arial" pitchFamily="34" charset="0"/>
                <a:cs typeface="Arial" pitchFamily="34" charset="0"/>
              </a:rPr>
              <a:t>., доцент ФГБОУ ВО «Самарский государственный экономический университет»</a:t>
            </a:r>
          </a:p>
          <a:p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с.п.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Светлое Поле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СНОС АВАРИЙНЫХ ЗДАНИЙ  И СООРУЖЕНИЙ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s://im0-tub-ru.yandex.net/i?id=667bb4b32b8537ba7750ff9cc03b1061-l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23" y="2000240"/>
            <a:ext cx="4619657" cy="211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edia.makler.md/production/an/original/000/011/804/00001180488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857628"/>
            <a:ext cx="4762533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с.п.Светлое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Поле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800" b="1" dirty="0" smtClean="0"/>
              <a:t> Инвестиционное развитие промышленной  зоны в п. Светлое Поле 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9" name="Рисунок 8" descr="http://www.cnrd.ru/media/reach_page_media/2012/10/26/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973" y="2196695"/>
            <a:ext cx="4326467" cy="169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.teknoblog.ru/wp-content/uploads/2015/11/LNGo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7990" y="4339835"/>
            <a:ext cx="5048285" cy="171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с.п.Светлое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Поле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2000" b="1" dirty="0" smtClean="0"/>
              <a:t> Развитие коневодства на базе конного завода ООО «ЕРМАК» </a:t>
            </a:r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1800" b="1" dirty="0" smtClean="0"/>
              <a:t>Проведение конных соревнований на Кубок Губернатора</a:t>
            </a:r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8" name="Рисунок 7" descr="https://venagid.ru/wp-content/uploads/2011/02/Bundesgestut-Piber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47" y="2464587"/>
            <a:ext cx="4212167" cy="156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1.1zoom.me/b5050/659/Horses_Three_3_507391_3840x24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23" y="2089537"/>
            <a:ext cx="3775287" cy="13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stgau.ru/bitrix/script%20foto/News%20foto/28.05.2013/4/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929198"/>
            <a:ext cx="3257581" cy="122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11.stc.all.kpcdn.net/share/i/12/8961915/wx108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4786322"/>
            <a:ext cx="3796175" cy="14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33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с.п.Светлое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Поле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Возрождение садов в с. Старый Буян</a:t>
            </a:r>
          </a:p>
        </p:txBody>
      </p:sp>
      <p:pic>
        <p:nvPicPr>
          <p:cNvPr id="7" name="Рисунок 6" descr="http://www.salamancawharfhotel.com/sites/salamancawharfhotel.com/files/styles/banner/public/apples---willie-smith.jpg?itok=KjvN0EZX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486" y="4393413"/>
            <a:ext cx="405483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doreno.ru/media/upload/board/dc6/e4/sdam-v-arendu-zemli-v-astrakhanskoj-oblasti-pashnyu-fruktovyj-sad-pastbische-_3070080_27245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556890">
            <a:off x="4521459" y="2616913"/>
            <a:ext cx="3848511" cy="163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get-pdb/27625/ceb7ec2b-1175-455c-b9a6-2c2a116bb3b9/s1200?webp=fals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34574">
            <a:off x="545607" y="2571211"/>
            <a:ext cx="3829503" cy="174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34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Светлое поле </a:t>
            </a:r>
            <a:endParaRPr lang="ru-RU" sz="20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Предоставления земельных участков  многодетным семьям имеющих трех и более детей в с. Екатериновка, с. Старый Буян, с.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Колодинка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9" name="Рисунок 8" descr="http://glazovlife.ru/upload/_tmp_images/c5102489cf8b4ad144a7cc17bd4eb848_w720_h540_2e77646_de18_5975c0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74" y="2732480"/>
            <a:ext cx="3856567" cy="162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onsult1001.com/wp-content/uploads/2016/10/servitut-uch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643314"/>
            <a:ext cx="419102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35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Светлое поле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Проведение международного </a:t>
            </a:r>
            <a:r>
              <a:rPr lang="ru-RU" sz="2400" b="1" dirty="0" err="1" smtClean="0"/>
              <a:t>этно</a:t>
            </a:r>
            <a:r>
              <a:rPr lang="ru-RU" sz="2400" b="1" dirty="0" smtClean="0"/>
              <a:t>- исторического фестиваля </a:t>
            </a:r>
          </a:p>
          <a:p>
            <a:pPr algn="ctr">
              <a:buNone/>
            </a:pPr>
            <a:r>
              <a:rPr lang="ru-RU" sz="2400" b="1" dirty="0" smtClean="0"/>
              <a:t>«Битва Тимура и </a:t>
            </a:r>
            <a:r>
              <a:rPr lang="ru-RU" sz="2400" b="1" dirty="0" err="1" smtClean="0"/>
              <a:t>Тохтамыша</a:t>
            </a:r>
            <a:r>
              <a:rPr lang="ru-RU" sz="2400" b="1" dirty="0" smtClean="0"/>
              <a:t>»;</a:t>
            </a: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://samcult.ru/wp-content/uploads/2017/06/2-2_Bitva-Timura-s-Tohtamyshem-e1498198457137-768x464.jpg"/>
          <p:cNvPicPr/>
          <p:nvPr/>
        </p:nvPicPr>
        <p:blipFill>
          <a:blip r:embed="rId3" cstate="print"/>
          <a:srcRect t="21429"/>
          <a:stretch>
            <a:fillRect/>
          </a:stretch>
        </p:blipFill>
        <p:spPr bwMode="auto">
          <a:xfrm rot="1046802">
            <a:off x="4093814" y="3730745"/>
            <a:ext cx="4290145" cy="143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туряр.рф/wp-content/uploads/2017/06/RyCFlH_XC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33837">
            <a:off x="453455" y="3534612"/>
            <a:ext cx="3317461" cy="1245020"/>
          </a:xfrm>
          <a:prstGeom prst="rect">
            <a:avLst/>
          </a:prstGeom>
          <a:noFill/>
        </p:spPr>
      </p:pic>
      <p:pic>
        <p:nvPicPr>
          <p:cNvPr id="1028" name="Picture 4" descr="http://туряр.рф/wp-content/uploads/2017/06/xV7WJwFlc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2822" y="5000636"/>
            <a:ext cx="3487424" cy="1307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36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Светлое поле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Модернизация системы уличного освещения</a:t>
            </a: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9" name="Рисунок 8" descr="https://static.moydom.ru/st1/1200/zgpjawzj/149882819959564da7667a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71678"/>
            <a:ext cx="461965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www.techcult.ru/content/2017/3984/ulichnoe-svetodiodnoe-osvesheni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143380"/>
            <a:ext cx="4730231" cy="210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37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Светлое поле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r>
              <a:rPr lang="ru-RU" sz="2000" dirty="0" smtClean="0"/>
              <a:t>Расчистка русла реки </a:t>
            </a:r>
            <a:r>
              <a:rPr lang="ru-RU" sz="2000" dirty="0" err="1" smtClean="0"/>
              <a:t>Кондурча</a:t>
            </a:r>
            <a:endParaRPr lang="ru-RU" sz="2000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000" dirty="0" smtClean="0"/>
              <a:t>Благоустройство мест общего </a:t>
            </a:r>
          </a:p>
          <a:p>
            <a:pPr>
              <a:buNone/>
            </a:pPr>
            <a:r>
              <a:rPr lang="ru-RU" sz="2000" dirty="0" smtClean="0"/>
              <a:t>пользования (в т.ч. тротуары)</a:t>
            </a: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8" name="Рисунок 7" descr="http://img.lug-info.com/cache/0/5/(1)_2017-07-05-1280.jpg/1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71678"/>
            <a:ext cx="3476650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-fotki.yandex.ru/get/6414/121237152.14c/0_92cc0_98d2011_or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8695">
            <a:off x="4509940" y="2480400"/>
            <a:ext cx="3711462" cy="17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tiproduction-a.akamaihd.net/uploads/service_photos/07/9d/61570/original_1cf83df4b63695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857760"/>
            <a:ext cx="307183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ibdepo.ru/upload/medialibrary/6a4/6a444ce0cca785fcb4ea1bd4610811a2.jpg?x4175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59483">
            <a:off x="4573420" y="4671395"/>
            <a:ext cx="3002374" cy="146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38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Светлое поле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r>
              <a:rPr lang="ru-RU" sz="2000" dirty="0" smtClean="0"/>
              <a:t>Благоустройство родников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10" name="Рисунок 9" descr="http://photos.lifeisphoto.ru/176/0/17635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85926"/>
            <a:ext cx="374406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podmoskwoy.ru/wp-content/uploads/2017/01/klu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3143272" cy="221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39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Светлое поле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428596" y="164305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000" dirty="0" smtClean="0"/>
              <a:t>Создание объектов туризма и рекреации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8" name="Picture 2" descr="https://berghoffworldwide.ru/uploads/images/content/content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987" y="2044727"/>
            <a:ext cx="3093172" cy="2062114"/>
          </a:xfrm>
          <a:prstGeom prst="rect">
            <a:avLst/>
          </a:prstGeom>
          <a:noFill/>
        </p:spPr>
      </p:pic>
      <p:pic>
        <p:nvPicPr>
          <p:cNvPr id="9" name="Picture 4" descr="http://www.pokurortam.ru/userfiles/gallery/06170859225613_baza-otdiha-mayak-samarskaya-oblast-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1301">
            <a:off x="5763587" y="2415492"/>
            <a:ext cx="2611026" cy="1755936"/>
          </a:xfrm>
          <a:prstGeom prst="rect">
            <a:avLst/>
          </a:prstGeom>
          <a:noFill/>
        </p:spPr>
      </p:pic>
      <p:pic>
        <p:nvPicPr>
          <p:cNvPr id="11" name="Picture 6" descr="https://arxip.com/resize/object_detail/085/mil/millenium-park-_landshaft_0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9608" y="4325082"/>
            <a:ext cx="5809115" cy="196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85723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Стратегия включает</a:t>
            </a:r>
            <a:endParaRPr lang="ru-RU" b="1" dirty="0"/>
          </a:p>
        </p:txBody>
      </p:sp>
      <p:sp>
        <p:nvSpPr>
          <p:cNvPr id="24" name="object 7"/>
          <p:cNvSpPr/>
          <p:nvPr/>
        </p:nvSpPr>
        <p:spPr>
          <a:xfrm>
            <a:off x="357159" y="2214554"/>
            <a:ext cx="2000263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2428860" y="2000240"/>
            <a:ext cx="1928826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4500562" y="1571612"/>
            <a:ext cx="2000264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/>
          <p:nvPr/>
        </p:nvSpPr>
        <p:spPr>
          <a:xfrm>
            <a:off x="6643702" y="1000108"/>
            <a:ext cx="2071701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/>
        </p:nvSpPr>
        <p:spPr>
          <a:xfrm>
            <a:off x="500034" y="2214554"/>
            <a:ext cx="1618410" cy="1318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/>
          <p:cNvSpPr/>
          <p:nvPr/>
        </p:nvSpPr>
        <p:spPr>
          <a:xfrm>
            <a:off x="2500299" y="2143116"/>
            <a:ext cx="1714512" cy="139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/>
          <p:cNvSpPr/>
          <p:nvPr/>
        </p:nvSpPr>
        <p:spPr>
          <a:xfrm>
            <a:off x="4572000" y="1643050"/>
            <a:ext cx="1714512" cy="1391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8"/>
          <p:cNvSpPr/>
          <p:nvPr/>
        </p:nvSpPr>
        <p:spPr>
          <a:xfrm>
            <a:off x="6786578" y="1000108"/>
            <a:ext cx="1857388" cy="1463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9"/>
          <p:cNvSpPr/>
          <p:nvPr/>
        </p:nvSpPr>
        <p:spPr>
          <a:xfrm>
            <a:off x="428596" y="3429000"/>
            <a:ext cx="8168641" cy="58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 txBox="1"/>
          <p:nvPr/>
        </p:nvSpPr>
        <p:spPr>
          <a:xfrm>
            <a:off x="500034" y="5072074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ман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,  специфичную  миссию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5" name="object 11"/>
          <p:cNvSpPr txBox="1"/>
          <p:nvPr/>
        </p:nvSpPr>
        <p:spPr>
          <a:xfrm>
            <a:off x="2571736" y="478632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Четкие  фор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ровки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целей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6" name="object 14"/>
          <p:cNvSpPr txBox="1"/>
          <p:nvPr/>
        </p:nvSpPr>
        <p:spPr>
          <a:xfrm>
            <a:off x="4572001" y="407194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6786578" y="4000504"/>
            <a:ext cx="1697888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b="1" cap="all" dirty="0" smtClean="0"/>
              <a:t>Образ желаемого будущего </a:t>
            </a:r>
          </a:p>
          <a:p>
            <a:pPr algn="ctr"/>
            <a:r>
              <a:rPr lang="ru-RU" sz="1600" b="1" cap="all" dirty="0" smtClean="0"/>
              <a:t>и стратегические приоритеты развития»</a:t>
            </a:r>
            <a:endParaRPr lang="ru-RU" sz="1200" b="1" dirty="0" smtClean="0"/>
          </a:p>
          <a:p>
            <a:pPr algn="ctr">
              <a:spcAft>
                <a:spcPts val="1000"/>
              </a:spcAft>
              <a:buNone/>
            </a:pPr>
            <a:r>
              <a:rPr lang="ru-RU" sz="1400" b="1" dirty="0" smtClean="0"/>
              <a:t>Краткие результаты социологического опроса населения муниципального района Красноярский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10F7C826-3A38-4EB4-8AF5-463AE1DCD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9274239"/>
              </p:ext>
            </p:extLst>
          </p:nvPr>
        </p:nvGraphicFramePr>
        <p:xfrm>
          <a:off x="2143108" y="2643182"/>
          <a:ext cx="4857785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7185603"/>
              </p:ext>
            </p:extLst>
          </p:nvPr>
        </p:nvGraphicFramePr>
        <p:xfrm>
          <a:off x="1500166" y="1214422"/>
          <a:ext cx="600079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5740506"/>
              </p:ext>
            </p:extLst>
          </p:nvPr>
        </p:nvGraphicFramePr>
        <p:xfrm>
          <a:off x="1785918" y="1071546"/>
          <a:ext cx="614366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59988707-0F9F-4115-A717-E344D1682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7148584"/>
              </p:ext>
            </p:extLst>
          </p:nvPr>
        </p:nvGraphicFramePr>
        <p:xfrm>
          <a:off x="1785918" y="1000108"/>
          <a:ext cx="5514095" cy="527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00010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3835</TotalTime>
  <Words>1024</Words>
  <Application>Microsoft Office PowerPoint</Application>
  <PresentationFormat>Экран (4:3)</PresentationFormat>
  <Paragraphs>388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Специальное оформление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СТРАТЕГИЯ РАЗВИТИЯ МУНИЦИПАЛЬНОГО  РАЙОНА КРАСНОЯРСКИЙ на период до 2030 года</vt:lpstr>
      <vt:lpstr>Слайд 21</vt:lpstr>
      <vt:lpstr>Слайд 22</vt:lpstr>
      <vt:lpstr>СТРАТЕГИЯ РАЗВИТИЯ МУНИЦИПАЛЬНОГО  РАЙОНА КРАСНОЯРСКИЙ с.п. Светлое Поле на период до 2030 года</vt:lpstr>
      <vt:lpstr>СТРАТЕГИЯ РАЗВИТИЯ МУНИЦИПАЛЬНОГО  РАЙОНА КРАСНОЯРСКИЙ с.п. Светлое Поле на период до 2030 года</vt:lpstr>
      <vt:lpstr>СТРАТЕГИЯ РАЗВИТИЯ МУНИЦИПАЛЬНОГО  РАЙОНА КРАСНОЯРСКИЙ с.п. Светлое Поле на период до 2030 года</vt:lpstr>
      <vt:lpstr>СТРАТЕГИЯ РАЗВИТИЯ МУНИЦИПАЛЬНОГО  РАЙОНА КРАСНОЯРСКИЙ с.п. Светлое поле  на период до 2030 года</vt:lpstr>
      <vt:lpstr>СТРАТЕГИЯ РАЗВИТИЯ МУНИЦИПАЛЬНОГО  РАЙОНА КРАСНОЯРСКИЙ с.п. Светлое Поле на период до 2030 года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Economist-Gl</dc:creator>
  <cp:lastModifiedBy>361119920.2</cp:lastModifiedBy>
  <cp:revision>763</cp:revision>
  <cp:lastPrinted>2018-06-14T12:04:34Z</cp:lastPrinted>
  <dcterms:created xsi:type="dcterms:W3CDTF">2018-03-03T07:15:05Z</dcterms:created>
  <dcterms:modified xsi:type="dcterms:W3CDTF">2018-09-04T07:06:03Z</dcterms:modified>
</cp:coreProperties>
</file>