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drawings/drawing3.xml" ContentType="application/vnd.openxmlformats-officedocument.drawingml.chartshapes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diagrams/layout6.xml" ContentType="application/vnd.openxmlformats-officedocument.drawingml.diagram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rawings/drawing4.xml" ContentType="application/vnd.openxmlformats-officedocument.drawingml.chartshapes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6" r:id="rId2"/>
  </p:sldMasterIdLst>
  <p:notesMasterIdLst>
    <p:notesMasterId r:id="rId35"/>
  </p:notesMasterIdLst>
  <p:handoutMasterIdLst>
    <p:handoutMasterId r:id="rId36"/>
  </p:handoutMasterIdLst>
  <p:sldIdLst>
    <p:sldId id="476" r:id="rId3"/>
    <p:sldId id="455" r:id="rId4"/>
    <p:sldId id="456" r:id="rId5"/>
    <p:sldId id="457" r:id="rId6"/>
    <p:sldId id="458" r:id="rId7"/>
    <p:sldId id="459" r:id="rId8"/>
    <p:sldId id="460" r:id="rId9"/>
    <p:sldId id="461" r:id="rId10"/>
    <p:sldId id="462" r:id="rId11"/>
    <p:sldId id="463" r:id="rId12"/>
    <p:sldId id="464" r:id="rId13"/>
    <p:sldId id="465" r:id="rId14"/>
    <p:sldId id="466" r:id="rId15"/>
    <p:sldId id="467" r:id="rId16"/>
    <p:sldId id="468" r:id="rId17"/>
    <p:sldId id="469" r:id="rId18"/>
    <p:sldId id="470" r:id="rId19"/>
    <p:sldId id="471" r:id="rId20"/>
    <p:sldId id="472" r:id="rId21"/>
    <p:sldId id="473" r:id="rId22"/>
    <p:sldId id="474" r:id="rId23"/>
    <p:sldId id="475" r:id="rId24"/>
    <p:sldId id="430" r:id="rId25"/>
    <p:sldId id="449" r:id="rId26"/>
    <p:sldId id="451" r:id="rId27"/>
    <p:sldId id="453" r:id="rId28"/>
    <p:sldId id="438" r:id="rId29"/>
    <p:sldId id="441" r:id="rId30"/>
    <p:sldId id="452" r:id="rId31"/>
    <p:sldId id="477" r:id="rId32"/>
    <p:sldId id="478" r:id="rId33"/>
    <p:sldId id="479" r:id="rId34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ot" initials="r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00"/>
    <a:srgbClr val="56F0F4"/>
    <a:srgbClr val="99CCFF"/>
    <a:srgbClr val="FDFDFD"/>
    <a:srgbClr val="CCFFFF"/>
    <a:srgbClr val="B2F8FA"/>
    <a:srgbClr val="B5EFF7"/>
    <a:srgbClr val="B4E1F8"/>
    <a:srgbClr val="04171C"/>
    <a:srgbClr val="00206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086" autoAdjust="0"/>
  </p:normalViewPr>
  <p:slideViewPr>
    <p:cSldViewPr>
      <p:cViewPr>
        <p:scale>
          <a:sx n="60" d="100"/>
          <a:sy n="60" d="100"/>
        </p:scale>
        <p:origin x="-1656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938" y="-78"/>
      </p:cViewPr>
      <p:guideLst>
        <p:guide orient="horz" pos="3134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53223188141944688"/>
          <c:y val="0.19363106192041141"/>
          <c:w val="0.46940603522825647"/>
          <c:h val="0.74604290814199881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7F7F7F"/>
            </a:solidFill>
            <a:ln>
              <a:noFill/>
            </a:ln>
            <a:effectLst/>
          </c:spPr>
          <c:dPt>
            <c:idx val="3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4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5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2C6-484A-96F8-6717BBB5A4C5}"/>
              </c:ext>
            </c:extLst>
          </c:dPt>
          <c:dPt>
            <c:idx val="6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2C6-484A-96F8-6717BBB5A4C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Лист1!$A$14:$A$20</c:f>
              <c:strCache>
                <c:ptCount val="7"/>
                <c:pt idx="0">
                  <c:v>Диверсифицированная структура экономики</c:v>
                </c:pt>
                <c:pt idx="1">
                  <c:v>Туристическая привлекательность</c:v>
                </c:pt>
                <c:pt idx="2">
                  <c:v>Благоустройство территории</c:v>
                </c:pt>
                <c:pt idx="3">
                  <c:v>Хорошая экологическая обстановка</c:v>
                </c:pt>
                <c:pt idx="4">
                  <c:v>Крупнейший в области транспортный узел</c:v>
                </c:pt>
                <c:pt idx="5">
                  <c:v>Богатство природных ресурсов</c:v>
                </c:pt>
                <c:pt idx="6">
                  <c:v>Близость к областному центру г.о. Самара</c:v>
                </c:pt>
              </c:strCache>
            </c:strRef>
          </c:cat>
          <c:val>
            <c:numRef>
              <c:f>Лист1!$B$14:$B$20</c:f>
              <c:numCache>
                <c:formatCode>0.0%</c:formatCode>
                <c:ptCount val="7"/>
                <c:pt idx="0">
                  <c:v>1.9000000000000048E-2</c:v>
                </c:pt>
                <c:pt idx="1">
                  <c:v>1.9000000000000048E-2</c:v>
                </c:pt>
                <c:pt idx="2">
                  <c:v>3.7000000000000109E-2</c:v>
                </c:pt>
                <c:pt idx="3">
                  <c:v>9.3000000000000332E-2</c:v>
                </c:pt>
                <c:pt idx="4">
                  <c:v>9.3000000000000332E-2</c:v>
                </c:pt>
                <c:pt idx="5">
                  <c:v>0.11100000000000013</c:v>
                </c:pt>
                <c:pt idx="6">
                  <c:v>0.63000000000000189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2C6-484A-96F8-6717BBB5A4C5}"/>
            </c:ext>
          </c:extLst>
        </c:ser>
        <c:gapWidth val="182"/>
        <c:axId val="120342016"/>
        <c:axId val="120343552"/>
      </c:barChart>
      <c:catAx>
        <c:axId val="12034201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20343552"/>
        <c:crosses val="autoZero"/>
        <c:auto val="1"/>
        <c:lblAlgn val="ctr"/>
        <c:lblOffset val="100"/>
      </c:catAx>
      <c:valAx>
        <c:axId val="120343552"/>
        <c:scaling>
          <c:orientation val="minMax"/>
          <c:max val="0.8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one"/>
        <c:crossAx val="120342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solidFill>
        <a:schemeClr val="accent1"/>
      </a:solidFill>
    </a:ln>
    <a:effectLst/>
  </c:spPr>
  <c:txPr>
    <a:bodyPr/>
    <a:lstStyle/>
    <a:p>
      <a:pPr>
        <a:defRPr sz="16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9"/>
  <c:chart>
    <c:plotArea>
      <c:layout>
        <c:manualLayout>
          <c:layoutTarget val="inner"/>
          <c:xMode val="edge"/>
          <c:yMode val="edge"/>
          <c:x val="0.3818563615484733"/>
          <c:y val="0.25013115508610223"/>
          <c:w val="0.59723992311535357"/>
          <c:h val="0.79042602764398862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D2D-485C-B349-957E953AFE99}"/>
              </c:ext>
            </c:extLst>
          </c:dPt>
          <c:dPt>
            <c:idx val="2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9CF-424A-832A-5C69E60BFACC}"/>
              </c:ext>
            </c:extLst>
          </c:dPt>
          <c:dLbls>
            <c:dLbl>
              <c:idx val="0"/>
              <c:layout>
                <c:manualLayout>
                  <c:x val="-0.12198246169533776"/>
                  <c:y val="-0.19086713887100254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D2D-485C-B349-957E953AFE9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9193359434301152"/>
                  <c:y val="7.3028101031404599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9CF-424A-832A-5C69E60BFAC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7170582326715525E-2"/>
                  <c:y val="0.11886752684209265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9CF-424A-832A-5C69E60BFAC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'Половозрастн. структура'!$A$6:$A$8</c:f>
              <c:strCache>
                <c:ptCount val="3"/>
                <c:pt idx="0">
                  <c:v>Хорошая, стабильная</c:v>
                </c:pt>
                <c:pt idx="1">
                  <c:v>Тревожная</c:v>
                </c:pt>
                <c:pt idx="2">
                  <c:v>Кризисная</c:v>
                </c:pt>
              </c:strCache>
            </c:strRef>
          </c:cat>
          <c:val>
            <c:numRef>
              <c:f>'Половозрастн. структура'!$B$6:$B$8</c:f>
              <c:numCache>
                <c:formatCode>0%</c:formatCode>
                <c:ptCount val="3"/>
                <c:pt idx="0">
                  <c:v>0.6510000000000018</c:v>
                </c:pt>
                <c:pt idx="1">
                  <c:v>0.15000000000000024</c:v>
                </c:pt>
                <c:pt idx="2">
                  <c:v>0.12000000000000002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D2D-485C-B349-957E953AFE99}"/>
            </c:ext>
          </c:extLst>
        </c:ser>
        <c:firstSliceAng val="0"/>
      </c:pieChart>
    </c:plotArea>
    <c:legend>
      <c:legendPos val="r"/>
      <c:layout>
        <c:manualLayout>
          <c:xMode val="edge"/>
          <c:yMode val="edge"/>
          <c:x val="1.787475602063425E-2"/>
          <c:y val="0.2926052090971778"/>
          <c:w val="0.30551571407421502"/>
          <c:h val="0.59377872632950635"/>
        </c:manualLayout>
      </c:layout>
    </c:legend>
    <c:plotVisOnly val="1"/>
    <c:dispBlanksAs val="zero"/>
  </c:chart>
  <c:spPr>
    <a:solidFill>
      <a:schemeClr val="lt1"/>
    </a:solidFill>
    <a:ln w="55000" cap="flat" cmpd="thickThin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9"/>
  <c:chart>
    <c:plotArea>
      <c:layout>
        <c:manualLayout>
          <c:layoutTarget val="inner"/>
          <c:xMode val="edge"/>
          <c:yMode val="edge"/>
          <c:x val="0.33812989533011489"/>
          <c:y val="0.25740705448184376"/>
          <c:w val="0.60176351936984662"/>
          <c:h val="0.79042602764398862"/>
        </c:manualLayout>
      </c:layout>
      <c:barChart>
        <c:barDir val="bar"/>
        <c:grouping val="clustered"/>
        <c:ser>
          <c:idx val="0"/>
          <c:order val="0"/>
          <c:spPr>
            <a:solidFill>
              <a:schemeClr val="bg1">
                <a:lumMod val="50000"/>
              </a:schemeClr>
            </a:solidFill>
          </c:spPr>
          <c:dPt>
            <c:idx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D2D-485C-B349-957E953AFE99}"/>
              </c:ext>
            </c:extLst>
          </c:dPt>
          <c:dPt>
            <c:idx val="1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BCA-46EE-9BAA-38557F0DBF1A}"/>
              </c:ext>
            </c:extLst>
          </c:dPt>
          <c:dLbls>
            <c:dLbl>
              <c:idx val="0"/>
              <c:layout>
                <c:manualLayout>
                  <c:x val="3.4169401207951921E-4"/>
                  <c:y val="1.0777336007724218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D2D-485C-B349-957E953AFE9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3887190781756901E-2"/>
                  <c:y val="-0.1143555928632680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89,0%</a:t>
                    </a:r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BCA-46EE-9BAA-38557F0DBF1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3848207140845255E-2"/>
                  <c:y val="0.1131853957629155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90,0%</a:t>
                    </a:r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BCA-46EE-9BAA-38557F0DBF1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'Половозрастн. структура'!$A$6:$A$12</c:f>
              <c:strCache>
                <c:ptCount val="7"/>
                <c:pt idx="0">
                  <c:v>Развитие транспортной инфраструктуры</c:v>
                </c:pt>
                <c:pt idx="1">
                  <c:v>Комфортная среда</c:v>
                </c:pt>
                <c:pt idx="2">
                  <c:v>Повышение качества услуг, в т.ч. государственных (муниципальных)</c:v>
                </c:pt>
                <c:pt idx="3">
                  <c:v>Развитие и поддержка бизнеса и предпринимательства</c:v>
                </c:pt>
                <c:pt idx="4">
                  <c:v>Увеличение потока инвестиций</c:v>
                </c:pt>
                <c:pt idx="5">
                  <c:v>Внешнеэкономическое и межмуниципальное сотрудничество</c:v>
                </c:pt>
                <c:pt idx="6">
                  <c:v>Внедрение цифровых технологий в различные сферы жизни</c:v>
                </c:pt>
              </c:strCache>
            </c:strRef>
          </c:cat>
          <c:val>
            <c:numRef>
              <c:f>'Половозрастн. структура'!$B$6:$B$12</c:f>
              <c:numCache>
                <c:formatCode>0.0%</c:formatCode>
                <c:ptCount val="7"/>
                <c:pt idx="0">
                  <c:v>0.9</c:v>
                </c:pt>
                <c:pt idx="1">
                  <c:v>0.9</c:v>
                </c:pt>
                <c:pt idx="2">
                  <c:v>0.89</c:v>
                </c:pt>
                <c:pt idx="3">
                  <c:v>0.88</c:v>
                </c:pt>
                <c:pt idx="4">
                  <c:v>0.82000000000000062</c:v>
                </c:pt>
                <c:pt idx="5">
                  <c:v>0.79</c:v>
                </c:pt>
                <c:pt idx="6">
                  <c:v>0.78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D2D-485C-B349-957E953AFE99}"/>
            </c:ext>
          </c:extLst>
        </c:ser>
        <c:gapWidth val="100"/>
        <c:axId val="163561472"/>
        <c:axId val="163559680"/>
      </c:barChart>
      <c:valAx>
        <c:axId val="163559680"/>
        <c:scaling>
          <c:orientation val="minMax"/>
        </c:scaling>
        <c:axPos val="t"/>
        <c:numFmt formatCode="0.0%" sourceLinked="1"/>
        <c:tickLblPos val="nextTo"/>
        <c:crossAx val="163561472"/>
        <c:crosses val="autoZero"/>
        <c:crossBetween val="between"/>
      </c:valAx>
      <c:catAx>
        <c:axId val="163561472"/>
        <c:scaling>
          <c:orientation val="maxMin"/>
        </c:scaling>
        <c:axPos val="l"/>
        <c:numFmt formatCode="General" sourceLinked="0"/>
        <c:tickLblPos val="nextTo"/>
        <c:crossAx val="163559680"/>
        <c:crosses val="autoZero"/>
        <c:auto val="1"/>
        <c:lblAlgn val="ctr"/>
        <c:lblOffset val="100"/>
      </c:catAx>
    </c:plotArea>
    <c:plotVisOnly val="1"/>
    <c:dispBlanksAs val="zero"/>
  </c:chart>
  <c:spPr>
    <a:solidFill>
      <a:schemeClr val="lt1"/>
    </a:solidFill>
    <a:ln w="55000" cap="flat" cmpd="thickThin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742670461090678"/>
          <c:y val="0.26025228702332626"/>
          <c:w val="0.58927744480225563"/>
          <c:h val="0.67241412484888063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rgbClr val="37609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742-415B-935E-4173ED1F6D0E}"/>
              </c:ext>
            </c:extLst>
          </c:dPt>
          <c:dPt>
            <c:idx val="1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742-415B-935E-4173ED1F6D0E}"/>
              </c:ext>
            </c:extLst>
          </c:dPt>
          <c:dPt>
            <c:idx val="2"/>
            <c:spPr>
              <a:solidFill>
                <a:srgbClr val="7F7F7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742-415B-935E-4173ED1F6D0E}"/>
              </c:ext>
            </c:extLst>
          </c:dPt>
          <c:dPt>
            <c:idx val="3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742-415B-935E-4173ED1F6D0E}"/>
              </c:ext>
            </c:extLst>
          </c:dPt>
          <c:dPt>
            <c:idx val="4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742-415B-935E-4173ED1F6D0E}"/>
              </c:ext>
            </c:extLst>
          </c:dPt>
          <c:dLbls>
            <c:dLbl>
              <c:idx val="1"/>
              <c:layout>
                <c:manualLayout>
                  <c:x val="-9.7150436794813708E-2"/>
                  <c:y val="-0.17480236719851466"/>
                </c:manualLayout>
              </c:layout>
              <c:dLblPos val="bestFit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742-415B-935E-4173ED1F6D0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bestFit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Лист1!$A$53:$A$57</c:f>
              <c:strCache>
                <c:ptCount val="5"/>
                <c:pt idx="0">
                  <c:v>Промышленность</c:v>
                </c:pt>
                <c:pt idx="1">
                  <c:v>Сельское хозяйство</c:v>
                </c:pt>
                <c:pt idx="2">
                  <c:v>Туризм и рекреационный комплекс</c:v>
                </c:pt>
                <c:pt idx="3">
                  <c:v>Здравоохранение</c:v>
                </c:pt>
                <c:pt idx="4">
                  <c:v>Другие сферы </c:v>
                </c:pt>
              </c:strCache>
            </c:strRef>
          </c:cat>
          <c:val>
            <c:numRef>
              <c:f>Лист1!$B$53:$B$57</c:f>
              <c:numCache>
                <c:formatCode>0.0%</c:formatCode>
                <c:ptCount val="5"/>
                <c:pt idx="0">
                  <c:v>0.20700000000000021</c:v>
                </c:pt>
                <c:pt idx="1">
                  <c:v>0.42700000000000032</c:v>
                </c:pt>
                <c:pt idx="2">
                  <c:v>0.1590000000000005</c:v>
                </c:pt>
                <c:pt idx="3">
                  <c:v>8.5000000000000006E-2</c:v>
                </c:pt>
                <c:pt idx="4">
                  <c:v>0.12200000000000009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1742-415B-935E-4173ED1F6D0E}"/>
            </c:ext>
          </c:extLst>
        </c:ser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8691588785046741E-2"/>
          <c:y val="0.21486301868092436"/>
          <c:w val="0.36104546620977801"/>
          <c:h val="0.7851369813190755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 sz="16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D4CD6B-32EC-4930-83B0-9B2C76CEAEFC}" type="doc">
      <dgm:prSet loTypeId="urn:microsoft.com/office/officeart/2005/8/layout/pyramid2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22B9AA-D165-40B2-B3F2-80BCDBAE1B26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Выгодное экономико-географическое положение</a:t>
          </a:r>
          <a:endParaRPr lang="ru-RU" dirty="0"/>
        </a:p>
      </dgm:t>
    </dgm:pt>
    <dgm:pt modelId="{5F475B60-90FD-47E1-839D-A291A177CF0A}" type="parTrans" cxnId="{0198D2CC-D9F2-4D16-8A15-D054B6983F18}">
      <dgm:prSet/>
      <dgm:spPr/>
      <dgm:t>
        <a:bodyPr/>
        <a:lstStyle/>
        <a:p>
          <a:endParaRPr lang="ru-RU"/>
        </a:p>
      </dgm:t>
    </dgm:pt>
    <dgm:pt modelId="{DE7A658D-1B9A-4851-A894-26AE598DA469}" type="sibTrans" cxnId="{0198D2CC-D9F2-4D16-8A15-D054B6983F18}">
      <dgm:prSet/>
      <dgm:spPr/>
      <dgm:t>
        <a:bodyPr/>
        <a:lstStyle/>
        <a:p>
          <a:endParaRPr lang="ru-RU"/>
        </a:p>
      </dgm:t>
    </dgm:pt>
    <dgm:pt modelId="{A1F53388-B0E1-44AF-9CB6-C66DE2C2CCCD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Развитая транспортная сеть</a:t>
          </a:r>
          <a:endParaRPr lang="ru-RU" dirty="0"/>
        </a:p>
      </dgm:t>
    </dgm:pt>
    <dgm:pt modelId="{BE16ACF2-4E4F-4D32-83D5-4C8B8E86B21C}" type="parTrans" cxnId="{25093B7B-5DDA-478A-B8A1-0209D1CB8B98}">
      <dgm:prSet/>
      <dgm:spPr/>
      <dgm:t>
        <a:bodyPr/>
        <a:lstStyle/>
        <a:p>
          <a:endParaRPr lang="ru-RU"/>
        </a:p>
      </dgm:t>
    </dgm:pt>
    <dgm:pt modelId="{CB0B891C-0BB9-45CC-B941-BAB16A11D304}" type="sibTrans" cxnId="{25093B7B-5DDA-478A-B8A1-0209D1CB8B98}">
      <dgm:prSet/>
      <dgm:spPr/>
      <dgm:t>
        <a:bodyPr/>
        <a:lstStyle/>
        <a:p>
          <a:endParaRPr lang="ru-RU"/>
        </a:p>
      </dgm:t>
    </dgm:pt>
    <dgm:pt modelId="{948EB334-DCAF-4DE4-873D-990A481CEBFA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Высокий культурно-исторический и </a:t>
          </a:r>
          <a:r>
            <a:rPr lang="ru-RU" dirty="0" err="1" smtClean="0"/>
            <a:t>природнорекреационный</a:t>
          </a:r>
          <a:r>
            <a:rPr lang="ru-RU" dirty="0" smtClean="0"/>
            <a:t> потенциал</a:t>
          </a:r>
          <a:endParaRPr lang="ru-RU" dirty="0"/>
        </a:p>
      </dgm:t>
    </dgm:pt>
    <dgm:pt modelId="{2C01234D-F30D-4F3F-B0B8-F338E24662DF}" type="parTrans" cxnId="{FF4612A0-A8BB-49D5-BE5F-7581015D5FE2}">
      <dgm:prSet/>
      <dgm:spPr/>
      <dgm:t>
        <a:bodyPr/>
        <a:lstStyle/>
        <a:p>
          <a:endParaRPr lang="ru-RU"/>
        </a:p>
      </dgm:t>
    </dgm:pt>
    <dgm:pt modelId="{43E02479-A946-4EB2-B822-94802FF9D091}" type="sibTrans" cxnId="{FF4612A0-A8BB-49D5-BE5F-7581015D5FE2}">
      <dgm:prSet/>
      <dgm:spPr/>
      <dgm:t>
        <a:bodyPr/>
        <a:lstStyle/>
        <a:p>
          <a:endParaRPr lang="ru-RU"/>
        </a:p>
      </dgm:t>
    </dgm:pt>
    <dgm:pt modelId="{FA933220-A4B7-4936-BF6F-651ECDFF86E5}" type="pres">
      <dgm:prSet presAssocID="{18D4CD6B-32EC-4930-83B0-9B2C76CEAEFC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DF98F4B3-C5DC-4418-825C-7C14DD9DF146}" type="pres">
      <dgm:prSet presAssocID="{18D4CD6B-32EC-4930-83B0-9B2C76CEAEFC}" presName="pyramid" presStyleLbl="node1" presStyleIdx="0" presStyleCnt="1" custLinFactNeighborX="-43517" custLinFactNeighborY="1995"/>
      <dgm:spPr/>
      <dgm:t>
        <a:bodyPr/>
        <a:lstStyle/>
        <a:p>
          <a:endParaRPr lang="ru-RU"/>
        </a:p>
      </dgm:t>
    </dgm:pt>
    <dgm:pt modelId="{356110CA-466D-41E2-B6FA-422FA4D1AF92}" type="pres">
      <dgm:prSet presAssocID="{18D4CD6B-32EC-4930-83B0-9B2C76CEAEFC}" presName="theList" presStyleCnt="0"/>
      <dgm:spPr/>
    </dgm:pt>
    <dgm:pt modelId="{83D1DA63-8707-46EF-827D-018D3EC38641}" type="pres">
      <dgm:prSet presAssocID="{9022B9AA-D165-40B2-B3F2-80BCDBAE1B26}" presName="aNode" presStyleLbl="fgAcc1" presStyleIdx="0" presStyleCnt="3" custLinFactNeighborX="-39456" custLinFactNeighborY="477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02FF1E-8125-410D-8D76-7AE4F90CB2DE}" type="pres">
      <dgm:prSet presAssocID="{9022B9AA-D165-40B2-B3F2-80BCDBAE1B26}" presName="aSpace" presStyleCnt="0"/>
      <dgm:spPr/>
    </dgm:pt>
    <dgm:pt modelId="{6A64C484-80B1-40D4-9246-9051F9166A9D}" type="pres">
      <dgm:prSet presAssocID="{A1F53388-B0E1-44AF-9CB6-C66DE2C2CCCD}" presName="aNode" presStyleLbl="fgAcc1" presStyleIdx="1" presStyleCnt="3" custLinFactY="7652" custLinFactNeighborX="-4916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52B5CE-E669-4C69-8361-60926E507943}" type="pres">
      <dgm:prSet presAssocID="{A1F53388-B0E1-44AF-9CB6-C66DE2C2CCCD}" presName="aSpace" presStyleCnt="0"/>
      <dgm:spPr/>
    </dgm:pt>
    <dgm:pt modelId="{3E5C98CC-2423-4560-BD8C-5434E028E169}" type="pres">
      <dgm:prSet presAssocID="{948EB334-DCAF-4DE4-873D-990A481CEBFA}" presName="aNode" presStyleLbl="fgAcc1" presStyleIdx="2" presStyleCnt="3" custLinFactY="21841" custLinFactNeighborX="-6373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4667FB-9FD4-483B-8DC2-88792363D5F2}" type="pres">
      <dgm:prSet presAssocID="{948EB334-DCAF-4DE4-873D-990A481CEBFA}" presName="aSpace" presStyleCnt="0"/>
      <dgm:spPr/>
    </dgm:pt>
  </dgm:ptLst>
  <dgm:cxnLst>
    <dgm:cxn modelId="{25093B7B-5DDA-478A-B8A1-0209D1CB8B98}" srcId="{18D4CD6B-32EC-4930-83B0-9B2C76CEAEFC}" destId="{A1F53388-B0E1-44AF-9CB6-C66DE2C2CCCD}" srcOrd="1" destOrd="0" parTransId="{BE16ACF2-4E4F-4D32-83D5-4C8B8E86B21C}" sibTransId="{CB0B891C-0BB9-45CC-B941-BAB16A11D304}"/>
    <dgm:cxn modelId="{FF4612A0-A8BB-49D5-BE5F-7581015D5FE2}" srcId="{18D4CD6B-32EC-4930-83B0-9B2C76CEAEFC}" destId="{948EB334-DCAF-4DE4-873D-990A481CEBFA}" srcOrd="2" destOrd="0" parTransId="{2C01234D-F30D-4F3F-B0B8-F338E24662DF}" sibTransId="{43E02479-A946-4EB2-B822-94802FF9D091}"/>
    <dgm:cxn modelId="{03B190AE-8ABA-47F0-A873-9CCB9E99AF11}" type="presOf" srcId="{9022B9AA-D165-40B2-B3F2-80BCDBAE1B26}" destId="{83D1DA63-8707-46EF-827D-018D3EC38641}" srcOrd="0" destOrd="0" presId="urn:microsoft.com/office/officeart/2005/8/layout/pyramid2"/>
    <dgm:cxn modelId="{682E69C0-34CC-425F-9EA6-7B33F4E40054}" type="presOf" srcId="{A1F53388-B0E1-44AF-9CB6-C66DE2C2CCCD}" destId="{6A64C484-80B1-40D4-9246-9051F9166A9D}" srcOrd="0" destOrd="0" presId="urn:microsoft.com/office/officeart/2005/8/layout/pyramid2"/>
    <dgm:cxn modelId="{20903FB1-A3DA-4BA3-A743-BACF490E7AC1}" type="presOf" srcId="{18D4CD6B-32EC-4930-83B0-9B2C76CEAEFC}" destId="{FA933220-A4B7-4936-BF6F-651ECDFF86E5}" srcOrd="0" destOrd="0" presId="urn:microsoft.com/office/officeart/2005/8/layout/pyramid2"/>
    <dgm:cxn modelId="{0198D2CC-D9F2-4D16-8A15-D054B6983F18}" srcId="{18D4CD6B-32EC-4930-83B0-9B2C76CEAEFC}" destId="{9022B9AA-D165-40B2-B3F2-80BCDBAE1B26}" srcOrd="0" destOrd="0" parTransId="{5F475B60-90FD-47E1-839D-A291A177CF0A}" sibTransId="{DE7A658D-1B9A-4851-A894-26AE598DA469}"/>
    <dgm:cxn modelId="{9CDCA30B-11EF-40CA-8DF4-E4EA9F35F811}" type="presOf" srcId="{948EB334-DCAF-4DE4-873D-990A481CEBFA}" destId="{3E5C98CC-2423-4560-BD8C-5434E028E169}" srcOrd="0" destOrd="0" presId="urn:microsoft.com/office/officeart/2005/8/layout/pyramid2"/>
    <dgm:cxn modelId="{ACC8092E-FB8E-4CD4-8412-807C7E078A69}" type="presParOf" srcId="{FA933220-A4B7-4936-BF6F-651ECDFF86E5}" destId="{DF98F4B3-C5DC-4418-825C-7C14DD9DF146}" srcOrd="0" destOrd="0" presId="urn:microsoft.com/office/officeart/2005/8/layout/pyramid2"/>
    <dgm:cxn modelId="{81F6BE09-C232-4980-94A8-281A50DD0285}" type="presParOf" srcId="{FA933220-A4B7-4936-BF6F-651ECDFF86E5}" destId="{356110CA-466D-41E2-B6FA-422FA4D1AF92}" srcOrd="1" destOrd="0" presId="urn:microsoft.com/office/officeart/2005/8/layout/pyramid2"/>
    <dgm:cxn modelId="{5F644202-0780-4451-A82D-9FF649C8A45C}" type="presParOf" srcId="{356110CA-466D-41E2-B6FA-422FA4D1AF92}" destId="{83D1DA63-8707-46EF-827D-018D3EC38641}" srcOrd="0" destOrd="0" presId="urn:microsoft.com/office/officeart/2005/8/layout/pyramid2"/>
    <dgm:cxn modelId="{CFDAE227-BB60-487C-9127-520A9D6AF863}" type="presParOf" srcId="{356110CA-466D-41E2-B6FA-422FA4D1AF92}" destId="{E602FF1E-8125-410D-8D76-7AE4F90CB2DE}" srcOrd="1" destOrd="0" presId="urn:microsoft.com/office/officeart/2005/8/layout/pyramid2"/>
    <dgm:cxn modelId="{BDAED8B9-A3CE-4512-82EC-7D1A7E7051D2}" type="presParOf" srcId="{356110CA-466D-41E2-B6FA-422FA4D1AF92}" destId="{6A64C484-80B1-40D4-9246-9051F9166A9D}" srcOrd="2" destOrd="0" presId="urn:microsoft.com/office/officeart/2005/8/layout/pyramid2"/>
    <dgm:cxn modelId="{3E8EF9AF-9A16-4D1C-90DC-2AE75C9E96EC}" type="presParOf" srcId="{356110CA-466D-41E2-B6FA-422FA4D1AF92}" destId="{5152B5CE-E669-4C69-8361-60926E507943}" srcOrd="3" destOrd="0" presId="urn:microsoft.com/office/officeart/2005/8/layout/pyramid2"/>
    <dgm:cxn modelId="{CCB21648-DCCC-4D7A-9D4B-E6F15EDF71D1}" type="presParOf" srcId="{356110CA-466D-41E2-B6FA-422FA4D1AF92}" destId="{3E5C98CC-2423-4560-BD8C-5434E028E169}" srcOrd="4" destOrd="0" presId="urn:microsoft.com/office/officeart/2005/8/layout/pyramid2"/>
    <dgm:cxn modelId="{23CFB133-4934-4FD3-92DD-E4EE96C555F7}" type="presParOf" srcId="{356110CA-466D-41E2-B6FA-422FA4D1AF92}" destId="{BF4667FB-9FD4-483B-8DC2-88792363D5F2}" srcOrd="5" destOrd="0" presId="urn:microsoft.com/office/officeart/2005/8/layout/pyramid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E102C5-B5C7-4F7C-9BB6-BDA1412AFBB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45613D-C691-4A56-B500-5338364956CA}">
      <dgm:prSet phldrT="[Текст]" custT="1"/>
      <dgm:spPr/>
      <dgm:t>
        <a:bodyPr/>
        <a:lstStyle/>
        <a:p>
          <a:pPr algn="ctr"/>
          <a:r>
            <a:rPr lang="ru-RU" sz="2100" b="1" dirty="0" smtClean="0"/>
            <a:t>Снижение рождаемости , рост демографической нагрузки на работающее население </a:t>
          </a:r>
          <a:endParaRPr lang="ru-RU" sz="2100" b="1" dirty="0"/>
        </a:p>
      </dgm:t>
    </dgm:pt>
    <dgm:pt modelId="{B5DBCBFE-8993-465A-B2C6-06784C054BA2}" type="parTrans" cxnId="{60BE22E5-8113-4AED-A688-8011423A05E8}">
      <dgm:prSet/>
      <dgm:spPr/>
      <dgm:t>
        <a:bodyPr/>
        <a:lstStyle/>
        <a:p>
          <a:endParaRPr lang="ru-RU"/>
        </a:p>
      </dgm:t>
    </dgm:pt>
    <dgm:pt modelId="{9C81AC4B-2A91-4E15-9D24-AA7A88A87D99}" type="sibTrans" cxnId="{60BE22E5-8113-4AED-A688-8011423A05E8}">
      <dgm:prSet/>
      <dgm:spPr/>
      <dgm:t>
        <a:bodyPr/>
        <a:lstStyle/>
        <a:p>
          <a:endParaRPr lang="ru-RU"/>
        </a:p>
      </dgm:t>
    </dgm:pt>
    <dgm:pt modelId="{CB84E9E0-A49E-48AF-A110-DC372E89EEDE}">
      <dgm:prSet phldrT="[Текст]"/>
      <dgm:spPr/>
      <dgm:t>
        <a:bodyPr/>
        <a:lstStyle/>
        <a:p>
          <a:pPr algn="ctr"/>
          <a:r>
            <a:rPr lang="ru-RU" b="1" dirty="0" smtClean="0"/>
            <a:t>Дефицит привлекательных рабочих мест и низкий уровень заработной платы</a:t>
          </a:r>
          <a:endParaRPr lang="ru-RU" b="1" dirty="0"/>
        </a:p>
      </dgm:t>
    </dgm:pt>
    <dgm:pt modelId="{CD213A55-3087-46C7-AD21-F62217F562FE}" type="parTrans" cxnId="{F8AA1688-E9A6-4E1A-A41E-821340B8F8CF}">
      <dgm:prSet/>
      <dgm:spPr/>
      <dgm:t>
        <a:bodyPr/>
        <a:lstStyle/>
        <a:p>
          <a:endParaRPr lang="ru-RU"/>
        </a:p>
      </dgm:t>
    </dgm:pt>
    <dgm:pt modelId="{DC464A81-5618-4FC7-81BB-FB9136344BEF}" type="sibTrans" cxnId="{F8AA1688-E9A6-4E1A-A41E-821340B8F8CF}">
      <dgm:prSet/>
      <dgm:spPr/>
      <dgm:t>
        <a:bodyPr/>
        <a:lstStyle/>
        <a:p>
          <a:endParaRPr lang="ru-RU"/>
        </a:p>
      </dgm:t>
    </dgm:pt>
    <dgm:pt modelId="{1065B366-A010-401F-B028-15FFE482F27F}">
      <dgm:prSet phldrT="[Текст]" custT="1"/>
      <dgm:spPr/>
      <dgm:t>
        <a:bodyPr/>
        <a:lstStyle/>
        <a:p>
          <a:pPr algn="ctr"/>
          <a:r>
            <a:rPr lang="ru-RU" sz="2000" b="1" dirty="0" smtClean="0"/>
            <a:t>Неравномерное социально – экономическое развитие района и наличие ряда социальных проблем</a:t>
          </a:r>
          <a:endParaRPr lang="ru-RU" sz="2000" b="1" dirty="0"/>
        </a:p>
      </dgm:t>
    </dgm:pt>
    <dgm:pt modelId="{0F2B4101-1507-455F-ABA9-518C1945BDCA}" type="parTrans" cxnId="{06A8F464-443E-4545-A78C-44F0BD9D2F13}">
      <dgm:prSet/>
      <dgm:spPr/>
      <dgm:t>
        <a:bodyPr/>
        <a:lstStyle/>
        <a:p>
          <a:endParaRPr lang="ru-RU"/>
        </a:p>
      </dgm:t>
    </dgm:pt>
    <dgm:pt modelId="{B1C619B6-17CA-4368-801D-59ABBD5FD850}" type="sibTrans" cxnId="{06A8F464-443E-4545-A78C-44F0BD9D2F13}">
      <dgm:prSet/>
      <dgm:spPr/>
      <dgm:t>
        <a:bodyPr/>
        <a:lstStyle/>
        <a:p>
          <a:endParaRPr lang="ru-RU"/>
        </a:p>
      </dgm:t>
    </dgm:pt>
    <dgm:pt modelId="{EE99CE86-28AA-43D9-BCCB-9FEE614EBF09}">
      <dgm:prSet phldrT="[Текст]" custT="1"/>
      <dgm:spPr/>
      <dgm:t>
        <a:bodyPr/>
        <a:lstStyle/>
        <a:p>
          <a:pPr algn="ctr"/>
          <a:r>
            <a:rPr lang="ru-RU" sz="2000" b="1" dirty="0" smtClean="0"/>
            <a:t>Недостаточный уровень развития туристического бизнеса</a:t>
          </a:r>
          <a:endParaRPr lang="ru-RU" sz="2000" b="1" dirty="0"/>
        </a:p>
      </dgm:t>
    </dgm:pt>
    <dgm:pt modelId="{CFB3D895-77DF-4032-BFDE-2911FAC079AC}" type="parTrans" cxnId="{3EF4B1D3-D0BF-4427-9E8F-1BE17A260191}">
      <dgm:prSet/>
      <dgm:spPr/>
      <dgm:t>
        <a:bodyPr/>
        <a:lstStyle/>
        <a:p>
          <a:endParaRPr lang="ru-RU"/>
        </a:p>
      </dgm:t>
    </dgm:pt>
    <dgm:pt modelId="{15BD1BCE-886E-469C-8FD5-21768C296918}" type="sibTrans" cxnId="{3EF4B1D3-D0BF-4427-9E8F-1BE17A260191}">
      <dgm:prSet/>
      <dgm:spPr/>
      <dgm:t>
        <a:bodyPr/>
        <a:lstStyle/>
        <a:p>
          <a:endParaRPr lang="ru-RU"/>
        </a:p>
      </dgm:t>
    </dgm:pt>
    <dgm:pt modelId="{828539F8-766D-4519-93BB-6DF782C1C003}">
      <dgm:prSet phldrT="[Текст]"/>
      <dgm:spPr/>
      <dgm:t>
        <a:bodyPr/>
        <a:lstStyle/>
        <a:p>
          <a:r>
            <a:rPr lang="ru-RU" b="1" dirty="0" smtClean="0"/>
            <a:t>Недостаток квалифицированной рабочей силы и низкий уровень производительности труда</a:t>
          </a:r>
          <a:endParaRPr lang="ru-RU" b="1" dirty="0"/>
        </a:p>
      </dgm:t>
    </dgm:pt>
    <dgm:pt modelId="{DDBBD6B1-21EE-4B52-B33A-9AB81A4385DB}" type="parTrans" cxnId="{E3D42598-25A2-4435-B406-EBC2A43B5778}">
      <dgm:prSet/>
      <dgm:spPr/>
      <dgm:t>
        <a:bodyPr/>
        <a:lstStyle/>
        <a:p>
          <a:endParaRPr lang="ru-RU"/>
        </a:p>
      </dgm:t>
    </dgm:pt>
    <dgm:pt modelId="{28E66436-581D-488D-9182-D9BDC219B6B2}" type="sibTrans" cxnId="{E3D42598-25A2-4435-B406-EBC2A43B5778}">
      <dgm:prSet/>
      <dgm:spPr/>
      <dgm:t>
        <a:bodyPr/>
        <a:lstStyle/>
        <a:p>
          <a:endParaRPr lang="ru-RU"/>
        </a:p>
      </dgm:t>
    </dgm:pt>
    <dgm:pt modelId="{B6A9C5D5-6716-49FA-AE91-69E69AE13979}" type="pres">
      <dgm:prSet presAssocID="{10E102C5-B5C7-4F7C-9BB6-BDA1412AFB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9C5F84-3A74-45B1-BF18-E645A81646C8}" type="pres">
      <dgm:prSet presAssocID="{1345613D-C691-4A56-B500-5338364956CA}" presName="parentText" presStyleLbl="node1" presStyleIdx="0" presStyleCnt="3" custScaleY="14649" custLinFactNeighborX="-1216" custLinFactNeighborY="-280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AB048C-8B8F-4BE0-99AE-66466C09E958}" type="pres">
      <dgm:prSet presAssocID="{1345613D-C691-4A56-B500-5338364956CA}" presName="childText" presStyleLbl="revTx" presStyleIdx="0" presStyleCnt="2" custScaleY="322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FAF87-3908-4693-90F2-E7A41532A76A}" type="pres">
      <dgm:prSet presAssocID="{1065B366-A010-401F-B028-15FFE482F27F}" presName="parentText" presStyleLbl="node1" presStyleIdx="1" presStyleCnt="3" custScaleY="190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BC4595-110E-432C-9F96-7DC5DFFE1867}" type="pres">
      <dgm:prSet presAssocID="{1065B366-A010-401F-B028-15FFE482F27F}" presName="childText" presStyleLbl="revTx" presStyleIdx="1" presStyleCnt="2" custScaleY="378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F3386-B0E1-4FE5-9136-CD570D45F9AE}" type="pres">
      <dgm:prSet presAssocID="{828539F8-766D-4519-93BB-6DF782C1C003}" presName="parentText" presStyleLbl="node1" presStyleIdx="2" presStyleCnt="3" custScaleY="172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38DFC2-9659-40C3-B189-C00DAE58D674}" type="presOf" srcId="{CB84E9E0-A49E-48AF-A110-DC372E89EEDE}" destId="{1FAB048C-8B8F-4BE0-99AE-66466C09E958}" srcOrd="0" destOrd="0" presId="urn:microsoft.com/office/officeart/2005/8/layout/vList2"/>
    <dgm:cxn modelId="{5ED27211-2DF6-49E8-AD4E-8B94125C8A58}" type="presOf" srcId="{10E102C5-B5C7-4F7C-9BB6-BDA1412AFBB2}" destId="{B6A9C5D5-6716-49FA-AE91-69E69AE13979}" srcOrd="0" destOrd="0" presId="urn:microsoft.com/office/officeart/2005/8/layout/vList2"/>
    <dgm:cxn modelId="{694655D9-1870-4126-AFA8-027E5074EB37}" type="presOf" srcId="{828539F8-766D-4519-93BB-6DF782C1C003}" destId="{247F3386-B0E1-4FE5-9136-CD570D45F9AE}" srcOrd="0" destOrd="0" presId="urn:microsoft.com/office/officeart/2005/8/layout/vList2"/>
    <dgm:cxn modelId="{F8AA1688-E9A6-4E1A-A41E-821340B8F8CF}" srcId="{1345613D-C691-4A56-B500-5338364956CA}" destId="{CB84E9E0-A49E-48AF-A110-DC372E89EEDE}" srcOrd="0" destOrd="0" parTransId="{CD213A55-3087-46C7-AD21-F62217F562FE}" sibTransId="{DC464A81-5618-4FC7-81BB-FB9136344BEF}"/>
    <dgm:cxn modelId="{60BE22E5-8113-4AED-A688-8011423A05E8}" srcId="{10E102C5-B5C7-4F7C-9BB6-BDA1412AFBB2}" destId="{1345613D-C691-4A56-B500-5338364956CA}" srcOrd="0" destOrd="0" parTransId="{B5DBCBFE-8993-465A-B2C6-06784C054BA2}" sibTransId="{9C81AC4B-2A91-4E15-9D24-AA7A88A87D99}"/>
    <dgm:cxn modelId="{1027A053-4F85-4F59-AC3C-43C45AD42A6B}" type="presOf" srcId="{1065B366-A010-401F-B028-15FFE482F27F}" destId="{FB6FAF87-3908-4693-90F2-E7A41532A76A}" srcOrd="0" destOrd="0" presId="urn:microsoft.com/office/officeart/2005/8/layout/vList2"/>
    <dgm:cxn modelId="{3EF4B1D3-D0BF-4427-9E8F-1BE17A260191}" srcId="{1065B366-A010-401F-B028-15FFE482F27F}" destId="{EE99CE86-28AA-43D9-BCCB-9FEE614EBF09}" srcOrd="0" destOrd="0" parTransId="{CFB3D895-77DF-4032-BFDE-2911FAC079AC}" sibTransId="{15BD1BCE-886E-469C-8FD5-21768C296918}"/>
    <dgm:cxn modelId="{6E0B0B55-F710-4A45-BBB9-22870F19653D}" type="presOf" srcId="{EE99CE86-28AA-43D9-BCCB-9FEE614EBF09}" destId="{DBBC4595-110E-432C-9F96-7DC5DFFE1867}" srcOrd="0" destOrd="0" presId="urn:microsoft.com/office/officeart/2005/8/layout/vList2"/>
    <dgm:cxn modelId="{577F2E58-7F16-4D71-BB46-D51B06CBB492}" type="presOf" srcId="{1345613D-C691-4A56-B500-5338364956CA}" destId="{5A9C5F84-3A74-45B1-BF18-E645A81646C8}" srcOrd="0" destOrd="0" presId="urn:microsoft.com/office/officeart/2005/8/layout/vList2"/>
    <dgm:cxn modelId="{E3D42598-25A2-4435-B406-EBC2A43B5778}" srcId="{10E102C5-B5C7-4F7C-9BB6-BDA1412AFBB2}" destId="{828539F8-766D-4519-93BB-6DF782C1C003}" srcOrd="2" destOrd="0" parTransId="{DDBBD6B1-21EE-4B52-B33A-9AB81A4385DB}" sibTransId="{28E66436-581D-488D-9182-D9BDC219B6B2}"/>
    <dgm:cxn modelId="{06A8F464-443E-4545-A78C-44F0BD9D2F13}" srcId="{10E102C5-B5C7-4F7C-9BB6-BDA1412AFBB2}" destId="{1065B366-A010-401F-B028-15FFE482F27F}" srcOrd="1" destOrd="0" parTransId="{0F2B4101-1507-455F-ABA9-518C1945BDCA}" sibTransId="{B1C619B6-17CA-4368-801D-59ABBD5FD850}"/>
    <dgm:cxn modelId="{3C2DE9E8-201A-4F9D-8E87-B8F3B3E53D0A}" type="presParOf" srcId="{B6A9C5D5-6716-49FA-AE91-69E69AE13979}" destId="{5A9C5F84-3A74-45B1-BF18-E645A81646C8}" srcOrd="0" destOrd="0" presId="urn:microsoft.com/office/officeart/2005/8/layout/vList2"/>
    <dgm:cxn modelId="{75BDB9E2-CC3E-453E-B8E5-682282426B94}" type="presParOf" srcId="{B6A9C5D5-6716-49FA-AE91-69E69AE13979}" destId="{1FAB048C-8B8F-4BE0-99AE-66466C09E958}" srcOrd="1" destOrd="0" presId="urn:microsoft.com/office/officeart/2005/8/layout/vList2"/>
    <dgm:cxn modelId="{987B29DA-307E-4944-A2F8-D891B2FB8F05}" type="presParOf" srcId="{B6A9C5D5-6716-49FA-AE91-69E69AE13979}" destId="{FB6FAF87-3908-4693-90F2-E7A41532A76A}" srcOrd="2" destOrd="0" presId="urn:microsoft.com/office/officeart/2005/8/layout/vList2"/>
    <dgm:cxn modelId="{2E9E04AB-9C80-431E-BFF2-591227EC4D6A}" type="presParOf" srcId="{B6A9C5D5-6716-49FA-AE91-69E69AE13979}" destId="{DBBC4595-110E-432C-9F96-7DC5DFFE1867}" srcOrd="3" destOrd="0" presId="urn:microsoft.com/office/officeart/2005/8/layout/vList2"/>
    <dgm:cxn modelId="{BA48869C-FD08-486F-85C4-CD667D621278}" type="presParOf" srcId="{B6A9C5D5-6716-49FA-AE91-69E69AE13979}" destId="{247F3386-B0E1-4FE5-9136-CD570D45F9AE}" srcOrd="4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E102C5-B5C7-4F7C-9BB6-BDA1412AFBB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45613D-C691-4A56-B500-5338364956CA}">
      <dgm:prSet phldrT="[Текст]" custT="1"/>
      <dgm:spPr/>
      <dgm:t>
        <a:bodyPr/>
        <a:lstStyle/>
        <a:p>
          <a:pPr algn="ctr"/>
          <a:r>
            <a:rPr lang="ru-RU" sz="1900" b="1" dirty="0" smtClean="0"/>
            <a:t>Низкий уровень развития общественного питания</a:t>
          </a:r>
          <a:endParaRPr lang="ru-RU" sz="1900" b="1" dirty="0"/>
        </a:p>
      </dgm:t>
    </dgm:pt>
    <dgm:pt modelId="{B5DBCBFE-8993-465A-B2C6-06784C054BA2}" type="parTrans" cxnId="{60BE22E5-8113-4AED-A688-8011423A05E8}">
      <dgm:prSet/>
      <dgm:spPr/>
      <dgm:t>
        <a:bodyPr/>
        <a:lstStyle/>
        <a:p>
          <a:endParaRPr lang="ru-RU"/>
        </a:p>
      </dgm:t>
    </dgm:pt>
    <dgm:pt modelId="{9C81AC4B-2A91-4E15-9D24-AA7A88A87D99}" type="sibTrans" cxnId="{60BE22E5-8113-4AED-A688-8011423A05E8}">
      <dgm:prSet/>
      <dgm:spPr/>
      <dgm:t>
        <a:bodyPr/>
        <a:lstStyle/>
        <a:p>
          <a:endParaRPr lang="ru-RU"/>
        </a:p>
      </dgm:t>
    </dgm:pt>
    <dgm:pt modelId="{CB84E9E0-A49E-48AF-A110-DC372E89EEDE}">
      <dgm:prSet phldrT="[Текст]" custT="1"/>
      <dgm:spPr/>
      <dgm:t>
        <a:bodyPr/>
        <a:lstStyle/>
        <a:p>
          <a:pPr algn="ctr"/>
          <a:r>
            <a:rPr lang="ru-RU" sz="2000" b="1" dirty="0" smtClean="0"/>
            <a:t>Низкий</a:t>
          </a:r>
          <a:r>
            <a:rPr lang="ru-RU" sz="1000" b="1" dirty="0" smtClean="0"/>
            <a:t> </a:t>
          </a:r>
          <a:r>
            <a:rPr lang="ru-RU" sz="2000" b="1" dirty="0" smtClean="0"/>
            <a:t>уровень инвестиционной и инновационной активности</a:t>
          </a:r>
        </a:p>
      </dgm:t>
    </dgm:pt>
    <dgm:pt modelId="{CD213A55-3087-46C7-AD21-F62217F562FE}" type="parTrans" cxnId="{F8AA1688-E9A6-4E1A-A41E-821340B8F8CF}">
      <dgm:prSet/>
      <dgm:spPr/>
      <dgm:t>
        <a:bodyPr/>
        <a:lstStyle/>
        <a:p>
          <a:endParaRPr lang="ru-RU"/>
        </a:p>
      </dgm:t>
    </dgm:pt>
    <dgm:pt modelId="{DC464A81-5618-4FC7-81BB-FB9136344BEF}" type="sibTrans" cxnId="{F8AA1688-E9A6-4E1A-A41E-821340B8F8CF}">
      <dgm:prSet/>
      <dgm:spPr/>
      <dgm:t>
        <a:bodyPr/>
        <a:lstStyle/>
        <a:p>
          <a:endParaRPr lang="ru-RU"/>
        </a:p>
      </dgm:t>
    </dgm:pt>
    <dgm:pt modelId="{1065B366-A010-401F-B028-15FFE482F27F}">
      <dgm:prSet phldrT="[Текст]" custT="1"/>
      <dgm:spPr/>
      <dgm:t>
        <a:bodyPr/>
        <a:lstStyle/>
        <a:p>
          <a:pPr algn="ctr"/>
          <a:r>
            <a:rPr lang="ru-RU" sz="1900" b="1" dirty="0" smtClean="0"/>
            <a:t>Низкий уровень обеспеченности населения района услугами</a:t>
          </a:r>
          <a:endParaRPr lang="ru-RU" sz="1900" b="1" dirty="0"/>
        </a:p>
      </dgm:t>
    </dgm:pt>
    <dgm:pt modelId="{0F2B4101-1507-455F-ABA9-518C1945BDCA}" type="parTrans" cxnId="{06A8F464-443E-4545-A78C-44F0BD9D2F13}">
      <dgm:prSet/>
      <dgm:spPr/>
      <dgm:t>
        <a:bodyPr/>
        <a:lstStyle/>
        <a:p>
          <a:endParaRPr lang="ru-RU"/>
        </a:p>
      </dgm:t>
    </dgm:pt>
    <dgm:pt modelId="{B1C619B6-17CA-4368-801D-59ABBD5FD850}" type="sibTrans" cxnId="{06A8F464-443E-4545-A78C-44F0BD9D2F13}">
      <dgm:prSet/>
      <dgm:spPr/>
      <dgm:t>
        <a:bodyPr/>
        <a:lstStyle/>
        <a:p>
          <a:endParaRPr lang="ru-RU"/>
        </a:p>
      </dgm:t>
    </dgm:pt>
    <dgm:pt modelId="{EE99CE86-28AA-43D9-BCCB-9FEE614EBF09}">
      <dgm:prSet phldrT="[Текст]" custT="1"/>
      <dgm:spPr/>
      <dgm:t>
        <a:bodyPr/>
        <a:lstStyle/>
        <a:p>
          <a:pPr algn="ctr"/>
          <a:r>
            <a:rPr lang="ru-RU" sz="2000" b="1" dirty="0" smtClean="0"/>
            <a:t>Наличие очереди в детские сады</a:t>
          </a:r>
          <a:endParaRPr lang="ru-RU" sz="2000" b="1" dirty="0"/>
        </a:p>
      </dgm:t>
    </dgm:pt>
    <dgm:pt modelId="{CFB3D895-77DF-4032-BFDE-2911FAC079AC}" type="parTrans" cxnId="{3EF4B1D3-D0BF-4427-9E8F-1BE17A260191}">
      <dgm:prSet/>
      <dgm:spPr/>
      <dgm:t>
        <a:bodyPr/>
        <a:lstStyle/>
        <a:p>
          <a:endParaRPr lang="ru-RU"/>
        </a:p>
      </dgm:t>
    </dgm:pt>
    <dgm:pt modelId="{15BD1BCE-886E-469C-8FD5-21768C296918}" type="sibTrans" cxnId="{3EF4B1D3-D0BF-4427-9E8F-1BE17A260191}">
      <dgm:prSet/>
      <dgm:spPr/>
      <dgm:t>
        <a:bodyPr/>
        <a:lstStyle/>
        <a:p>
          <a:endParaRPr lang="ru-RU"/>
        </a:p>
      </dgm:t>
    </dgm:pt>
    <dgm:pt modelId="{828539F8-766D-4519-93BB-6DF782C1C003}">
      <dgm:prSet phldrT="[Текст]"/>
      <dgm:spPr/>
      <dgm:t>
        <a:bodyPr/>
        <a:lstStyle/>
        <a:p>
          <a:pPr algn="ctr"/>
          <a:r>
            <a:rPr lang="ru-RU" b="1" dirty="0" smtClean="0"/>
            <a:t>Недостаточный уровень развития и материально- техническое обеспечение учреждений социальной инфраструктуры</a:t>
          </a:r>
        </a:p>
        <a:p>
          <a:pPr algn="l"/>
          <a:endParaRPr lang="ru-RU" b="1" dirty="0"/>
        </a:p>
      </dgm:t>
    </dgm:pt>
    <dgm:pt modelId="{DDBBD6B1-21EE-4B52-B33A-9AB81A4385DB}" type="parTrans" cxnId="{E3D42598-25A2-4435-B406-EBC2A43B5778}">
      <dgm:prSet/>
      <dgm:spPr/>
      <dgm:t>
        <a:bodyPr/>
        <a:lstStyle/>
        <a:p>
          <a:endParaRPr lang="ru-RU"/>
        </a:p>
      </dgm:t>
    </dgm:pt>
    <dgm:pt modelId="{28E66436-581D-488D-9182-D9BDC219B6B2}" type="sibTrans" cxnId="{E3D42598-25A2-4435-B406-EBC2A43B5778}">
      <dgm:prSet/>
      <dgm:spPr/>
      <dgm:t>
        <a:bodyPr/>
        <a:lstStyle/>
        <a:p>
          <a:endParaRPr lang="ru-RU"/>
        </a:p>
      </dgm:t>
    </dgm:pt>
    <dgm:pt modelId="{B6A9C5D5-6716-49FA-AE91-69E69AE13979}" type="pres">
      <dgm:prSet presAssocID="{10E102C5-B5C7-4F7C-9BB6-BDA1412AFB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9C5F84-3A74-45B1-BF18-E645A81646C8}" type="pres">
      <dgm:prSet presAssocID="{1345613D-C691-4A56-B500-5338364956CA}" presName="parentText" presStyleLbl="node1" presStyleIdx="0" presStyleCnt="3" custScaleY="7509" custLinFactNeighborX="-1216" custLinFactNeighborY="-280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AB048C-8B8F-4BE0-99AE-66466C09E958}" type="pres">
      <dgm:prSet presAssocID="{1345613D-C691-4A56-B500-5338364956CA}" presName="childText" presStyleLbl="revTx" presStyleIdx="0" presStyleCnt="2" custScaleY="322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FAF87-3908-4693-90F2-E7A41532A76A}" type="pres">
      <dgm:prSet presAssocID="{1065B366-A010-401F-B028-15FFE482F27F}" presName="parentText" presStyleLbl="node1" presStyleIdx="1" presStyleCnt="3" custScaleY="66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BC4595-110E-432C-9F96-7DC5DFFE1867}" type="pres">
      <dgm:prSet presAssocID="{1065B366-A010-401F-B028-15FFE482F27F}" presName="childText" presStyleLbl="revTx" presStyleIdx="1" presStyleCnt="2" custScaleY="378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F3386-B0E1-4FE5-9136-CD570D45F9AE}" type="pres">
      <dgm:prSet presAssocID="{828539F8-766D-4519-93BB-6DF782C1C003}" presName="parentText" presStyleLbl="node1" presStyleIdx="2" presStyleCnt="3" custScaleY="105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EB9C7B-DCE8-427B-9B7E-29FED0485BCE}" type="presOf" srcId="{1065B366-A010-401F-B028-15FFE482F27F}" destId="{FB6FAF87-3908-4693-90F2-E7A41532A76A}" srcOrd="0" destOrd="0" presId="urn:microsoft.com/office/officeart/2005/8/layout/vList2"/>
    <dgm:cxn modelId="{2901C3EE-45B1-4DF2-8DEC-9ECD08B1F42A}" type="presOf" srcId="{1345613D-C691-4A56-B500-5338364956CA}" destId="{5A9C5F84-3A74-45B1-BF18-E645A81646C8}" srcOrd="0" destOrd="0" presId="urn:microsoft.com/office/officeart/2005/8/layout/vList2"/>
    <dgm:cxn modelId="{0F65C6AB-68D7-4265-9320-4C2746757ABF}" type="presOf" srcId="{CB84E9E0-A49E-48AF-A110-DC372E89EEDE}" destId="{1FAB048C-8B8F-4BE0-99AE-66466C09E958}" srcOrd="0" destOrd="0" presId="urn:microsoft.com/office/officeart/2005/8/layout/vList2"/>
    <dgm:cxn modelId="{F8AA1688-E9A6-4E1A-A41E-821340B8F8CF}" srcId="{1345613D-C691-4A56-B500-5338364956CA}" destId="{CB84E9E0-A49E-48AF-A110-DC372E89EEDE}" srcOrd="0" destOrd="0" parTransId="{CD213A55-3087-46C7-AD21-F62217F562FE}" sibTransId="{DC464A81-5618-4FC7-81BB-FB9136344BEF}"/>
    <dgm:cxn modelId="{60BE22E5-8113-4AED-A688-8011423A05E8}" srcId="{10E102C5-B5C7-4F7C-9BB6-BDA1412AFBB2}" destId="{1345613D-C691-4A56-B500-5338364956CA}" srcOrd="0" destOrd="0" parTransId="{B5DBCBFE-8993-465A-B2C6-06784C054BA2}" sibTransId="{9C81AC4B-2A91-4E15-9D24-AA7A88A87D99}"/>
    <dgm:cxn modelId="{3EF4B1D3-D0BF-4427-9E8F-1BE17A260191}" srcId="{1065B366-A010-401F-B028-15FFE482F27F}" destId="{EE99CE86-28AA-43D9-BCCB-9FEE614EBF09}" srcOrd="0" destOrd="0" parTransId="{CFB3D895-77DF-4032-BFDE-2911FAC079AC}" sibTransId="{15BD1BCE-886E-469C-8FD5-21768C296918}"/>
    <dgm:cxn modelId="{8B6F859A-37C1-495F-957F-723D7A266B7E}" type="presOf" srcId="{10E102C5-B5C7-4F7C-9BB6-BDA1412AFBB2}" destId="{B6A9C5D5-6716-49FA-AE91-69E69AE13979}" srcOrd="0" destOrd="0" presId="urn:microsoft.com/office/officeart/2005/8/layout/vList2"/>
    <dgm:cxn modelId="{68648029-4A06-46F6-8336-25832496D7C3}" type="presOf" srcId="{828539F8-766D-4519-93BB-6DF782C1C003}" destId="{247F3386-B0E1-4FE5-9136-CD570D45F9AE}" srcOrd="0" destOrd="0" presId="urn:microsoft.com/office/officeart/2005/8/layout/vList2"/>
    <dgm:cxn modelId="{28AFF818-E200-4292-8DB0-201252C516F3}" type="presOf" srcId="{EE99CE86-28AA-43D9-BCCB-9FEE614EBF09}" destId="{DBBC4595-110E-432C-9F96-7DC5DFFE1867}" srcOrd="0" destOrd="0" presId="urn:microsoft.com/office/officeart/2005/8/layout/vList2"/>
    <dgm:cxn modelId="{E3D42598-25A2-4435-B406-EBC2A43B5778}" srcId="{10E102C5-B5C7-4F7C-9BB6-BDA1412AFBB2}" destId="{828539F8-766D-4519-93BB-6DF782C1C003}" srcOrd="2" destOrd="0" parTransId="{DDBBD6B1-21EE-4B52-B33A-9AB81A4385DB}" sibTransId="{28E66436-581D-488D-9182-D9BDC219B6B2}"/>
    <dgm:cxn modelId="{06A8F464-443E-4545-A78C-44F0BD9D2F13}" srcId="{10E102C5-B5C7-4F7C-9BB6-BDA1412AFBB2}" destId="{1065B366-A010-401F-B028-15FFE482F27F}" srcOrd="1" destOrd="0" parTransId="{0F2B4101-1507-455F-ABA9-518C1945BDCA}" sibTransId="{B1C619B6-17CA-4368-801D-59ABBD5FD850}"/>
    <dgm:cxn modelId="{37664D40-FD09-4A1F-82D8-0E7C7B4474A9}" type="presParOf" srcId="{B6A9C5D5-6716-49FA-AE91-69E69AE13979}" destId="{5A9C5F84-3A74-45B1-BF18-E645A81646C8}" srcOrd="0" destOrd="0" presId="urn:microsoft.com/office/officeart/2005/8/layout/vList2"/>
    <dgm:cxn modelId="{A98A1136-45F5-4F07-8041-A2D6D4D8640A}" type="presParOf" srcId="{B6A9C5D5-6716-49FA-AE91-69E69AE13979}" destId="{1FAB048C-8B8F-4BE0-99AE-66466C09E958}" srcOrd="1" destOrd="0" presId="urn:microsoft.com/office/officeart/2005/8/layout/vList2"/>
    <dgm:cxn modelId="{6A52025F-5656-4EA3-B3C2-40647502ABB3}" type="presParOf" srcId="{B6A9C5D5-6716-49FA-AE91-69E69AE13979}" destId="{FB6FAF87-3908-4693-90F2-E7A41532A76A}" srcOrd="2" destOrd="0" presId="urn:microsoft.com/office/officeart/2005/8/layout/vList2"/>
    <dgm:cxn modelId="{1247ECF2-0F21-4B22-AFE2-A96790841014}" type="presParOf" srcId="{B6A9C5D5-6716-49FA-AE91-69E69AE13979}" destId="{DBBC4595-110E-432C-9F96-7DC5DFFE1867}" srcOrd="3" destOrd="0" presId="urn:microsoft.com/office/officeart/2005/8/layout/vList2"/>
    <dgm:cxn modelId="{D2B8084C-CC97-4141-A051-D00FB4E2CF1B}" type="presParOf" srcId="{B6A9C5D5-6716-49FA-AE91-69E69AE13979}" destId="{247F3386-B0E1-4FE5-9136-CD570D45F9AE}" srcOrd="4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E102C5-B5C7-4F7C-9BB6-BDA1412AFBB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45613D-C691-4A56-B500-5338364956CA}">
      <dgm:prSet phldrT="[Текст]" custT="1"/>
      <dgm:spPr/>
      <dgm:t>
        <a:bodyPr/>
        <a:lstStyle/>
        <a:p>
          <a:pPr algn="ctr"/>
          <a:r>
            <a:rPr lang="ru-RU" sz="1900" b="1" dirty="0" smtClean="0"/>
            <a:t>Рост степени износа учреждений инфраструктуры</a:t>
          </a:r>
          <a:endParaRPr lang="ru-RU" sz="1900" b="1" dirty="0"/>
        </a:p>
      </dgm:t>
    </dgm:pt>
    <dgm:pt modelId="{B5DBCBFE-8993-465A-B2C6-06784C054BA2}" type="parTrans" cxnId="{60BE22E5-8113-4AED-A688-8011423A05E8}">
      <dgm:prSet/>
      <dgm:spPr/>
      <dgm:t>
        <a:bodyPr/>
        <a:lstStyle/>
        <a:p>
          <a:endParaRPr lang="ru-RU"/>
        </a:p>
      </dgm:t>
    </dgm:pt>
    <dgm:pt modelId="{9C81AC4B-2A91-4E15-9D24-AA7A88A87D99}" type="sibTrans" cxnId="{60BE22E5-8113-4AED-A688-8011423A05E8}">
      <dgm:prSet/>
      <dgm:spPr/>
      <dgm:t>
        <a:bodyPr/>
        <a:lstStyle/>
        <a:p>
          <a:endParaRPr lang="ru-RU"/>
        </a:p>
      </dgm:t>
    </dgm:pt>
    <dgm:pt modelId="{CB84E9E0-A49E-48AF-A110-DC372E89EEDE}">
      <dgm:prSet phldrT="[Текст]" custT="1"/>
      <dgm:spPr/>
      <dgm:t>
        <a:bodyPr/>
        <a:lstStyle/>
        <a:p>
          <a:pPr algn="ctr"/>
          <a:r>
            <a:rPr lang="ru-RU" sz="2000" b="1" dirty="0" smtClean="0"/>
            <a:t>Низкий удельный вес  автомобильных дорог общего пользования с твердым покрытием</a:t>
          </a:r>
        </a:p>
      </dgm:t>
    </dgm:pt>
    <dgm:pt modelId="{CD213A55-3087-46C7-AD21-F62217F562FE}" type="parTrans" cxnId="{F8AA1688-E9A6-4E1A-A41E-821340B8F8CF}">
      <dgm:prSet/>
      <dgm:spPr/>
      <dgm:t>
        <a:bodyPr/>
        <a:lstStyle/>
        <a:p>
          <a:endParaRPr lang="ru-RU"/>
        </a:p>
      </dgm:t>
    </dgm:pt>
    <dgm:pt modelId="{DC464A81-5618-4FC7-81BB-FB9136344BEF}" type="sibTrans" cxnId="{F8AA1688-E9A6-4E1A-A41E-821340B8F8CF}">
      <dgm:prSet/>
      <dgm:spPr/>
      <dgm:t>
        <a:bodyPr/>
        <a:lstStyle/>
        <a:p>
          <a:endParaRPr lang="ru-RU"/>
        </a:p>
      </dgm:t>
    </dgm:pt>
    <dgm:pt modelId="{1065B366-A010-401F-B028-15FFE482F27F}">
      <dgm:prSet phldrT="[Текст]" custT="1"/>
      <dgm:spPr/>
      <dgm:t>
        <a:bodyPr/>
        <a:lstStyle/>
        <a:p>
          <a:pPr algn="ctr"/>
          <a:r>
            <a:rPr lang="ru-RU" sz="1900" b="1" dirty="0" smtClean="0"/>
            <a:t>Плохое состояние дорого и недостаточный уровень развития транспортно- </a:t>
          </a:r>
          <a:r>
            <a:rPr lang="ru-RU" sz="1900" b="1" dirty="0" err="1" smtClean="0"/>
            <a:t>логистической</a:t>
          </a:r>
          <a:r>
            <a:rPr lang="ru-RU" sz="1900" b="1" dirty="0" smtClean="0"/>
            <a:t> инфраструктуры</a:t>
          </a:r>
          <a:endParaRPr lang="ru-RU" sz="1900" b="1" dirty="0"/>
        </a:p>
      </dgm:t>
    </dgm:pt>
    <dgm:pt modelId="{0F2B4101-1507-455F-ABA9-518C1945BDCA}" type="parTrans" cxnId="{06A8F464-443E-4545-A78C-44F0BD9D2F13}">
      <dgm:prSet/>
      <dgm:spPr/>
      <dgm:t>
        <a:bodyPr/>
        <a:lstStyle/>
        <a:p>
          <a:endParaRPr lang="ru-RU"/>
        </a:p>
      </dgm:t>
    </dgm:pt>
    <dgm:pt modelId="{B1C619B6-17CA-4368-801D-59ABBD5FD850}" type="sibTrans" cxnId="{06A8F464-443E-4545-A78C-44F0BD9D2F13}">
      <dgm:prSet/>
      <dgm:spPr/>
      <dgm:t>
        <a:bodyPr/>
        <a:lstStyle/>
        <a:p>
          <a:endParaRPr lang="ru-RU"/>
        </a:p>
      </dgm:t>
    </dgm:pt>
    <dgm:pt modelId="{EE99CE86-28AA-43D9-BCCB-9FEE614EBF09}">
      <dgm:prSet phldrT="[Текст]" custT="1"/>
      <dgm:spPr/>
      <dgm:t>
        <a:bodyPr/>
        <a:lstStyle/>
        <a:p>
          <a:pPr algn="ctr"/>
          <a:r>
            <a:rPr lang="ru-RU" sz="2000" b="1" dirty="0" smtClean="0"/>
            <a:t>Ухудшение санитарно-экологической обстановки в черте водоемом</a:t>
          </a:r>
          <a:endParaRPr lang="ru-RU" sz="2000" b="1" dirty="0"/>
        </a:p>
      </dgm:t>
    </dgm:pt>
    <dgm:pt modelId="{CFB3D895-77DF-4032-BFDE-2911FAC079AC}" type="parTrans" cxnId="{3EF4B1D3-D0BF-4427-9E8F-1BE17A260191}">
      <dgm:prSet/>
      <dgm:spPr/>
      <dgm:t>
        <a:bodyPr/>
        <a:lstStyle/>
        <a:p>
          <a:endParaRPr lang="ru-RU"/>
        </a:p>
      </dgm:t>
    </dgm:pt>
    <dgm:pt modelId="{15BD1BCE-886E-469C-8FD5-21768C296918}" type="sibTrans" cxnId="{3EF4B1D3-D0BF-4427-9E8F-1BE17A260191}">
      <dgm:prSet/>
      <dgm:spPr/>
      <dgm:t>
        <a:bodyPr/>
        <a:lstStyle/>
        <a:p>
          <a:endParaRPr lang="ru-RU"/>
        </a:p>
      </dgm:t>
    </dgm:pt>
    <dgm:pt modelId="{B6A9C5D5-6716-49FA-AE91-69E69AE13979}" type="pres">
      <dgm:prSet presAssocID="{10E102C5-B5C7-4F7C-9BB6-BDA1412AFB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9C5F84-3A74-45B1-BF18-E645A81646C8}" type="pres">
      <dgm:prSet presAssocID="{1345613D-C691-4A56-B500-5338364956CA}" presName="parentText" presStyleLbl="node1" presStyleIdx="0" presStyleCnt="2" custScaleY="52177" custLinFactY="-4059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AB048C-8B8F-4BE0-99AE-66466C09E958}" type="pres">
      <dgm:prSet presAssocID="{1345613D-C691-4A56-B500-5338364956CA}" presName="childText" presStyleLbl="revTx" presStyleIdx="0" presStyleCnt="2" custScaleY="75734" custLinFactNeighborY="-535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FAF87-3908-4693-90F2-E7A41532A76A}" type="pres">
      <dgm:prSet presAssocID="{1065B366-A010-401F-B028-15FFE482F27F}" presName="parentText" presStyleLbl="node1" presStyleIdx="1" presStyleCnt="2" custScaleY="54427" custLinFactNeighborY="-419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BC4595-110E-432C-9F96-7DC5DFFE1867}" type="pres">
      <dgm:prSet presAssocID="{1065B366-A010-401F-B028-15FFE482F27F}" presName="childText" presStyleLbl="revTx" presStyleIdx="1" presStyleCnt="2" custScaleY="97134" custLinFactNeighborY="-319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4CAF70-CF76-4064-AD9A-343E42FFDB44}" type="presOf" srcId="{CB84E9E0-A49E-48AF-A110-DC372E89EEDE}" destId="{1FAB048C-8B8F-4BE0-99AE-66466C09E958}" srcOrd="0" destOrd="0" presId="urn:microsoft.com/office/officeart/2005/8/layout/vList2"/>
    <dgm:cxn modelId="{A11160CF-13F6-42CA-BD4C-42DF766DF8B1}" type="presOf" srcId="{10E102C5-B5C7-4F7C-9BB6-BDA1412AFBB2}" destId="{B6A9C5D5-6716-49FA-AE91-69E69AE13979}" srcOrd="0" destOrd="0" presId="urn:microsoft.com/office/officeart/2005/8/layout/vList2"/>
    <dgm:cxn modelId="{1CD788F5-00C0-442D-AD4F-078204B97819}" type="presOf" srcId="{1345613D-C691-4A56-B500-5338364956CA}" destId="{5A9C5F84-3A74-45B1-BF18-E645A81646C8}" srcOrd="0" destOrd="0" presId="urn:microsoft.com/office/officeart/2005/8/layout/vList2"/>
    <dgm:cxn modelId="{0E07CD39-9A8A-471D-A1B7-C988CF022EED}" type="presOf" srcId="{1065B366-A010-401F-B028-15FFE482F27F}" destId="{FB6FAF87-3908-4693-90F2-E7A41532A76A}" srcOrd="0" destOrd="0" presId="urn:microsoft.com/office/officeart/2005/8/layout/vList2"/>
    <dgm:cxn modelId="{F8AA1688-E9A6-4E1A-A41E-821340B8F8CF}" srcId="{1345613D-C691-4A56-B500-5338364956CA}" destId="{CB84E9E0-A49E-48AF-A110-DC372E89EEDE}" srcOrd="0" destOrd="0" parTransId="{CD213A55-3087-46C7-AD21-F62217F562FE}" sibTransId="{DC464A81-5618-4FC7-81BB-FB9136344BEF}"/>
    <dgm:cxn modelId="{60BE22E5-8113-4AED-A688-8011423A05E8}" srcId="{10E102C5-B5C7-4F7C-9BB6-BDA1412AFBB2}" destId="{1345613D-C691-4A56-B500-5338364956CA}" srcOrd="0" destOrd="0" parTransId="{B5DBCBFE-8993-465A-B2C6-06784C054BA2}" sibTransId="{9C81AC4B-2A91-4E15-9D24-AA7A88A87D99}"/>
    <dgm:cxn modelId="{0BE0D925-4042-4F8A-8324-A2BCEDA9816F}" type="presOf" srcId="{EE99CE86-28AA-43D9-BCCB-9FEE614EBF09}" destId="{DBBC4595-110E-432C-9F96-7DC5DFFE1867}" srcOrd="0" destOrd="0" presId="urn:microsoft.com/office/officeart/2005/8/layout/vList2"/>
    <dgm:cxn modelId="{3EF4B1D3-D0BF-4427-9E8F-1BE17A260191}" srcId="{1065B366-A010-401F-B028-15FFE482F27F}" destId="{EE99CE86-28AA-43D9-BCCB-9FEE614EBF09}" srcOrd="0" destOrd="0" parTransId="{CFB3D895-77DF-4032-BFDE-2911FAC079AC}" sibTransId="{15BD1BCE-886E-469C-8FD5-21768C296918}"/>
    <dgm:cxn modelId="{06A8F464-443E-4545-A78C-44F0BD9D2F13}" srcId="{10E102C5-B5C7-4F7C-9BB6-BDA1412AFBB2}" destId="{1065B366-A010-401F-B028-15FFE482F27F}" srcOrd="1" destOrd="0" parTransId="{0F2B4101-1507-455F-ABA9-518C1945BDCA}" sibTransId="{B1C619B6-17CA-4368-801D-59ABBD5FD850}"/>
    <dgm:cxn modelId="{F95F87BB-EC47-47CD-A1D4-541E9B5A650D}" type="presParOf" srcId="{B6A9C5D5-6716-49FA-AE91-69E69AE13979}" destId="{5A9C5F84-3A74-45B1-BF18-E645A81646C8}" srcOrd="0" destOrd="0" presId="urn:microsoft.com/office/officeart/2005/8/layout/vList2"/>
    <dgm:cxn modelId="{005976CE-1873-4380-AB8D-1BFBBE4EC44B}" type="presParOf" srcId="{B6A9C5D5-6716-49FA-AE91-69E69AE13979}" destId="{1FAB048C-8B8F-4BE0-99AE-66466C09E958}" srcOrd="1" destOrd="0" presId="urn:microsoft.com/office/officeart/2005/8/layout/vList2"/>
    <dgm:cxn modelId="{97B8C192-81C9-4210-A9A0-9C9EB585042E}" type="presParOf" srcId="{B6A9C5D5-6716-49FA-AE91-69E69AE13979}" destId="{FB6FAF87-3908-4693-90F2-E7A41532A76A}" srcOrd="2" destOrd="0" presId="urn:microsoft.com/office/officeart/2005/8/layout/vList2"/>
    <dgm:cxn modelId="{043C5CC5-01D8-47A6-ACEF-D0724D53FDE7}" type="presParOf" srcId="{B6A9C5D5-6716-49FA-AE91-69E69AE13979}" destId="{DBBC4595-110E-432C-9F96-7DC5DFFE1867}" srcOrd="3" destOrd="0" presId="urn:microsoft.com/office/officeart/2005/8/layout/v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7A912A-48BF-4DE7-9C81-0E758FD68DAF}" type="doc">
      <dgm:prSet loTypeId="urn:microsoft.com/office/officeart/2005/8/layout/radial2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06A139-12EC-4C58-A185-74EAA53C171D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effectLst>
          <a:glow rad="1397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/>
            <a:t>1. Комфортная среда проживания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dirty="0"/>
        </a:p>
      </dgm:t>
    </dgm:pt>
    <dgm:pt modelId="{608768F9-E925-4C5B-81A6-051E476B5851}" type="parTrans" cxnId="{32BBDFFE-E7D4-4DDF-980B-396B3E9D531D}">
      <dgm:prSet/>
      <dgm:spPr/>
      <dgm:t>
        <a:bodyPr/>
        <a:lstStyle/>
        <a:p>
          <a:endParaRPr lang="ru-RU"/>
        </a:p>
      </dgm:t>
    </dgm:pt>
    <dgm:pt modelId="{00E41836-B21E-4874-94A1-9B74428201E8}" type="sibTrans" cxnId="{32BBDFFE-E7D4-4DDF-980B-396B3E9D531D}">
      <dgm:prSet/>
      <dgm:spPr/>
      <dgm:t>
        <a:bodyPr/>
        <a:lstStyle/>
        <a:p>
          <a:endParaRPr lang="ru-RU"/>
        </a:p>
      </dgm:t>
    </dgm:pt>
    <dgm:pt modelId="{409DCAEB-80EC-4ECF-BC1F-8219811420B4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600" b="1" dirty="0" smtClean="0"/>
            <a:t>2.Человеческкий капитал</a:t>
          </a:r>
          <a:endParaRPr lang="ru-RU" sz="1600" b="1" dirty="0"/>
        </a:p>
      </dgm:t>
    </dgm:pt>
    <dgm:pt modelId="{005CA112-CA7D-4C67-A65C-4543F2D60F80}" type="parTrans" cxnId="{3A86D382-34C6-4EA2-A105-51D4BD4A7FF9}">
      <dgm:prSet/>
      <dgm:spPr/>
      <dgm:t>
        <a:bodyPr/>
        <a:lstStyle/>
        <a:p>
          <a:endParaRPr lang="ru-RU"/>
        </a:p>
      </dgm:t>
    </dgm:pt>
    <dgm:pt modelId="{0B70D276-64FF-456E-A070-1719A4E22547}" type="sibTrans" cxnId="{3A86D382-34C6-4EA2-A105-51D4BD4A7FF9}">
      <dgm:prSet/>
      <dgm:spPr/>
      <dgm:t>
        <a:bodyPr/>
        <a:lstStyle/>
        <a:p>
          <a:endParaRPr lang="ru-RU"/>
        </a:p>
      </dgm:t>
    </dgm:pt>
    <dgm:pt modelId="{75D5F9A8-772E-44A7-90E8-D3BE28AEC696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600" b="1" dirty="0" smtClean="0"/>
            <a:t>3.Экономика будущего</a:t>
          </a:r>
          <a:endParaRPr lang="ru-RU" sz="1600" b="1" dirty="0"/>
        </a:p>
      </dgm:t>
    </dgm:pt>
    <dgm:pt modelId="{B995FC6E-092E-4A4C-B132-DE10A78835B9}" type="parTrans" cxnId="{F1DCA688-AE90-440E-8407-C58E18DF4C70}">
      <dgm:prSet/>
      <dgm:spPr/>
      <dgm:t>
        <a:bodyPr/>
        <a:lstStyle/>
        <a:p>
          <a:endParaRPr lang="ru-RU"/>
        </a:p>
      </dgm:t>
    </dgm:pt>
    <dgm:pt modelId="{578D0BFC-52CF-43E4-BD79-7AFBB454D879}" type="sibTrans" cxnId="{F1DCA688-AE90-440E-8407-C58E18DF4C70}">
      <dgm:prSet/>
      <dgm:spPr/>
      <dgm:t>
        <a:bodyPr/>
        <a:lstStyle/>
        <a:p>
          <a:endParaRPr lang="ru-RU"/>
        </a:p>
      </dgm:t>
    </dgm:pt>
    <dgm:pt modelId="{52158486-117B-4247-A3C8-5E79A9109DBB}" type="pres">
      <dgm:prSet presAssocID="{737A912A-48BF-4DE7-9C81-0E758FD68DAF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FB1269-C058-4980-B898-0591DC480CF5}" type="pres">
      <dgm:prSet presAssocID="{737A912A-48BF-4DE7-9C81-0E758FD68DAF}" presName="cycle" presStyleCnt="0"/>
      <dgm:spPr/>
    </dgm:pt>
    <dgm:pt modelId="{F1E9FD61-33AD-42E0-AF49-07962E870977}" type="pres">
      <dgm:prSet presAssocID="{737A912A-48BF-4DE7-9C81-0E758FD68DAF}" presName="centerShape" presStyleCnt="0"/>
      <dgm:spPr/>
    </dgm:pt>
    <dgm:pt modelId="{17B49C03-613F-4EC6-ADF4-628CDFE3199A}" type="pres">
      <dgm:prSet presAssocID="{737A912A-48BF-4DE7-9C81-0E758FD68DAF}" presName="connSite" presStyleLbl="node1" presStyleIdx="0" presStyleCnt="4"/>
      <dgm:spPr/>
    </dgm:pt>
    <dgm:pt modelId="{B96FA3FD-6B5A-4F2B-B5A5-0A57BAF2F790}" type="pres">
      <dgm:prSet presAssocID="{737A912A-48BF-4DE7-9C81-0E758FD68DAF}" presName="visible" presStyleLbl="node1" presStyleIdx="0" presStyleCnt="4" custScaleX="212255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</dgm:pt>
    <dgm:pt modelId="{FE374041-6707-4DF5-B777-118C42D9EA5F}" type="pres">
      <dgm:prSet presAssocID="{608768F9-E925-4C5B-81A6-051E476B5851}" presName="Name25" presStyleLbl="parChTrans1D1" presStyleIdx="0" presStyleCnt="3"/>
      <dgm:spPr/>
      <dgm:t>
        <a:bodyPr/>
        <a:lstStyle/>
        <a:p>
          <a:endParaRPr lang="ru-RU"/>
        </a:p>
      </dgm:t>
    </dgm:pt>
    <dgm:pt modelId="{8CD666C2-CD94-4E90-B173-2C7C63C9A7AF}" type="pres">
      <dgm:prSet presAssocID="{AF06A139-12EC-4C58-A185-74EAA53C171D}" presName="node" presStyleCnt="0"/>
      <dgm:spPr/>
    </dgm:pt>
    <dgm:pt modelId="{75269568-1281-4F23-816A-6E649FB6C1E0}" type="pres">
      <dgm:prSet presAssocID="{AF06A139-12EC-4C58-A185-74EAA53C171D}" presName="parentNode" presStyleLbl="node1" presStyleIdx="1" presStyleCnt="4" custScaleX="212255" custLinFactNeighborX="85342" custLinFactNeighborY="1082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6AE244-13D8-4352-8158-6A4EA41D4028}" type="pres">
      <dgm:prSet presAssocID="{AF06A139-12EC-4C58-A185-74EAA53C171D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C4C3AE-9812-4A84-B512-5EE81D8473E4}" type="pres">
      <dgm:prSet presAssocID="{005CA112-CA7D-4C67-A65C-4543F2D60F80}" presName="Name25" presStyleLbl="parChTrans1D1" presStyleIdx="1" presStyleCnt="3"/>
      <dgm:spPr/>
      <dgm:t>
        <a:bodyPr/>
        <a:lstStyle/>
        <a:p>
          <a:endParaRPr lang="ru-RU"/>
        </a:p>
      </dgm:t>
    </dgm:pt>
    <dgm:pt modelId="{3631D5FD-549D-4087-842B-B8CF06FCE2B2}" type="pres">
      <dgm:prSet presAssocID="{409DCAEB-80EC-4ECF-BC1F-8219811420B4}" presName="node" presStyleCnt="0"/>
      <dgm:spPr/>
    </dgm:pt>
    <dgm:pt modelId="{6E9CECCF-19DF-4289-9475-F3501516FCFA}" type="pres">
      <dgm:prSet presAssocID="{409DCAEB-80EC-4ECF-BC1F-8219811420B4}" presName="parentNode" presStyleLbl="node1" presStyleIdx="2" presStyleCnt="4" custScaleX="212255" custLinFactX="67300" custLinFactNeighborX="100000" custLinFactNeighborY="247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E629B7-2A86-4114-9446-C0F4CB4201FA}" type="pres">
      <dgm:prSet presAssocID="{409DCAEB-80EC-4ECF-BC1F-8219811420B4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ADD640-5163-456F-9798-4DF1D98C6FCF}" type="pres">
      <dgm:prSet presAssocID="{B995FC6E-092E-4A4C-B132-DE10A78835B9}" presName="Name25" presStyleLbl="parChTrans1D1" presStyleIdx="2" presStyleCnt="3"/>
      <dgm:spPr/>
      <dgm:t>
        <a:bodyPr/>
        <a:lstStyle/>
        <a:p>
          <a:endParaRPr lang="ru-RU"/>
        </a:p>
      </dgm:t>
    </dgm:pt>
    <dgm:pt modelId="{916A5EED-2C61-401F-8B0B-D00AD6143099}" type="pres">
      <dgm:prSet presAssocID="{75D5F9A8-772E-44A7-90E8-D3BE28AEC696}" presName="node" presStyleCnt="0"/>
      <dgm:spPr/>
    </dgm:pt>
    <dgm:pt modelId="{519E0F9D-0EC1-4C13-8022-5B0AFC643579}" type="pres">
      <dgm:prSet presAssocID="{75D5F9A8-772E-44A7-90E8-D3BE28AEC696}" presName="parentNode" presStyleLbl="node1" presStyleIdx="3" presStyleCnt="4" custScaleX="212255" custLinFactX="100000" custLinFactNeighborX="122264" custLinFactNeighborY="-40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7759A6-FEAF-45BF-9753-51197F0B8DBD}" type="pres">
      <dgm:prSet presAssocID="{75D5F9A8-772E-44A7-90E8-D3BE28AEC696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B794B6-96AE-40A9-AF2B-85C272B4FF69}" type="presOf" srcId="{608768F9-E925-4C5B-81A6-051E476B5851}" destId="{FE374041-6707-4DF5-B777-118C42D9EA5F}" srcOrd="0" destOrd="0" presId="urn:microsoft.com/office/officeart/2005/8/layout/radial2"/>
    <dgm:cxn modelId="{87E32665-6A9B-440C-8667-1815E86B458B}" type="presOf" srcId="{AF06A139-12EC-4C58-A185-74EAA53C171D}" destId="{75269568-1281-4F23-816A-6E649FB6C1E0}" srcOrd="0" destOrd="0" presId="urn:microsoft.com/office/officeart/2005/8/layout/radial2"/>
    <dgm:cxn modelId="{3A86D382-34C6-4EA2-A105-51D4BD4A7FF9}" srcId="{737A912A-48BF-4DE7-9C81-0E758FD68DAF}" destId="{409DCAEB-80EC-4ECF-BC1F-8219811420B4}" srcOrd="1" destOrd="0" parTransId="{005CA112-CA7D-4C67-A65C-4543F2D60F80}" sibTransId="{0B70D276-64FF-456E-A070-1719A4E22547}"/>
    <dgm:cxn modelId="{C35A892C-51B9-4BD3-B292-2CD58329A103}" type="presOf" srcId="{005CA112-CA7D-4C67-A65C-4543F2D60F80}" destId="{A1C4C3AE-9812-4A84-B512-5EE81D8473E4}" srcOrd="0" destOrd="0" presId="urn:microsoft.com/office/officeart/2005/8/layout/radial2"/>
    <dgm:cxn modelId="{4167D140-F296-48F5-8AA8-FCA69562174F}" type="presOf" srcId="{75D5F9A8-772E-44A7-90E8-D3BE28AEC696}" destId="{519E0F9D-0EC1-4C13-8022-5B0AFC643579}" srcOrd="0" destOrd="0" presId="urn:microsoft.com/office/officeart/2005/8/layout/radial2"/>
    <dgm:cxn modelId="{32BBDFFE-E7D4-4DDF-980B-396B3E9D531D}" srcId="{737A912A-48BF-4DE7-9C81-0E758FD68DAF}" destId="{AF06A139-12EC-4C58-A185-74EAA53C171D}" srcOrd="0" destOrd="0" parTransId="{608768F9-E925-4C5B-81A6-051E476B5851}" sibTransId="{00E41836-B21E-4874-94A1-9B74428201E8}"/>
    <dgm:cxn modelId="{F1DCA688-AE90-440E-8407-C58E18DF4C70}" srcId="{737A912A-48BF-4DE7-9C81-0E758FD68DAF}" destId="{75D5F9A8-772E-44A7-90E8-D3BE28AEC696}" srcOrd="2" destOrd="0" parTransId="{B995FC6E-092E-4A4C-B132-DE10A78835B9}" sibTransId="{578D0BFC-52CF-43E4-BD79-7AFBB454D879}"/>
    <dgm:cxn modelId="{0F67DA5C-A37D-4194-920F-CE339C3DCB20}" type="presOf" srcId="{B995FC6E-092E-4A4C-B132-DE10A78835B9}" destId="{1BADD640-5163-456F-9798-4DF1D98C6FCF}" srcOrd="0" destOrd="0" presId="urn:microsoft.com/office/officeart/2005/8/layout/radial2"/>
    <dgm:cxn modelId="{3F758897-68F3-4FAA-96BF-EC11A68350D0}" type="presOf" srcId="{409DCAEB-80EC-4ECF-BC1F-8219811420B4}" destId="{6E9CECCF-19DF-4289-9475-F3501516FCFA}" srcOrd="0" destOrd="0" presId="urn:microsoft.com/office/officeart/2005/8/layout/radial2"/>
    <dgm:cxn modelId="{CDD93F09-FDAB-4B8D-A12B-9C28C9A351E9}" type="presOf" srcId="{737A912A-48BF-4DE7-9C81-0E758FD68DAF}" destId="{52158486-117B-4247-A3C8-5E79A9109DBB}" srcOrd="0" destOrd="0" presId="urn:microsoft.com/office/officeart/2005/8/layout/radial2"/>
    <dgm:cxn modelId="{D1840C03-22C3-4765-9BFE-A594676E5C6C}" type="presParOf" srcId="{52158486-117B-4247-A3C8-5E79A9109DBB}" destId="{FBFB1269-C058-4980-B898-0591DC480CF5}" srcOrd="0" destOrd="0" presId="urn:microsoft.com/office/officeart/2005/8/layout/radial2"/>
    <dgm:cxn modelId="{0403F8DE-7447-47D6-8D05-3C6621979380}" type="presParOf" srcId="{FBFB1269-C058-4980-B898-0591DC480CF5}" destId="{F1E9FD61-33AD-42E0-AF49-07962E870977}" srcOrd="0" destOrd="0" presId="urn:microsoft.com/office/officeart/2005/8/layout/radial2"/>
    <dgm:cxn modelId="{88270169-7A71-411C-AB8F-85398AE1272B}" type="presParOf" srcId="{F1E9FD61-33AD-42E0-AF49-07962E870977}" destId="{17B49C03-613F-4EC6-ADF4-628CDFE3199A}" srcOrd="0" destOrd="0" presId="urn:microsoft.com/office/officeart/2005/8/layout/radial2"/>
    <dgm:cxn modelId="{4576D695-87BE-423C-B61A-91AB02A2D954}" type="presParOf" srcId="{F1E9FD61-33AD-42E0-AF49-07962E870977}" destId="{B96FA3FD-6B5A-4F2B-B5A5-0A57BAF2F790}" srcOrd="1" destOrd="0" presId="urn:microsoft.com/office/officeart/2005/8/layout/radial2"/>
    <dgm:cxn modelId="{3ADD67D2-4F42-4172-B8D9-A6B2523A3359}" type="presParOf" srcId="{FBFB1269-C058-4980-B898-0591DC480CF5}" destId="{FE374041-6707-4DF5-B777-118C42D9EA5F}" srcOrd="1" destOrd="0" presId="urn:microsoft.com/office/officeart/2005/8/layout/radial2"/>
    <dgm:cxn modelId="{E2710DCB-4F1D-4426-8DAC-CFD6FD2EE263}" type="presParOf" srcId="{FBFB1269-C058-4980-B898-0591DC480CF5}" destId="{8CD666C2-CD94-4E90-B173-2C7C63C9A7AF}" srcOrd="2" destOrd="0" presId="urn:microsoft.com/office/officeart/2005/8/layout/radial2"/>
    <dgm:cxn modelId="{174C12CF-433F-405B-A79A-500372C33D59}" type="presParOf" srcId="{8CD666C2-CD94-4E90-B173-2C7C63C9A7AF}" destId="{75269568-1281-4F23-816A-6E649FB6C1E0}" srcOrd="0" destOrd="0" presId="urn:microsoft.com/office/officeart/2005/8/layout/radial2"/>
    <dgm:cxn modelId="{C894683A-71AE-4583-9146-A18F23D457D9}" type="presParOf" srcId="{8CD666C2-CD94-4E90-B173-2C7C63C9A7AF}" destId="{6F6AE244-13D8-4352-8158-6A4EA41D4028}" srcOrd="1" destOrd="0" presId="urn:microsoft.com/office/officeart/2005/8/layout/radial2"/>
    <dgm:cxn modelId="{7A2A0632-CC97-4BF1-A98B-0298269D9D53}" type="presParOf" srcId="{FBFB1269-C058-4980-B898-0591DC480CF5}" destId="{A1C4C3AE-9812-4A84-B512-5EE81D8473E4}" srcOrd="3" destOrd="0" presId="urn:microsoft.com/office/officeart/2005/8/layout/radial2"/>
    <dgm:cxn modelId="{9B83DE03-9FBC-4967-BED8-2DE48ABFD235}" type="presParOf" srcId="{FBFB1269-C058-4980-B898-0591DC480CF5}" destId="{3631D5FD-549D-4087-842B-B8CF06FCE2B2}" srcOrd="4" destOrd="0" presId="urn:microsoft.com/office/officeart/2005/8/layout/radial2"/>
    <dgm:cxn modelId="{1B9E5B22-1321-4E8A-BD5A-3FF92CAC1DB3}" type="presParOf" srcId="{3631D5FD-549D-4087-842B-B8CF06FCE2B2}" destId="{6E9CECCF-19DF-4289-9475-F3501516FCFA}" srcOrd="0" destOrd="0" presId="urn:microsoft.com/office/officeart/2005/8/layout/radial2"/>
    <dgm:cxn modelId="{DF6E22E2-C31E-4BB9-A97F-D290AEBD5FC6}" type="presParOf" srcId="{3631D5FD-549D-4087-842B-B8CF06FCE2B2}" destId="{CBE629B7-2A86-4114-9446-C0F4CB4201FA}" srcOrd="1" destOrd="0" presId="urn:microsoft.com/office/officeart/2005/8/layout/radial2"/>
    <dgm:cxn modelId="{3C5B6FAC-9CFD-45B2-AB2F-E6DA4E94DFEE}" type="presParOf" srcId="{FBFB1269-C058-4980-B898-0591DC480CF5}" destId="{1BADD640-5163-456F-9798-4DF1D98C6FCF}" srcOrd="5" destOrd="0" presId="urn:microsoft.com/office/officeart/2005/8/layout/radial2"/>
    <dgm:cxn modelId="{02747BBF-1D9B-463C-8B8C-0990B8921FBC}" type="presParOf" srcId="{FBFB1269-C058-4980-B898-0591DC480CF5}" destId="{916A5EED-2C61-401F-8B0B-D00AD6143099}" srcOrd="6" destOrd="0" presId="urn:microsoft.com/office/officeart/2005/8/layout/radial2"/>
    <dgm:cxn modelId="{46AA3435-5F8F-4B5C-A832-89CB3D0CD7D1}" type="presParOf" srcId="{916A5EED-2C61-401F-8B0B-D00AD6143099}" destId="{519E0F9D-0EC1-4C13-8022-5B0AFC643579}" srcOrd="0" destOrd="0" presId="urn:microsoft.com/office/officeart/2005/8/layout/radial2"/>
    <dgm:cxn modelId="{BBD10C64-6F61-4EC1-AC4A-19B0A0A78276}" type="presParOf" srcId="{916A5EED-2C61-401F-8B0B-D00AD6143099}" destId="{567759A6-FEAF-45BF-9753-51197F0B8DBD}" srcOrd="1" destOrd="0" presId="urn:microsoft.com/office/officeart/2005/8/layout/radial2"/>
  </dgm:cxnLst>
  <dgm:bg>
    <a:gradFill>
      <a:gsLst>
        <a:gs pos="0">
          <a:srgbClr val="FFFF00"/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dgm:bg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F441078-4F73-4374-A98E-524A4E6D784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14B73257-FC52-43AF-80E2-E0B3BB1F2AC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000" b="1" dirty="0" smtClean="0"/>
            <a:t>Красноярский район для красноярцев</a:t>
          </a:r>
          <a:r>
            <a:rPr lang="ru-RU" sz="1000" dirty="0" smtClean="0"/>
            <a:t> – территория благополучия, лучшее место для жизни и работы.</a:t>
          </a:r>
          <a:endParaRPr lang="ru-RU" sz="1000" dirty="0"/>
        </a:p>
      </dgm:t>
    </dgm:pt>
    <dgm:pt modelId="{3BEFCA41-8650-483E-B02A-96B361414826}" type="parTrans" cxnId="{E8D25DF1-B8BD-4673-BE6F-CC5C24FB07E3}">
      <dgm:prSet/>
      <dgm:spPr/>
      <dgm:t>
        <a:bodyPr/>
        <a:lstStyle/>
        <a:p>
          <a:endParaRPr lang="ru-RU"/>
        </a:p>
      </dgm:t>
    </dgm:pt>
    <dgm:pt modelId="{95C1F140-7C23-432A-8FB1-BE5F68F6DAF9}" type="sibTrans" cxnId="{E8D25DF1-B8BD-4673-BE6F-CC5C24FB07E3}">
      <dgm:prSet/>
      <dgm:spPr/>
      <dgm:t>
        <a:bodyPr/>
        <a:lstStyle/>
        <a:p>
          <a:endParaRPr lang="ru-RU"/>
        </a:p>
      </dgm:t>
    </dgm:pt>
    <dgm:pt modelId="{0433163E-E94B-44A5-8058-EC2E2834E64A}">
      <dgm:prSet phldrT="[Текст]" custT="1"/>
      <dgm:spPr/>
      <dgm:t>
        <a:bodyPr/>
        <a:lstStyle/>
        <a:p>
          <a:r>
            <a:rPr lang="ru-RU" sz="1000" b="1" dirty="0" smtClean="0"/>
            <a:t>Красноярский район в России</a:t>
          </a:r>
          <a:r>
            <a:rPr lang="ru-RU" sz="1000" dirty="0" smtClean="0"/>
            <a:t> – </a:t>
          </a:r>
          <a:r>
            <a:rPr lang="ru-RU" sz="1000" dirty="0" err="1" smtClean="0"/>
            <a:t>агрологистический</a:t>
          </a:r>
          <a:r>
            <a:rPr lang="ru-RU" sz="1000" dirty="0" smtClean="0"/>
            <a:t> и туристический </a:t>
          </a:r>
          <a:r>
            <a:rPr lang="ru-RU" sz="1000" dirty="0" err="1" smtClean="0"/>
            <a:t>хаб</a:t>
          </a:r>
          <a:endParaRPr lang="ru-RU" sz="1000" dirty="0"/>
        </a:p>
      </dgm:t>
    </dgm:pt>
    <dgm:pt modelId="{B59E70B1-9D32-4D6A-8921-58BE6B40E834}" type="parTrans" cxnId="{952729DE-6E7B-4BDA-8859-B7029C2F5D7F}">
      <dgm:prSet/>
      <dgm:spPr/>
      <dgm:t>
        <a:bodyPr/>
        <a:lstStyle/>
        <a:p>
          <a:endParaRPr lang="ru-RU"/>
        </a:p>
      </dgm:t>
    </dgm:pt>
    <dgm:pt modelId="{DDF916E1-DD55-4F88-9B25-47B024455B11}" type="sibTrans" cxnId="{952729DE-6E7B-4BDA-8859-B7029C2F5D7F}">
      <dgm:prSet/>
      <dgm:spPr/>
      <dgm:t>
        <a:bodyPr/>
        <a:lstStyle/>
        <a:p>
          <a:endParaRPr lang="ru-RU"/>
        </a:p>
      </dgm:t>
    </dgm:pt>
    <dgm:pt modelId="{55A2697F-C88A-45FC-B2FF-A5301533EDD2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b="1" dirty="0" smtClean="0"/>
            <a:t>Красноярский район в </a:t>
          </a:r>
          <a:r>
            <a:rPr lang="ru-RU" sz="1000" b="1" dirty="0" err="1" smtClean="0"/>
            <a:t>Самарско-Тольяттинской</a:t>
          </a:r>
          <a:r>
            <a:rPr lang="ru-RU" sz="1000" b="1" dirty="0" smtClean="0"/>
            <a:t> агломерации</a:t>
          </a:r>
          <a:r>
            <a:rPr lang="ru-RU" sz="1000" dirty="0" smtClean="0"/>
            <a:t> – район комфортной загородной жизни развитого фермерства и высокой экологической культуры.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000" dirty="0"/>
        </a:p>
      </dgm:t>
    </dgm:pt>
    <dgm:pt modelId="{D7578FE8-5094-4FB8-8E41-42F1D623E0BA}" type="parTrans" cxnId="{D01A7649-78D4-4C64-A8F0-4A25B2063A33}">
      <dgm:prSet/>
      <dgm:spPr/>
      <dgm:t>
        <a:bodyPr/>
        <a:lstStyle/>
        <a:p>
          <a:endParaRPr lang="ru-RU"/>
        </a:p>
      </dgm:t>
    </dgm:pt>
    <dgm:pt modelId="{FC16816C-DD47-4253-B7D0-AA7D22BABFD3}" type="sibTrans" cxnId="{D01A7649-78D4-4C64-A8F0-4A25B2063A33}">
      <dgm:prSet/>
      <dgm:spPr/>
      <dgm:t>
        <a:bodyPr/>
        <a:lstStyle/>
        <a:p>
          <a:endParaRPr lang="ru-RU"/>
        </a:p>
      </dgm:t>
    </dgm:pt>
    <dgm:pt modelId="{E3A49407-C271-4554-9AEA-F6B457D33794}" type="pres">
      <dgm:prSet presAssocID="{AF441078-4F73-4374-A98E-524A4E6D7841}" presName="compositeShape" presStyleCnt="0">
        <dgm:presLayoutVars>
          <dgm:chMax val="7"/>
          <dgm:dir/>
          <dgm:resizeHandles val="exact"/>
        </dgm:presLayoutVars>
      </dgm:prSet>
      <dgm:spPr/>
    </dgm:pt>
    <dgm:pt modelId="{596AF296-F287-4713-9B49-20A51BC870A4}" type="pres">
      <dgm:prSet presAssocID="{14B73257-FC52-43AF-80E2-E0B3BB1F2AC3}" presName="circ1" presStyleLbl="vennNode1" presStyleIdx="0" presStyleCnt="3" custScaleX="119610" custScaleY="116059" custLinFactNeighborX="-93936" custLinFactNeighborY="-5865"/>
      <dgm:spPr/>
      <dgm:t>
        <a:bodyPr/>
        <a:lstStyle/>
        <a:p>
          <a:endParaRPr lang="ru-RU"/>
        </a:p>
      </dgm:t>
    </dgm:pt>
    <dgm:pt modelId="{47479742-E12A-419B-B45B-5ACD111715DF}" type="pres">
      <dgm:prSet presAssocID="{14B73257-FC52-43AF-80E2-E0B3BB1F2AC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E6D122-2E38-4C88-896F-7A91DDD58474}" type="pres">
      <dgm:prSet presAssocID="{0433163E-E94B-44A5-8058-EC2E2834E64A}" presName="circ2" presStyleLbl="vennNode1" presStyleIdx="1" presStyleCnt="3" custScaleX="119610" custScaleY="116059" custLinFactNeighborX="-63569" custLinFactNeighborY="1106"/>
      <dgm:spPr/>
      <dgm:t>
        <a:bodyPr/>
        <a:lstStyle/>
        <a:p>
          <a:endParaRPr lang="ru-RU"/>
        </a:p>
      </dgm:t>
    </dgm:pt>
    <dgm:pt modelId="{8206C8F1-4A77-4154-8EAD-CC3DA3D5C780}" type="pres">
      <dgm:prSet presAssocID="{0433163E-E94B-44A5-8058-EC2E2834E64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57A121-7D3E-4209-B637-9BE36C4CB329}" type="pres">
      <dgm:prSet presAssocID="{55A2697F-C88A-45FC-B2FF-A5301533EDD2}" presName="circ3" presStyleLbl="vennNode1" presStyleIdx="2" presStyleCnt="3" custScaleX="119610" custScaleY="116059" custLinFactNeighborX="-85037" custLinFactNeighborY="10167"/>
      <dgm:spPr/>
      <dgm:t>
        <a:bodyPr/>
        <a:lstStyle/>
        <a:p>
          <a:endParaRPr lang="ru-RU"/>
        </a:p>
      </dgm:t>
    </dgm:pt>
    <dgm:pt modelId="{4127C8DE-D336-460A-B5F2-F55BC2EC9E24}" type="pres">
      <dgm:prSet presAssocID="{55A2697F-C88A-45FC-B2FF-A5301533EDD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D25DF1-B8BD-4673-BE6F-CC5C24FB07E3}" srcId="{AF441078-4F73-4374-A98E-524A4E6D7841}" destId="{14B73257-FC52-43AF-80E2-E0B3BB1F2AC3}" srcOrd="0" destOrd="0" parTransId="{3BEFCA41-8650-483E-B02A-96B361414826}" sibTransId="{95C1F140-7C23-432A-8FB1-BE5F68F6DAF9}"/>
    <dgm:cxn modelId="{952729DE-6E7B-4BDA-8859-B7029C2F5D7F}" srcId="{AF441078-4F73-4374-A98E-524A4E6D7841}" destId="{0433163E-E94B-44A5-8058-EC2E2834E64A}" srcOrd="1" destOrd="0" parTransId="{B59E70B1-9D32-4D6A-8921-58BE6B40E834}" sibTransId="{DDF916E1-DD55-4F88-9B25-47B024455B11}"/>
    <dgm:cxn modelId="{C1E591D3-5D70-484E-B491-ACD65FA25DC9}" type="presOf" srcId="{55A2697F-C88A-45FC-B2FF-A5301533EDD2}" destId="{D357A121-7D3E-4209-B637-9BE36C4CB329}" srcOrd="0" destOrd="0" presId="urn:microsoft.com/office/officeart/2005/8/layout/venn1"/>
    <dgm:cxn modelId="{326D51D7-9728-4FD0-B6A8-40F24EA7359A}" type="presOf" srcId="{14B73257-FC52-43AF-80E2-E0B3BB1F2AC3}" destId="{596AF296-F287-4713-9B49-20A51BC870A4}" srcOrd="0" destOrd="0" presId="urn:microsoft.com/office/officeart/2005/8/layout/venn1"/>
    <dgm:cxn modelId="{A8609BC1-32CD-4A77-BC4F-6A8E926B6CBF}" type="presOf" srcId="{0433163E-E94B-44A5-8058-EC2E2834E64A}" destId="{8206C8F1-4A77-4154-8EAD-CC3DA3D5C780}" srcOrd="1" destOrd="0" presId="urn:microsoft.com/office/officeart/2005/8/layout/venn1"/>
    <dgm:cxn modelId="{5160CA0D-3EF7-4B5A-90FD-D564F5256804}" type="presOf" srcId="{0433163E-E94B-44A5-8058-EC2E2834E64A}" destId="{7AE6D122-2E38-4C88-896F-7A91DDD58474}" srcOrd="0" destOrd="0" presId="urn:microsoft.com/office/officeart/2005/8/layout/venn1"/>
    <dgm:cxn modelId="{F9B1BC68-0734-47A5-B051-0B8B6E1A1788}" type="presOf" srcId="{AF441078-4F73-4374-A98E-524A4E6D7841}" destId="{E3A49407-C271-4554-9AEA-F6B457D33794}" srcOrd="0" destOrd="0" presId="urn:microsoft.com/office/officeart/2005/8/layout/venn1"/>
    <dgm:cxn modelId="{ABEC50D2-397E-43F4-BADE-E69DD50D1C79}" type="presOf" srcId="{55A2697F-C88A-45FC-B2FF-A5301533EDD2}" destId="{4127C8DE-D336-460A-B5F2-F55BC2EC9E24}" srcOrd="1" destOrd="0" presId="urn:microsoft.com/office/officeart/2005/8/layout/venn1"/>
    <dgm:cxn modelId="{2FA5CC65-0100-4E99-8793-C22408E30577}" type="presOf" srcId="{14B73257-FC52-43AF-80E2-E0B3BB1F2AC3}" destId="{47479742-E12A-419B-B45B-5ACD111715DF}" srcOrd="1" destOrd="0" presId="urn:microsoft.com/office/officeart/2005/8/layout/venn1"/>
    <dgm:cxn modelId="{D01A7649-78D4-4C64-A8F0-4A25B2063A33}" srcId="{AF441078-4F73-4374-A98E-524A4E6D7841}" destId="{55A2697F-C88A-45FC-B2FF-A5301533EDD2}" srcOrd="2" destOrd="0" parTransId="{D7578FE8-5094-4FB8-8E41-42F1D623E0BA}" sibTransId="{FC16816C-DD47-4253-B7D0-AA7D22BABFD3}"/>
    <dgm:cxn modelId="{76EC0F42-EBCD-427B-A48E-4A9F6A7BD080}" type="presParOf" srcId="{E3A49407-C271-4554-9AEA-F6B457D33794}" destId="{596AF296-F287-4713-9B49-20A51BC870A4}" srcOrd="0" destOrd="0" presId="urn:microsoft.com/office/officeart/2005/8/layout/venn1"/>
    <dgm:cxn modelId="{F907B7AE-79E6-4DBF-8483-AF8BBAC96CE1}" type="presParOf" srcId="{E3A49407-C271-4554-9AEA-F6B457D33794}" destId="{47479742-E12A-419B-B45B-5ACD111715DF}" srcOrd="1" destOrd="0" presId="urn:microsoft.com/office/officeart/2005/8/layout/venn1"/>
    <dgm:cxn modelId="{6F95B205-1D12-4BB5-8224-C421C0474EF0}" type="presParOf" srcId="{E3A49407-C271-4554-9AEA-F6B457D33794}" destId="{7AE6D122-2E38-4C88-896F-7A91DDD58474}" srcOrd="2" destOrd="0" presId="urn:microsoft.com/office/officeart/2005/8/layout/venn1"/>
    <dgm:cxn modelId="{50C669EF-C8EA-4D95-AE2C-CA404E3910AD}" type="presParOf" srcId="{E3A49407-C271-4554-9AEA-F6B457D33794}" destId="{8206C8F1-4A77-4154-8EAD-CC3DA3D5C780}" srcOrd="3" destOrd="0" presId="urn:microsoft.com/office/officeart/2005/8/layout/venn1"/>
    <dgm:cxn modelId="{E6FD7284-2E86-409B-A267-4E85DFE39B3D}" type="presParOf" srcId="{E3A49407-C271-4554-9AEA-F6B457D33794}" destId="{D357A121-7D3E-4209-B637-9BE36C4CB329}" srcOrd="4" destOrd="0" presId="urn:microsoft.com/office/officeart/2005/8/layout/venn1"/>
    <dgm:cxn modelId="{D4BD8324-E6E5-4C9F-BD53-55E987156FD4}" type="presParOf" srcId="{E3A49407-C271-4554-9AEA-F6B457D33794}" destId="{4127C8DE-D336-460A-B5F2-F55BC2EC9E24}" srcOrd="5" destOrd="0" presId="urn:microsoft.com/office/officeart/2005/8/layout/venn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58F47A7-9A90-4E99-ACF4-922B1AD27FA9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8B4DDD-C2B2-430B-801A-588FC589ECBC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Вхождение в ТОП-3 муниципалитетов  Самарской области</a:t>
          </a:r>
          <a:endParaRPr lang="ru-RU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C6433E9-E698-4642-8BD4-FB4C56223357}" type="parTrans" cxnId="{92F8CDBA-B222-4279-88C4-3632B3FC2D2A}">
      <dgm:prSet/>
      <dgm:spPr/>
      <dgm:t>
        <a:bodyPr/>
        <a:lstStyle/>
        <a:p>
          <a:endParaRPr lang="ru-RU"/>
        </a:p>
      </dgm:t>
    </dgm:pt>
    <dgm:pt modelId="{CE449F2D-2DE4-41AC-8E21-1C0856F82DDA}" type="sibTrans" cxnId="{92F8CDBA-B222-4279-88C4-3632B3FC2D2A}">
      <dgm:prSet/>
      <dgm:spPr/>
      <dgm:t>
        <a:bodyPr/>
        <a:lstStyle/>
        <a:p>
          <a:endParaRPr lang="ru-RU"/>
        </a:p>
      </dgm:t>
    </dgm:pt>
    <dgm:pt modelId="{0BFF64A5-0478-44EC-836E-E2BBF741941E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Ускоренное развитие промышленности, сельского хозяйства, сферы услуг и туризма на основе технологических инноваций и привлечения инвестиций</a:t>
          </a:r>
          <a:endParaRPr lang="ru-RU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F69A53E-D660-484A-8E71-8059076F660C}" type="parTrans" cxnId="{11C98C4F-3DD6-4B6A-B817-4FEE50673725}">
      <dgm:prSet/>
      <dgm:spPr/>
      <dgm:t>
        <a:bodyPr/>
        <a:lstStyle/>
        <a:p>
          <a:endParaRPr lang="ru-RU"/>
        </a:p>
      </dgm:t>
    </dgm:pt>
    <dgm:pt modelId="{BBACBF4E-93EA-4F4A-9C01-B56642315319}" type="sibTrans" cxnId="{11C98C4F-3DD6-4B6A-B817-4FEE50673725}">
      <dgm:prSet/>
      <dgm:spPr/>
      <dgm:t>
        <a:bodyPr/>
        <a:lstStyle/>
        <a:p>
          <a:endParaRPr lang="ru-RU"/>
        </a:p>
      </dgm:t>
    </dgm:pt>
    <dgm:pt modelId="{3E4909D0-6AFE-4960-874E-125A62F1B060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Развитие дорожно-транспортной инфраструктуры</a:t>
          </a:r>
          <a:endParaRPr lang="ru-RU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8101E414-8402-406F-A885-DB33BD652FB1}" type="parTrans" cxnId="{48A96DD7-06F8-46C3-BED1-DDF67EE10796}">
      <dgm:prSet/>
      <dgm:spPr/>
      <dgm:t>
        <a:bodyPr/>
        <a:lstStyle/>
        <a:p>
          <a:endParaRPr lang="ru-RU"/>
        </a:p>
      </dgm:t>
    </dgm:pt>
    <dgm:pt modelId="{B046F1D1-650D-4FEA-A927-360075C4E23F}" type="sibTrans" cxnId="{48A96DD7-06F8-46C3-BED1-DDF67EE10796}">
      <dgm:prSet/>
      <dgm:spPr/>
      <dgm:t>
        <a:bodyPr/>
        <a:lstStyle/>
        <a:p>
          <a:endParaRPr lang="ru-RU"/>
        </a:p>
      </dgm:t>
    </dgm:pt>
    <dgm:pt modelId="{FE4D2657-D838-493F-BDD9-A2A6B189207D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Улучшение экологической обстановки и эффективное обращение с отходами</a:t>
          </a:r>
          <a:endParaRPr lang="ru-RU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8A8FB76-E429-4576-96F5-E36DF812A3FA}" type="parTrans" cxnId="{E2DC4133-53B7-4772-B922-B6861AFECB8C}">
      <dgm:prSet/>
      <dgm:spPr/>
      <dgm:t>
        <a:bodyPr/>
        <a:lstStyle/>
        <a:p>
          <a:endParaRPr lang="ru-RU"/>
        </a:p>
      </dgm:t>
    </dgm:pt>
    <dgm:pt modelId="{A8CE3EBE-0DE4-4490-A279-294C9CEF099C}" type="sibTrans" cxnId="{E2DC4133-53B7-4772-B922-B6861AFECB8C}">
      <dgm:prSet/>
      <dgm:spPr/>
      <dgm:t>
        <a:bodyPr/>
        <a:lstStyle/>
        <a:p>
          <a:endParaRPr lang="ru-RU"/>
        </a:p>
      </dgm:t>
    </dgm:pt>
    <dgm:pt modelId="{3BBD79D2-DBA2-4466-973E-87A0AAD38710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 err="1" smtClean="0">
              <a:solidFill>
                <a:schemeClr val="tx1">
                  <a:lumMod val="75000"/>
                  <a:lumOff val="25000"/>
                </a:schemeClr>
              </a:solidFill>
            </a:rPr>
            <a:t>Здоровьесбережение</a:t>
          </a:r>
          <a: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, развитие социальной и </a:t>
          </a:r>
          <a:r>
            <a:rPr lang="ru-RU" b="1" dirty="0" err="1" smtClean="0">
              <a:solidFill>
                <a:schemeClr val="tx1">
                  <a:lumMod val="75000"/>
                  <a:lumOff val="25000"/>
                </a:schemeClr>
              </a:solidFill>
            </a:rPr>
            <a:t>культурно-досуговой</a:t>
          </a:r>
          <a: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 среды</a:t>
          </a:r>
          <a:endParaRPr lang="ru-RU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3E9CE325-7C64-4574-A130-EE4687B96B6B}" type="parTrans" cxnId="{B818AFEB-8435-40B9-AB22-8F51B75DD4D8}">
      <dgm:prSet/>
      <dgm:spPr/>
      <dgm:t>
        <a:bodyPr/>
        <a:lstStyle/>
        <a:p>
          <a:endParaRPr lang="ru-RU"/>
        </a:p>
      </dgm:t>
    </dgm:pt>
    <dgm:pt modelId="{8216D6AA-7CAE-47C8-A8B9-57B5B9B42A59}" type="sibTrans" cxnId="{B818AFEB-8435-40B9-AB22-8F51B75DD4D8}">
      <dgm:prSet/>
      <dgm:spPr/>
      <dgm:t>
        <a:bodyPr/>
        <a:lstStyle/>
        <a:p>
          <a:endParaRPr lang="ru-RU"/>
        </a:p>
      </dgm:t>
    </dgm:pt>
    <dgm:pt modelId="{2AD4F67E-0ADC-47A6-B845-19CDAD5BD4FD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Устойчивый рост объемов жилищного строительства и комфортности среды проживания</a:t>
          </a:r>
          <a:endParaRPr lang="ru-RU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27BB5209-6BFD-461C-BE95-CD089A3779A5}" type="parTrans" cxnId="{02032AE5-D51F-4F85-9FA7-580AC41B28DE}">
      <dgm:prSet/>
      <dgm:spPr/>
      <dgm:t>
        <a:bodyPr/>
        <a:lstStyle/>
        <a:p>
          <a:endParaRPr lang="ru-RU"/>
        </a:p>
      </dgm:t>
    </dgm:pt>
    <dgm:pt modelId="{28CEBD4C-9E12-4239-9BB1-DB8BBAAA7943}" type="sibTrans" cxnId="{02032AE5-D51F-4F85-9FA7-580AC41B28DE}">
      <dgm:prSet/>
      <dgm:spPr/>
      <dgm:t>
        <a:bodyPr/>
        <a:lstStyle/>
        <a:p>
          <a:endParaRPr lang="ru-RU"/>
        </a:p>
      </dgm:t>
    </dgm:pt>
    <dgm:pt modelId="{7CBCACFC-7B45-45E7-B3EC-313431AD8C41}" type="pres">
      <dgm:prSet presAssocID="{958F47A7-9A90-4E99-ACF4-922B1AD27FA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9C9DAB-61BC-46B8-965F-E7B407755D6C}" type="pres">
      <dgm:prSet presAssocID="{478B4DDD-C2B2-430B-801A-588FC589ECBC}" presName="node" presStyleLbl="node1" presStyleIdx="0" presStyleCnt="6" custScaleX="181495" custScaleY="120948" custRadScaleRad="969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16AC59-1138-4257-8EED-16DE5B75DEF3}" type="pres">
      <dgm:prSet presAssocID="{478B4DDD-C2B2-430B-801A-588FC589ECBC}" presName="spNode" presStyleCnt="0"/>
      <dgm:spPr/>
    </dgm:pt>
    <dgm:pt modelId="{118C8BA0-8C7C-425B-96E6-F4D939A5EB5A}" type="pres">
      <dgm:prSet presAssocID="{CE449F2D-2DE4-41AC-8E21-1C0856F82DDA}" presName="sibTrans" presStyleLbl="sibTrans1D1" presStyleIdx="0" presStyleCnt="6"/>
      <dgm:spPr/>
      <dgm:t>
        <a:bodyPr/>
        <a:lstStyle/>
        <a:p>
          <a:endParaRPr lang="ru-RU"/>
        </a:p>
      </dgm:t>
    </dgm:pt>
    <dgm:pt modelId="{625DBBAB-18BF-4D2B-8AEB-2378F1D5AEEB}" type="pres">
      <dgm:prSet presAssocID="{0BFF64A5-0478-44EC-836E-E2BBF741941E}" presName="node" presStyleLbl="node1" presStyleIdx="1" presStyleCnt="6" custScaleX="151548" custScaleY="124264" custRadScaleRad="111311" custRadScaleInc="452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801578-6ADD-480E-963B-CCBFB4F5B2E4}" type="pres">
      <dgm:prSet presAssocID="{0BFF64A5-0478-44EC-836E-E2BBF741941E}" presName="spNode" presStyleCnt="0"/>
      <dgm:spPr/>
    </dgm:pt>
    <dgm:pt modelId="{3990B26C-C05A-4EB6-B21E-ABFA824E16DD}" type="pres">
      <dgm:prSet presAssocID="{BBACBF4E-93EA-4F4A-9C01-B56642315319}" presName="sibTrans" presStyleLbl="sibTrans1D1" presStyleIdx="1" presStyleCnt="6"/>
      <dgm:spPr/>
      <dgm:t>
        <a:bodyPr/>
        <a:lstStyle/>
        <a:p>
          <a:endParaRPr lang="ru-RU"/>
        </a:p>
      </dgm:t>
    </dgm:pt>
    <dgm:pt modelId="{D935AB94-B69E-4BC3-96CA-B4795A3113F1}" type="pres">
      <dgm:prSet presAssocID="{2AD4F67E-0ADC-47A6-B845-19CDAD5BD4FD}" presName="node" presStyleLbl="node1" presStyleIdx="2" presStyleCnt="6" custScaleX="166447" custScaleY="109785" custRadScaleRad="119564" custRadScaleInc="-276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2F77ED-72C2-4325-970C-2BB7D4266540}" type="pres">
      <dgm:prSet presAssocID="{2AD4F67E-0ADC-47A6-B845-19CDAD5BD4FD}" presName="spNode" presStyleCnt="0"/>
      <dgm:spPr/>
    </dgm:pt>
    <dgm:pt modelId="{63F2BC51-3B0D-4B33-B508-9E04A905E447}" type="pres">
      <dgm:prSet presAssocID="{28CEBD4C-9E12-4239-9BB1-DB8BBAAA7943}" presName="sibTrans" presStyleLbl="sibTrans1D1" presStyleIdx="2" presStyleCnt="6"/>
      <dgm:spPr/>
      <dgm:t>
        <a:bodyPr/>
        <a:lstStyle/>
        <a:p>
          <a:endParaRPr lang="ru-RU"/>
        </a:p>
      </dgm:t>
    </dgm:pt>
    <dgm:pt modelId="{A38EAD06-FD78-4789-A444-C5544B5FEE18}" type="pres">
      <dgm:prSet presAssocID="{3E4909D0-6AFE-4960-874E-125A62F1B060}" presName="node" presStyleLbl="node1" presStyleIdx="3" presStyleCnt="6" custScaleX="1452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ADACC3-95B8-4B40-A627-4E51B3A7745A}" type="pres">
      <dgm:prSet presAssocID="{3E4909D0-6AFE-4960-874E-125A62F1B060}" presName="spNode" presStyleCnt="0"/>
      <dgm:spPr/>
    </dgm:pt>
    <dgm:pt modelId="{F0E4079F-C6D8-4C84-BEC7-D5E5C101293C}" type="pres">
      <dgm:prSet presAssocID="{B046F1D1-650D-4FEA-A927-360075C4E23F}" presName="sibTrans" presStyleLbl="sibTrans1D1" presStyleIdx="3" presStyleCnt="6"/>
      <dgm:spPr/>
      <dgm:t>
        <a:bodyPr/>
        <a:lstStyle/>
        <a:p>
          <a:endParaRPr lang="ru-RU"/>
        </a:p>
      </dgm:t>
    </dgm:pt>
    <dgm:pt modelId="{EC20F297-ED06-48BD-9067-28D6904505D7}" type="pres">
      <dgm:prSet presAssocID="{FE4D2657-D838-493F-BDD9-A2A6B189207D}" presName="node" presStyleLbl="node1" presStyleIdx="4" presStyleCnt="6" custScaleX="187934" custRadScaleRad="113336" custRadScaleInc="149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3153E1-E8DE-44BA-9D67-A3BBD251AAFE}" type="pres">
      <dgm:prSet presAssocID="{FE4D2657-D838-493F-BDD9-A2A6B189207D}" presName="spNode" presStyleCnt="0"/>
      <dgm:spPr/>
    </dgm:pt>
    <dgm:pt modelId="{003C10D9-8DA5-4767-86E5-67B8AA9F6F3F}" type="pres">
      <dgm:prSet presAssocID="{A8CE3EBE-0DE4-4490-A279-294C9CEF099C}" presName="sibTrans" presStyleLbl="sibTrans1D1" presStyleIdx="4" presStyleCnt="6"/>
      <dgm:spPr/>
      <dgm:t>
        <a:bodyPr/>
        <a:lstStyle/>
        <a:p>
          <a:endParaRPr lang="ru-RU"/>
        </a:p>
      </dgm:t>
    </dgm:pt>
    <dgm:pt modelId="{73F1499A-B4EC-4F3E-880A-19B802EDFC9F}" type="pres">
      <dgm:prSet presAssocID="{3BBD79D2-DBA2-4466-973E-87A0AAD38710}" presName="node" presStyleLbl="node1" presStyleIdx="5" presStyleCnt="6" custScaleX="155771" custRadScaleRad="112286" custRadScaleInc="-418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320FDE-AB5D-43C4-BD96-4DDFBC299FF3}" type="pres">
      <dgm:prSet presAssocID="{3BBD79D2-DBA2-4466-973E-87A0AAD38710}" presName="spNode" presStyleCnt="0"/>
      <dgm:spPr/>
    </dgm:pt>
    <dgm:pt modelId="{A7041AF2-46A8-4243-B539-42B914EC3B61}" type="pres">
      <dgm:prSet presAssocID="{8216D6AA-7CAE-47C8-A8B9-57B5B9B42A59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48A96DD7-06F8-46C3-BED1-DDF67EE10796}" srcId="{958F47A7-9A90-4E99-ACF4-922B1AD27FA9}" destId="{3E4909D0-6AFE-4960-874E-125A62F1B060}" srcOrd="3" destOrd="0" parTransId="{8101E414-8402-406F-A885-DB33BD652FB1}" sibTransId="{B046F1D1-650D-4FEA-A927-360075C4E23F}"/>
    <dgm:cxn modelId="{BD19A9FF-D4C6-485A-B264-E9A121ECF35D}" type="presOf" srcId="{28CEBD4C-9E12-4239-9BB1-DB8BBAAA7943}" destId="{63F2BC51-3B0D-4B33-B508-9E04A905E447}" srcOrd="0" destOrd="0" presId="urn:microsoft.com/office/officeart/2005/8/layout/cycle5"/>
    <dgm:cxn modelId="{92F8CDBA-B222-4279-88C4-3632B3FC2D2A}" srcId="{958F47A7-9A90-4E99-ACF4-922B1AD27FA9}" destId="{478B4DDD-C2B2-430B-801A-588FC589ECBC}" srcOrd="0" destOrd="0" parTransId="{4C6433E9-E698-4642-8BD4-FB4C56223357}" sibTransId="{CE449F2D-2DE4-41AC-8E21-1C0856F82DDA}"/>
    <dgm:cxn modelId="{AFC8171F-9919-4FED-B7B9-74B4A8C93392}" type="presOf" srcId="{958F47A7-9A90-4E99-ACF4-922B1AD27FA9}" destId="{7CBCACFC-7B45-45E7-B3EC-313431AD8C41}" srcOrd="0" destOrd="0" presId="urn:microsoft.com/office/officeart/2005/8/layout/cycle5"/>
    <dgm:cxn modelId="{7427D795-BFA6-4F54-BA93-05D21F3CD73B}" type="presOf" srcId="{A8CE3EBE-0DE4-4490-A279-294C9CEF099C}" destId="{003C10D9-8DA5-4767-86E5-67B8AA9F6F3F}" srcOrd="0" destOrd="0" presId="urn:microsoft.com/office/officeart/2005/8/layout/cycle5"/>
    <dgm:cxn modelId="{41C256A5-FE78-43BE-822F-FFF03B51DDC1}" type="presOf" srcId="{BBACBF4E-93EA-4F4A-9C01-B56642315319}" destId="{3990B26C-C05A-4EB6-B21E-ABFA824E16DD}" srcOrd="0" destOrd="0" presId="urn:microsoft.com/office/officeart/2005/8/layout/cycle5"/>
    <dgm:cxn modelId="{749D6EE4-6FAA-4B5F-BBF1-380D53C1022A}" type="presOf" srcId="{3E4909D0-6AFE-4960-874E-125A62F1B060}" destId="{A38EAD06-FD78-4789-A444-C5544B5FEE18}" srcOrd="0" destOrd="0" presId="urn:microsoft.com/office/officeart/2005/8/layout/cycle5"/>
    <dgm:cxn modelId="{E8DD1CD7-09C8-4E7B-A2F5-F43ACD5ED9F4}" type="presOf" srcId="{478B4DDD-C2B2-430B-801A-588FC589ECBC}" destId="{1D9C9DAB-61BC-46B8-965F-E7B407755D6C}" srcOrd="0" destOrd="0" presId="urn:microsoft.com/office/officeart/2005/8/layout/cycle5"/>
    <dgm:cxn modelId="{A33498A9-8EB1-48CD-93CA-D011F4790B87}" type="presOf" srcId="{2AD4F67E-0ADC-47A6-B845-19CDAD5BD4FD}" destId="{D935AB94-B69E-4BC3-96CA-B4795A3113F1}" srcOrd="0" destOrd="0" presId="urn:microsoft.com/office/officeart/2005/8/layout/cycle5"/>
    <dgm:cxn modelId="{B818AFEB-8435-40B9-AB22-8F51B75DD4D8}" srcId="{958F47A7-9A90-4E99-ACF4-922B1AD27FA9}" destId="{3BBD79D2-DBA2-4466-973E-87A0AAD38710}" srcOrd="5" destOrd="0" parTransId="{3E9CE325-7C64-4574-A130-EE4687B96B6B}" sibTransId="{8216D6AA-7CAE-47C8-A8B9-57B5B9B42A59}"/>
    <dgm:cxn modelId="{9959D9A6-AECD-460E-A228-20D17E0E9C78}" type="presOf" srcId="{3BBD79D2-DBA2-4466-973E-87A0AAD38710}" destId="{73F1499A-B4EC-4F3E-880A-19B802EDFC9F}" srcOrd="0" destOrd="0" presId="urn:microsoft.com/office/officeart/2005/8/layout/cycle5"/>
    <dgm:cxn modelId="{5D914E4A-A42A-41BE-BAEC-A18D5ACE7E5E}" type="presOf" srcId="{0BFF64A5-0478-44EC-836E-E2BBF741941E}" destId="{625DBBAB-18BF-4D2B-8AEB-2378F1D5AEEB}" srcOrd="0" destOrd="0" presId="urn:microsoft.com/office/officeart/2005/8/layout/cycle5"/>
    <dgm:cxn modelId="{F74F895E-2023-4791-A309-09BE4516EF71}" type="presOf" srcId="{FE4D2657-D838-493F-BDD9-A2A6B189207D}" destId="{EC20F297-ED06-48BD-9067-28D6904505D7}" srcOrd="0" destOrd="0" presId="urn:microsoft.com/office/officeart/2005/8/layout/cycle5"/>
    <dgm:cxn modelId="{10D6A6D3-0624-498E-A6EA-5DCC3FC88CA7}" type="presOf" srcId="{8216D6AA-7CAE-47C8-A8B9-57B5B9B42A59}" destId="{A7041AF2-46A8-4243-B539-42B914EC3B61}" srcOrd="0" destOrd="0" presId="urn:microsoft.com/office/officeart/2005/8/layout/cycle5"/>
    <dgm:cxn modelId="{E2DC4133-53B7-4772-B922-B6861AFECB8C}" srcId="{958F47A7-9A90-4E99-ACF4-922B1AD27FA9}" destId="{FE4D2657-D838-493F-BDD9-A2A6B189207D}" srcOrd="4" destOrd="0" parTransId="{08A8FB76-E429-4576-96F5-E36DF812A3FA}" sibTransId="{A8CE3EBE-0DE4-4490-A279-294C9CEF099C}"/>
    <dgm:cxn modelId="{0BA984D5-304E-4524-A75C-102DDAD461E5}" type="presOf" srcId="{CE449F2D-2DE4-41AC-8E21-1C0856F82DDA}" destId="{118C8BA0-8C7C-425B-96E6-F4D939A5EB5A}" srcOrd="0" destOrd="0" presId="urn:microsoft.com/office/officeart/2005/8/layout/cycle5"/>
    <dgm:cxn modelId="{02032AE5-D51F-4F85-9FA7-580AC41B28DE}" srcId="{958F47A7-9A90-4E99-ACF4-922B1AD27FA9}" destId="{2AD4F67E-0ADC-47A6-B845-19CDAD5BD4FD}" srcOrd="2" destOrd="0" parTransId="{27BB5209-6BFD-461C-BE95-CD089A3779A5}" sibTransId="{28CEBD4C-9E12-4239-9BB1-DB8BBAAA7943}"/>
    <dgm:cxn modelId="{11C98C4F-3DD6-4B6A-B817-4FEE50673725}" srcId="{958F47A7-9A90-4E99-ACF4-922B1AD27FA9}" destId="{0BFF64A5-0478-44EC-836E-E2BBF741941E}" srcOrd="1" destOrd="0" parTransId="{0F69A53E-D660-484A-8E71-8059076F660C}" sibTransId="{BBACBF4E-93EA-4F4A-9C01-B56642315319}"/>
    <dgm:cxn modelId="{90A230CA-6A62-4B49-B227-9CED64CD4E6C}" type="presOf" srcId="{B046F1D1-650D-4FEA-A927-360075C4E23F}" destId="{F0E4079F-C6D8-4C84-BEC7-D5E5C101293C}" srcOrd="0" destOrd="0" presId="urn:microsoft.com/office/officeart/2005/8/layout/cycle5"/>
    <dgm:cxn modelId="{35B5ED1A-D747-43EF-8DA8-D25B87E9EAF1}" type="presParOf" srcId="{7CBCACFC-7B45-45E7-B3EC-313431AD8C41}" destId="{1D9C9DAB-61BC-46B8-965F-E7B407755D6C}" srcOrd="0" destOrd="0" presId="urn:microsoft.com/office/officeart/2005/8/layout/cycle5"/>
    <dgm:cxn modelId="{2837BC42-10BD-4A36-ACE7-9E6948AD005D}" type="presParOf" srcId="{7CBCACFC-7B45-45E7-B3EC-313431AD8C41}" destId="{D716AC59-1138-4257-8EED-16DE5B75DEF3}" srcOrd="1" destOrd="0" presId="urn:microsoft.com/office/officeart/2005/8/layout/cycle5"/>
    <dgm:cxn modelId="{4A24ED6A-DE08-47B6-AB34-C77BAF93AEC6}" type="presParOf" srcId="{7CBCACFC-7B45-45E7-B3EC-313431AD8C41}" destId="{118C8BA0-8C7C-425B-96E6-F4D939A5EB5A}" srcOrd="2" destOrd="0" presId="urn:microsoft.com/office/officeart/2005/8/layout/cycle5"/>
    <dgm:cxn modelId="{1B2BF287-C776-4604-8208-C3D6E91BB707}" type="presParOf" srcId="{7CBCACFC-7B45-45E7-B3EC-313431AD8C41}" destId="{625DBBAB-18BF-4D2B-8AEB-2378F1D5AEEB}" srcOrd="3" destOrd="0" presId="urn:microsoft.com/office/officeart/2005/8/layout/cycle5"/>
    <dgm:cxn modelId="{46913A5B-6D3E-4A46-B468-EE387CCC4BD6}" type="presParOf" srcId="{7CBCACFC-7B45-45E7-B3EC-313431AD8C41}" destId="{5F801578-6ADD-480E-963B-CCBFB4F5B2E4}" srcOrd="4" destOrd="0" presId="urn:microsoft.com/office/officeart/2005/8/layout/cycle5"/>
    <dgm:cxn modelId="{FB1B0ACB-88E4-4885-918F-AE1441FBFBCF}" type="presParOf" srcId="{7CBCACFC-7B45-45E7-B3EC-313431AD8C41}" destId="{3990B26C-C05A-4EB6-B21E-ABFA824E16DD}" srcOrd="5" destOrd="0" presId="urn:microsoft.com/office/officeart/2005/8/layout/cycle5"/>
    <dgm:cxn modelId="{05A6853D-9B97-40E8-B924-7505A65F5FAC}" type="presParOf" srcId="{7CBCACFC-7B45-45E7-B3EC-313431AD8C41}" destId="{D935AB94-B69E-4BC3-96CA-B4795A3113F1}" srcOrd="6" destOrd="0" presId="urn:microsoft.com/office/officeart/2005/8/layout/cycle5"/>
    <dgm:cxn modelId="{F0C8F066-C338-40E5-A9A4-A9677E943AF8}" type="presParOf" srcId="{7CBCACFC-7B45-45E7-B3EC-313431AD8C41}" destId="{9B2F77ED-72C2-4325-970C-2BB7D4266540}" srcOrd="7" destOrd="0" presId="urn:microsoft.com/office/officeart/2005/8/layout/cycle5"/>
    <dgm:cxn modelId="{B39BF7FF-8F73-466F-95A2-23BE478EDA33}" type="presParOf" srcId="{7CBCACFC-7B45-45E7-B3EC-313431AD8C41}" destId="{63F2BC51-3B0D-4B33-B508-9E04A905E447}" srcOrd="8" destOrd="0" presId="urn:microsoft.com/office/officeart/2005/8/layout/cycle5"/>
    <dgm:cxn modelId="{01817DF5-590D-4CE7-B5FB-51C663177E62}" type="presParOf" srcId="{7CBCACFC-7B45-45E7-B3EC-313431AD8C41}" destId="{A38EAD06-FD78-4789-A444-C5544B5FEE18}" srcOrd="9" destOrd="0" presId="urn:microsoft.com/office/officeart/2005/8/layout/cycle5"/>
    <dgm:cxn modelId="{92F15566-00BA-4B5B-9A5E-E112EDDC9454}" type="presParOf" srcId="{7CBCACFC-7B45-45E7-B3EC-313431AD8C41}" destId="{9BADACC3-95B8-4B40-A627-4E51B3A7745A}" srcOrd="10" destOrd="0" presId="urn:microsoft.com/office/officeart/2005/8/layout/cycle5"/>
    <dgm:cxn modelId="{F8BC4B33-7AE9-4D44-8B80-BCE30F9ADF90}" type="presParOf" srcId="{7CBCACFC-7B45-45E7-B3EC-313431AD8C41}" destId="{F0E4079F-C6D8-4C84-BEC7-D5E5C101293C}" srcOrd="11" destOrd="0" presId="urn:microsoft.com/office/officeart/2005/8/layout/cycle5"/>
    <dgm:cxn modelId="{FC7E7620-733D-463E-9978-489BA888A9CB}" type="presParOf" srcId="{7CBCACFC-7B45-45E7-B3EC-313431AD8C41}" destId="{EC20F297-ED06-48BD-9067-28D6904505D7}" srcOrd="12" destOrd="0" presId="urn:microsoft.com/office/officeart/2005/8/layout/cycle5"/>
    <dgm:cxn modelId="{7317E9F4-F1B7-415C-A0F2-20F6CE35687E}" type="presParOf" srcId="{7CBCACFC-7B45-45E7-B3EC-313431AD8C41}" destId="{C73153E1-E8DE-44BA-9D67-A3BBD251AAFE}" srcOrd="13" destOrd="0" presId="urn:microsoft.com/office/officeart/2005/8/layout/cycle5"/>
    <dgm:cxn modelId="{5E4CE906-CA1C-4179-983E-B2FA6A405F4C}" type="presParOf" srcId="{7CBCACFC-7B45-45E7-B3EC-313431AD8C41}" destId="{003C10D9-8DA5-4767-86E5-67B8AA9F6F3F}" srcOrd="14" destOrd="0" presId="urn:microsoft.com/office/officeart/2005/8/layout/cycle5"/>
    <dgm:cxn modelId="{8341EB58-20C7-442A-B738-996943A3A2FA}" type="presParOf" srcId="{7CBCACFC-7B45-45E7-B3EC-313431AD8C41}" destId="{73F1499A-B4EC-4F3E-880A-19B802EDFC9F}" srcOrd="15" destOrd="0" presId="urn:microsoft.com/office/officeart/2005/8/layout/cycle5"/>
    <dgm:cxn modelId="{4E1C775F-7091-4696-ADE9-B481D887761B}" type="presParOf" srcId="{7CBCACFC-7B45-45E7-B3EC-313431AD8C41}" destId="{B5320FDE-AB5D-43C4-BD96-4DDFBC299FF3}" srcOrd="16" destOrd="0" presId="urn:microsoft.com/office/officeart/2005/8/layout/cycle5"/>
    <dgm:cxn modelId="{911D4561-295A-4C32-A57E-C760727B5FBE}" type="presParOf" srcId="{7CBCACFC-7B45-45E7-B3EC-313431AD8C41}" destId="{A7041AF2-46A8-4243-B539-42B914EC3B61}" srcOrd="17" destOrd="0" presId="urn:microsoft.com/office/officeart/2005/8/layout/cycle5"/>
  </dgm:cxnLst>
  <dgm:bg>
    <a:gradFill>
      <a:gsLst>
        <a:gs pos="0">
          <a:schemeClr val="accent2">
            <a:lumMod val="20000"/>
            <a:lumOff val="80000"/>
          </a:schemeClr>
        </a:gs>
        <a:gs pos="39999">
          <a:srgbClr val="85C2FF"/>
        </a:gs>
        <a:gs pos="70000">
          <a:srgbClr val="C4D6EB"/>
        </a:gs>
        <a:gs pos="100000">
          <a:srgbClr val="FFEBFA"/>
        </a:gs>
      </a:gsLst>
      <a:lin ang="9000000" scaled="0"/>
    </a:gradFill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0.16244</cdr:y>
    </cdr:to>
    <cdr:sp macro="" textlink="">
      <cdr:nvSpPr>
        <cdr:cNvPr id="2" name="Заголовок 1">
          <a:extLst xmlns:a="http://schemas.openxmlformats.org/drawingml/2006/main">
            <a:ext uri="{FF2B5EF4-FFF2-40B4-BE49-F238E27FC236}">
              <a16:creationId xmlns="" xmlns:a16="http://schemas.microsoft.com/office/drawing/2014/main" id="{FF4735CF-A4D1-4906-B576-834EACFC6848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0" y="0"/>
          <a:ext cx="4857785" cy="55701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75000"/>
          </a:schemeClr>
        </a:solidFill>
        <a:ln xmlns:a="http://schemas.openxmlformats.org/drawingml/2006/main" w="9525" cap="flat" cmpd="sng" algn="ctr">
          <a:noFill/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14000"/>
            </a:lnSpc>
          </a:pPr>
          <a:r>
            <a: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В чем </a:t>
          </a:r>
          <a:r>
            <a:rPr lang="ru-RU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заключаются преимущества района </a:t>
          </a:r>
          <a:endParaRPr lang="ru-RU" sz="16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 xmlns:a="http://schemas.openxmlformats.org/drawingml/2006/main">
          <a:pPr algn="ctr">
            <a:lnSpc>
              <a:spcPct val="114000"/>
            </a:lnSpc>
          </a:pPr>
          <a:r>
            <a: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по мнению его жителей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0.99419</cdr:x>
      <cdr:y>0.12899</cdr:y>
    </cdr:to>
    <cdr:sp macro="" textlink="">
      <cdr:nvSpPr>
        <cdr:cNvPr id="2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-714380" y="-214314"/>
          <a:ext cx="5965927" cy="62660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75000"/>
          </a:schemeClr>
        </a:solidFill>
        <a:ln xmlns:a="http://schemas.openxmlformats.org/drawingml/2006/main" w="9525" cap="flat" cmpd="sng" algn="ctr">
          <a:noFill/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>
            <a:lnSpc>
              <a:spcPct val="73000"/>
            </a:lnSpc>
          </a:pPr>
          <a:r>
            <a:rPr lang="ru-RU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Оценка сегодняшней жизни в районе 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0.99419</cdr:x>
      <cdr:y>0.11268</cdr:y>
    </cdr:to>
    <cdr:sp macro="" textlink="">
      <cdr:nvSpPr>
        <cdr:cNvPr id="2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0" y="0"/>
          <a:ext cx="6107973" cy="57150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75000"/>
          </a:schemeClr>
        </a:solidFill>
        <a:ln xmlns:a="http://schemas.openxmlformats.org/drawingml/2006/main" w="9525" cap="flat" cmpd="sng" algn="ctr">
          <a:noFill/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>
            <a:lnSpc>
              <a:spcPct val="114000"/>
            </a:lnSpc>
          </a:pPr>
          <a:r>
            <a: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Приоритетные направления развития района </a:t>
          </a:r>
        </a:p>
        <a:p xmlns:a="http://schemas.openxmlformats.org/drawingml/2006/main">
          <a:pPr algn="ctr">
            <a:lnSpc>
              <a:spcPct val="114000"/>
            </a:lnSpc>
          </a:pPr>
          <a:r>
            <a: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по мнению жителей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0.16244</cdr:y>
    </cdr:to>
    <cdr:sp macro="" textlink="">
      <cdr:nvSpPr>
        <cdr:cNvPr id="2" name="Заголовок 1">
          <a:extLst xmlns:a="http://schemas.openxmlformats.org/drawingml/2006/main">
            <a:ext uri="{FF2B5EF4-FFF2-40B4-BE49-F238E27FC236}">
              <a16:creationId xmlns="" xmlns:a16="http://schemas.microsoft.com/office/drawing/2014/main" id="{D495AEDC-17C8-4C44-BAB5-310A31101EDE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0" y="0"/>
          <a:ext cx="5633881" cy="802003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75000"/>
          </a:schemeClr>
        </a:solidFill>
        <a:ln xmlns:a="http://schemas.openxmlformats.org/drawingml/2006/main" w="9525" cap="flat" cmpd="sng" algn="ctr">
          <a:noFill/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14000"/>
            </a:lnSpc>
          </a:pPr>
          <a:r>
            <a: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Главные сферы деятельности района на ближайшие 10 лет по мнению его жителей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7D24F8E6-5DE6-40E7-8AE6-6F49EA7F5A4E}" type="datetimeFigureOut">
              <a:rPr lang="ru-RU" smtClean="0"/>
              <a:pPr/>
              <a:t>08.08.2018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4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4" y="9448184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A6C65623-BFC4-4937-A6D3-4EAC26B2803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73022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E94C253F-DF54-458F-A1CC-1D1DF1C0571D}" type="datetimeFigureOut">
              <a:rPr lang="ru-RU" smtClean="0"/>
              <a:pPr/>
              <a:t>08.08.2018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9" tIns="45939" rIns="91879" bIns="45939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6"/>
            <a:ext cx="5486400" cy="4476274"/>
          </a:xfrm>
          <a:prstGeom prst="rect">
            <a:avLst/>
          </a:prstGeom>
        </p:spPr>
        <p:txBody>
          <a:bodyPr vert="horz" lIns="91879" tIns="45939" rIns="91879" bIns="4593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4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4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99A017C1-A52F-4781-BE39-21418DD5594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73717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3277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27313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43609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54723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008107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54723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83295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27256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73227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68358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0653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31804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06875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08819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4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36997" y="0"/>
            <a:ext cx="9144001" cy="6858000"/>
            <a:chOff x="-36997" y="0"/>
            <a:chExt cx="9144001" cy="68580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36997" y="0"/>
              <a:ext cx="9144000" cy="6858000"/>
            </a:xfrm>
            <a:prstGeom prst="rect">
              <a:avLst/>
            </a:prstGeom>
          </p:spPr>
        </p:pic>
        <p:sp>
          <p:nvSpPr>
            <p:cNvPr id="8" name="Заголовок 1"/>
            <p:cNvSpPr txBox="1">
              <a:spLocks/>
            </p:cNvSpPr>
            <p:nvPr/>
          </p:nvSpPr>
          <p:spPr>
            <a:xfrm>
              <a:off x="-36996" y="1844823"/>
              <a:ext cx="9144000" cy="3352267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5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spcBef>
                  <a:spcPct val="20000"/>
                </a:spcBef>
              </a:pPr>
              <a:r>
                <a:rPr lang="ru-RU" altLang="ru-RU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Стратегия </a:t>
              </a:r>
              <a:r>
                <a:rPr lang="ru-RU" altLang="ru-RU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развития </a:t>
              </a:r>
              <a:r>
                <a:rPr lang="ru-RU" altLang="ru-RU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Самарской области и муниципального района Красноярский </a:t>
              </a:r>
            </a:p>
            <a:p>
              <a:pPr>
                <a:spcBef>
                  <a:spcPct val="20000"/>
                </a:spcBef>
              </a:pPr>
              <a:r>
                <a:rPr lang="ru-RU" altLang="ru-RU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с.п. </a:t>
              </a:r>
              <a:r>
                <a:rPr lang="ru-RU" altLang="ru-RU" sz="4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Хилково</a:t>
              </a:r>
              <a:endParaRPr lang="ru-RU" alt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Заголовок 1"/>
            <p:cNvSpPr txBox="1">
              <a:spLocks/>
            </p:cNvSpPr>
            <p:nvPr/>
          </p:nvSpPr>
          <p:spPr>
            <a:xfrm>
              <a:off x="2339752" y="5849169"/>
              <a:ext cx="4392488" cy="82019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5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3200" b="1" dirty="0" smtClean="0">
                  <a:ln w="9525">
                    <a:noFill/>
                    <a:prstDash val="solid"/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2018 год</a:t>
              </a:r>
              <a:endParaRPr lang="ru-RU" sz="3200" b="1" dirty="0">
                <a:ln w="9525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35" t="17983" r="36343" b="49832"/>
          <a:stretch/>
        </p:blipFill>
        <p:spPr bwMode="auto">
          <a:xfrm>
            <a:off x="155511" y="98540"/>
            <a:ext cx="1632181" cy="1157607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600002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3834" y="160712"/>
            <a:ext cx="1214446" cy="11639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4468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pSp>
        <p:nvGrpSpPr>
          <p:cNvPr id="3" name="Diagram group"/>
          <p:cNvGrpSpPr/>
          <p:nvPr/>
        </p:nvGrpSpPr>
        <p:grpSpPr>
          <a:xfrm>
            <a:off x="571472" y="1571612"/>
            <a:ext cx="4525963" cy="4525963"/>
            <a:chOff x="0" y="0"/>
            <a:chExt cx="4525963" cy="4525963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6" name="Равнобедренный треугольник 5"/>
            <p:cNvSpPr/>
            <p:nvPr/>
          </p:nvSpPr>
          <p:spPr>
            <a:xfrm>
              <a:off x="0" y="0"/>
              <a:ext cx="4525963" cy="4525963"/>
            </a:xfrm>
            <a:prstGeom prst="triangl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sp>
      </p:grpSp>
      <p:grpSp>
        <p:nvGrpSpPr>
          <p:cNvPr id="5" name="Diagram group"/>
          <p:cNvGrpSpPr/>
          <p:nvPr/>
        </p:nvGrpSpPr>
        <p:grpSpPr>
          <a:xfrm>
            <a:off x="2643174" y="1785926"/>
            <a:ext cx="3143272" cy="999942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7" name="Группа 7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10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Привлекательность района для трудовой миграции</a:t>
                </a:r>
                <a:endParaRPr lang="ru-RU" sz="1200" kern="1200" dirty="0"/>
              </a:p>
            </p:txBody>
          </p:sp>
        </p:grpSp>
      </p:grpSp>
      <p:grpSp>
        <p:nvGrpSpPr>
          <p:cNvPr id="8" name="Diagram group"/>
          <p:cNvGrpSpPr/>
          <p:nvPr/>
        </p:nvGrpSpPr>
        <p:grpSpPr>
          <a:xfrm>
            <a:off x="2357422" y="2928934"/>
            <a:ext cx="3286148" cy="1143008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1" name="Группа 11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14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Дифференцированная структура промышленного производства</a:t>
                </a:r>
                <a:endParaRPr lang="ru-RU" sz="1200" kern="1200" dirty="0"/>
              </a:p>
            </p:txBody>
          </p:sp>
        </p:grpSp>
      </p:grpSp>
      <p:grpSp>
        <p:nvGrpSpPr>
          <p:cNvPr id="12" name="Diagram group"/>
          <p:cNvGrpSpPr/>
          <p:nvPr/>
        </p:nvGrpSpPr>
        <p:grpSpPr>
          <a:xfrm>
            <a:off x="2000232" y="4286256"/>
            <a:ext cx="3786214" cy="1000132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5" name="Группа 15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18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Наличие конкурентных преимуществ</a:t>
                </a:r>
                <a:endParaRPr lang="ru-RU" sz="1200" kern="1200" dirty="0"/>
              </a:p>
            </p:txBody>
          </p:sp>
        </p:grpSp>
      </p:grpSp>
      <p:sp>
        <p:nvSpPr>
          <p:cNvPr id="19" name="Прямоугольник 18"/>
          <p:cNvSpPr/>
          <p:nvPr/>
        </p:nvSpPr>
        <p:spPr>
          <a:xfrm>
            <a:off x="2428860" y="928670"/>
            <a:ext cx="3554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СИЛЬНЫЕ СТОРОНЫ РАЙОНА</a:t>
            </a:r>
            <a:endParaRPr lang="ru-RU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pSp>
        <p:nvGrpSpPr>
          <p:cNvPr id="3" name="Diagram group"/>
          <p:cNvGrpSpPr/>
          <p:nvPr/>
        </p:nvGrpSpPr>
        <p:grpSpPr>
          <a:xfrm>
            <a:off x="571472" y="1571612"/>
            <a:ext cx="4525963" cy="4525963"/>
            <a:chOff x="0" y="0"/>
            <a:chExt cx="4525963" cy="4525963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6" name="Равнобедренный треугольник 5"/>
            <p:cNvSpPr/>
            <p:nvPr/>
          </p:nvSpPr>
          <p:spPr>
            <a:xfrm>
              <a:off x="0" y="0"/>
              <a:ext cx="4525963" cy="4525963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</p:grpSp>
      <p:grpSp>
        <p:nvGrpSpPr>
          <p:cNvPr id="5" name="Diagram group"/>
          <p:cNvGrpSpPr/>
          <p:nvPr/>
        </p:nvGrpSpPr>
        <p:grpSpPr>
          <a:xfrm rot="21325891">
            <a:off x="3071802" y="2071678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7" name="Группа 7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10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Наличие свободных производственных площадок</a:t>
                </a:r>
                <a:endParaRPr lang="ru-RU" sz="1200" kern="1200" dirty="0"/>
              </a:p>
            </p:txBody>
          </p:sp>
        </p:grpSp>
      </p:grpSp>
      <p:grpSp>
        <p:nvGrpSpPr>
          <p:cNvPr id="8" name="Diagram group"/>
          <p:cNvGrpSpPr/>
          <p:nvPr/>
        </p:nvGrpSpPr>
        <p:grpSpPr>
          <a:xfrm rot="21284804">
            <a:off x="2428860" y="3357562"/>
            <a:ext cx="3357586" cy="1142818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1" name="Группа 11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14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Рост числа занятых в экономике и низкий уровень безработицы</a:t>
                </a:r>
                <a:endParaRPr lang="ru-RU" sz="1200" kern="1200" dirty="0"/>
              </a:p>
            </p:txBody>
          </p:sp>
        </p:grpSp>
      </p:grpSp>
      <p:grpSp>
        <p:nvGrpSpPr>
          <p:cNvPr id="12" name="Diagram group"/>
          <p:cNvGrpSpPr/>
          <p:nvPr/>
        </p:nvGrpSpPr>
        <p:grpSpPr>
          <a:xfrm rot="21230152">
            <a:off x="1928794" y="4714884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5" name="Группа 15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18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Обеспеченность врачами</a:t>
                </a:r>
                <a:endParaRPr lang="ru-RU" sz="1200" kern="1200" dirty="0"/>
              </a:p>
            </p:txBody>
          </p:sp>
        </p:grpSp>
      </p:grpSp>
      <p:sp>
        <p:nvSpPr>
          <p:cNvPr id="19" name="Прямоугольник 18"/>
          <p:cNvSpPr/>
          <p:nvPr/>
        </p:nvSpPr>
        <p:spPr>
          <a:xfrm>
            <a:off x="2643174" y="928670"/>
            <a:ext cx="3554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СИЛЬНЫЕ СТОРОНЫ РАЙОНА</a:t>
            </a:r>
            <a:endParaRPr lang="ru-RU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pSp>
        <p:nvGrpSpPr>
          <p:cNvPr id="3" name="Diagram group"/>
          <p:cNvGrpSpPr/>
          <p:nvPr/>
        </p:nvGrpSpPr>
        <p:grpSpPr>
          <a:xfrm>
            <a:off x="571472" y="1571612"/>
            <a:ext cx="4525963" cy="4525963"/>
            <a:chOff x="0" y="0"/>
            <a:chExt cx="4525963" cy="4525963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6" name="Равнобедренный треугольник 5"/>
            <p:cNvSpPr/>
            <p:nvPr/>
          </p:nvSpPr>
          <p:spPr>
            <a:xfrm>
              <a:off x="0" y="0"/>
              <a:ext cx="4525963" cy="4525963"/>
            </a:xfrm>
            <a:prstGeom prst="triangl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</p:grpSp>
      <p:grpSp>
        <p:nvGrpSpPr>
          <p:cNvPr id="5" name="Diagram group"/>
          <p:cNvGrpSpPr/>
          <p:nvPr/>
        </p:nvGrpSpPr>
        <p:grpSpPr>
          <a:xfrm rot="21269468">
            <a:off x="3071802" y="2071678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7" name="Группа 7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10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Развитый малый бизнес и деловой климат</a:t>
                </a:r>
                <a:endParaRPr lang="ru-RU" sz="1200" kern="1200" dirty="0"/>
              </a:p>
            </p:txBody>
          </p:sp>
        </p:grpSp>
      </p:grpSp>
      <p:grpSp>
        <p:nvGrpSpPr>
          <p:cNvPr id="8" name="Diagram group"/>
          <p:cNvGrpSpPr/>
          <p:nvPr/>
        </p:nvGrpSpPr>
        <p:grpSpPr>
          <a:xfrm rot="21441761">
            <a:off x="2428860" y="3357562"/>
            <a:ext cx="3357586" cy="1142818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1" name="Группа 11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14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Рост сектора розничной торговли</a:t>
                </a:r>
                <a:endParaRPr lang="ru-RU" sz="1200" kern="1200" dirty="0"/>
              </a:p>
            </p:txBody>
          </p:sp>
        </p:grpSp>
      </p:grpSp>
      <p:grpSp>
        <p:nvGrpSpPr>
          <p:cNvPr id="12" name="Diagram group"/>
          <p:cNvGrpSpPr/>
          <p:nvPr/>
        </p:nvGrpSpPr>
        <p:grpSpPr>
          <a:xfrm>
            <a:off x="2214546" y="4714884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5" name="Группа 15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18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Рост бюджетной обеспеченности (налоговый и неналоговый  доход на душу населения) </a:t>
                </a:r>
                <a:endParaRPr lang="ru-RU" sz="1200" kern="1200" dirty="0"/>
              </a:p>
            </p:txBody>
          </p:sp>
        </p:grpSp>
      </p:grpSp>
      <p:sp>
        <p:nvSpPr>
          <p:cNvPr id="19" name="Прямоугольник 18"/>
          <p:cNvSpPr/>
          <p:nvPr/>
        </p:nvSpPr>
        <p:spPr>
          <a:xfrm>
            <a:off x="2928926" y="928670"/>
            <a:ext cx="3554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СИЛЬНЫЕ СТОРОНЫ РАЙОНА</a:t>
            </a:r>
            <a:endParaRPr lang="ru-RU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pSp>
        <p:nvGrpSpPr>
          <p:cNvPr id="3" name="Diagram group"/>
          <p:cNvGrpSpPr/>
          <p:nvPr/>
        </p:nvGrpSpPr>
        <p:grpSpPr>
          <a:xfrm>
            <a:off x="571472" y="1571612"/>
            <a:ext cx="4525963" cy="4525963"/>
            <a:chOff x="0" y="0"/>
            <a:chExt cx="4525963" cy="4525963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6" name="Равнобедренный треугольник 5"/>
            <p:cNvSpPr/>
            <p:nvPr/>
          </p:nvSpPr>
          <p:spPr>
            <a:xfrm>
              <a:off x="0" y="0"/>
              <a:ext cx="4525963" cy="4525963"/>
            </a:xfrm>
            <a:prstGeom prst="triangl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</p:grpSp>
      <p:grpSp>
        <p:nvGrpSpPr>
          <p:cNvPr id="5" name="Diagram group"/>
          <p:cNvGrpSpPr/>
          <p:nvPr/>
        </p:nvGrpSpPr>
        <p:grpSpPr>
          <a:xfrm rot="21269468">
            <a:off x="3071802" y="2071678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7" name="Группа 7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0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Использование программно-целевого и проектного методов управления муниципальным образованием</a:t>
                </a:r>
                <a:endParaRPr lang="ru-RU" sz="1200" kern="1200" dirty="0"/>
              </a:p>
            </p:txBody>
          </p:sp>
        </p:grpSp>
      </p:grpSp>
      <p:grpSp>
        <p:nvGrpSpPr>
          <p:cNvPr id="8" name="Diagram group"/>
          <p:cNvGrpSpPr/>
          <p:nvPr/>
        </p:nvGrpSpPr>
        <p:grpSpPr>
          <a:xfrm rot="21441761">
            <a:off x="2428860" y="3357562"/>
            <a:ext cx="3357586" cy="1142818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1" name="Группа 11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4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Высокая обеспеченность учреждениями культурно- </a:t>
                </a:r>
                <a:r>
                  <a:rPr lang="ru-RU" sz="1200" kern="1200" dirty="0" err="1" smtClean="0"/>
                  <a:t>досугового</a:t>
                </a:r>
                <a:r>
                  <a:rPr lang="ru-RU" sz="1200" kern="1200" dirty="0" smtClean="0"/>
                  <a:t> типа и  библиотеками</a:t>
                </a:r>
                <a:endParaRPr lang="ru-RU" sz="1200" kern="1200" dirty="0"/>
              </a:p>
            </p:txBody>
          </p:sp>
        </p:grpSp>
      </p:grpSp>
      <p:grpSp>
        <p:nvGrpSpPr>
          <p:cNvPr id="12" name="Diagram group"/>
          <p:cNvGrpSpPr/>
          <p:nvPr/>
        </p:nvGrpSpPr>
        <p:grpSpPr>
          <a:xfrm>
            <a:off x="2214546" y="4714884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5" name="Группа 15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8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Удовлетворительное состояние зданий учреждений социальной инфраструктуры</a:t>
                </a:r>
                <a:endParaRPr lang="ru-RU" sz="1200" kern="1200" dirty="0"/>
              </a:p>
            </p:txBody>
          </p:sp>
        </p:grpSp>
      </p:grpSp>
      <p:sp>
        <p:nvSpPr>
          <p:cNvPr id="19" name="Прямоугольник 18"/>
          <p:cNvSpPr/>
          <p:nvPr/>
        </p:nvSpPr>
        <p:spPr>
          <a:xfrm>
            <a:off x="2928926" y="928670"/>
            <a:ext cx="3554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СИЛЬНЫЕ СТОРОНЫ РАЙОНА</a:t>
            </a:r>
            <a:endParaRPr lang="ru-RU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pSp>
        <p:nvGrpSpPr>
          <p:cNvPr id="3" name="Diagram group"/>
          <p:cNvGrpSpPr/>
          <p:nvPr/>
        </p:nvGrpSpPr>
        <p:grpSpPr>
          <a:xfrm>
            <a:off x="571472" y="1571612"/>
            <a:ext cx="4525963" cy="4525963"/>
            <a:chOff x="0" y="0"/>
            <a:chExt cx="4525963" cy="4525963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6" name="Равнобедренный треугольник 5"/>
            <p:cNvSpPr/>
            <p:nvPr/>
          </p:nvSpPr>
          <p:spPr>
            <a:xfrm>
              <a:off x="0" y="0"/>
              <a:ext cx="4525963" cy="4525963"/>
            </a:xfrm>
            <a:prstGeom prst="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</p:grpSp>
      <p:grpSp>
        <p:nvGrpSpPr>
          <p:cNvPr id="5" name="Diagram group"/>
          <p:cNvGrpSpPr/>
          <p:nvPr/>
        </p:nvGrpSpPr>
        <p:grpSpPr>
          <a:xfrm rot="21269468">
            <a:off x="3071802" y="2071678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7" name="Группа 7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0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Вовлеченность жителей района , в т.ч. молодежи, в общественную спортивную и культурно- </a:t>
                </a:r>
                <a:r>
                  <a:rPr lang="ru-RU" sz="1200" kern="1200" dirty="0" err="1" smtClean="0"/>
                  <a:t>досуговую</a:t>
                </a:r>
                <a:r>
                  <a:rPr lang="ru-RU" sz="1200" kern="1200" dirty="0" smtClean="0"/>
                  <a:t> деятельность </a:t>
                </a:r>
                <a:endParaRPr lang="ru-RU" sz="1200" kern="1200" dirty="0"/>
              </a:p>
            </p:txBody>
          </p:sp>
        </p:grpSp>
      </p:grpSp>
      <p:grpSp>
        <p:nvGrpSpPr>
          <p:cNvPr id="8" name="Diagram group"/>
          <p:cNvGrpSpPr/>
          <p:nvPr/>
        </p:nvGrpSpPr>
        <p:grpSpPr>
          <a:xfrm rot="21441761">
            <a:off x="2428860" y="3357562"/>
            <a:ext cx="3357586" cy="1142818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1" name="Группа 11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4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Высокий уровень обеспеченности жильем и рост общей площади вводимого в эксплуатацию жилья</a:t>
                </a:r>
                <a:endParaRPr lang="ru-RU" sz="1200" kern="1200" dirty="0"/>
              </a:p>
            </p:txBody>
          </p:sp>
        </p:grpSp>
      </p:grpSp>
      <p:grpSp>
        <p:nvGrpSpPr>
          <p:cNvPr id="12" name="Diagram group"/>
          <p:cNvGrpSpPr/>
          <p:nvPr/>
        </p:nvGrpSpPr>
        <p:grpSpPr>
          <a:xfrm>
            <a:off x="2214546" y="4714884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5" name="Группа 15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8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Высокая обеспеченность системами жизнеобеспечения</a:t>
                </a:r>
                <a:endParaRPr lang="ru-RU" sz="1200" kern="1200" dirty="0"/>
              </a:p>
            </p:txBody>
          </p:sp>
        </p:grpSp>
      </p:grpSp>
      <p:sp>
        <p:nvSpPr>
          <p:cNvPr id="19" name="Прямоугольник 18"/>
          <p:cNvSpPr/>
          <p:nvPr/>
        </p:nvSpPr>
        <p:spPr>
          <a:xfrm>
            <a:off x="2928926" y="857232"/>
            <a:ext cx="3554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СИЛЬНЫЕ СТОРОНЫ РАЙОНА</a:t>
            </a:r>
            <a:endParaRPr lang="ru-RU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pSp>
        <p:nvGrpSpPr>
          <p:cNvPr id="3" name="Diagram group"/>
          <p:cNvGrpSpPr/>
          <p:nvPr/>
        </p:nvGrpSpPr>
        <p:grpSpPr>
          <a:xfrm>
            <a:off x="571472" y="1571612"/>
            <a:ext cx="4525963" cy="4525963"/>
            <a:chOff x="0" y="0"/>
            <a:chExt cx="4525963" cy="4525963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6" name="Равнобедренный треугольник 5"/>
            <p:cNvSpPr/>
            <p:nvPr/>
          </p:nvSpPr>
          <p:spPr>
            <a:xfrm>
              <a:off x="0" y="0"/>
              <a:ext cx="4525963" cy="4525963"/>
            </a:xfrm>
            <a:prstGeom prst="triangl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</p:grpSp>
      <p:grpSp>
        <p:nvGrpSpPr>
          <p:cNvPr id="5" name="Diagram group"/>
          <p:cNvGrpSpPr/>
          <p:nvPr/>
        </p:nvGrpSpPr>
        <p:grpSpPr>
          <a:xfrm rot="21269468">
            <a:off x="3071802" y="2071678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7" name="Группа 7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0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Высокое качество состояния жилья</a:t>
                </a:r>
                <a:endParaRPr lang="ru-RU" sz="1200" kern="1200" dirty="0"/>
              </a:p>
            </p:txBody>
          </p:sp>
        </p:grpSp>
      </p:grpSp>
      <p:grpSp>
        <p:nvGrpSpPr>
          <p:cNvPr id="8" name="Diagram group"/>
          <p:cNvGrpSpPr/>
          <p:nvPr/>
        </p:nvGrpSpPr>
        <p:grpSpPr>
          <a:xfrm rot="21441761">
            <a:off x="2428860" y="3357562"/>
            <a:ext cx="3357586" cy="1142818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1" name="Группа 11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4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Рост уровня благоустройства территории</a:t>
                </a:r>
                <a:endParaRPr lang="ru-RU" sz="1200" kern="1200" dirty="0"/>
              </a:p>
            </p:txBody>
          </p:sp>
        </p:grpSp>
      </p:grpSp>
      <p:grpSp>
        <p:nvGrpSpPr>
          <p:cNvPr id="12" name="Diagram group"/>
          <p:cNvGrpSpPr/>
          <p:nvPr/>
        </p:nvGrpSpPr>
        <p:grpSpPr>
          <a:xfrm>
            <a:off x="2214546" y="4714884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5" name="Группа 15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8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Высокий уровень озеленения территории  и хорошая экологическая  обстановка</a:t>
                </a:r>
                <a:endParaRPr lang="ru-RU" sz="1200" kern="1200" dirty="0"/>
              </a:p>
            </p:txBody>
          </p:sp>
        </p:grpSp>
      </p:grpSp>
      <p:sp>
        <p:nvSpPr>
          <p:cNvPr id="19" name="Прямоугольник 18"/>
          <p:cNvSpPr/>
          <p:nvPr/>
        </p:nvSpPr>
        <p:spPr>
          <a:xfrm>
            <a:off x="3000364" y="928670"/>
            <a:ext cx="3554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СИЛЬНЫЕ СТОРОНЫ РАЙОНА</a:t>
            </a:r>
            <a:endParaRPr lang="ru-RU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928670"/>
            <a:ext cx="3374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СЛАБЫЕ СТОРОНЫ РАЙОНА</a:t>
            </a:r>
            <a:endParaRPr lang="ru-RU" b="1" dirty="0"/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571472" y="1285860"/>
          <a:ext cx="8229600" cy="4572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928670"/>
            <a:ext cx="3374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СЛАБЫЕ СТОРОНЫ РАЙОНА</a:t>
            </a:r>
            <a:endParaRPr lang="ru-RU" b="1" dirty="0"/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571472" y="1285860"/>
          <a:ext cx="8229600" cy="4572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928670"/>
            <a:ext cx="3374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СЛАБЫЕ СТОРОНЫ РАЙОНА</a:t>
            </a:r>
            <a:endParaRPr lang="ru-RU" b="1" dirty="0"/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571472" y="1285860"/>
          <a:ext cx="8229600" cy="4572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aphicFrame>
        <p:nvGraphicFramePr>
          <p:cNvPr id="29" name="Содержимое 28"/>
          <p:cNvGraphicFramePr>
            <a:graphicFrameLocks noGrp="1"/>
          </p:cNvGraphicFramePr>
          <p:nvPr>
            <p:ph idx="1"/>
          </p:nvPr>
        </p:nvGraphicFramePr>
        <p:xfrm>
          <a:off x="428596" y="150017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1571604" y="3214686"/>
            <a:ext cx="300039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СТРАТЕГИЧЕСКИЕ </a:t>
            </a:r>
            <a:r>
              <a:rPr lang="ru-RU" sz="2500" b="1" dirty="0" smtClean="0">
                <a:solidFill>
                  <a:schemeClr val="bg1"/>
                </a:solidFill>
              </a:rPr>
              <a:t>НАПРАВЛЕНИЯ</a:t>
            </a:r>
            <a:endParaRPr lang="ru-RU" sz="2500" b="1" dirty="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Мои документы\НИР\НИР 2018\Красноярский район\Стратегия-Фото\Стратегия-Фото\Рисунок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661822"/>
            <a:ext cx="7707964" cy="3338814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357290" y="642918"/>
            <a:ext cx="68580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altLang="ru-RU" sz="2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развития Самарской области и муниципального района Красноярский </a:t>
            </a:r>
            <a:endParaRPr lang="ru-RU" altLang="ru-RU" sz="22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35" t="17983" r="36343" b="49832"/>
          <a:stretch/>
        </p:blipFill>
        <p:spPr bwMode="auto">
          <a:xfrm>
            <a:off x="500034" y="214290"/>
            <a:ext cx="1224136" cy="1543476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600002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214290"/>
            <a:ext cx="1285884" cy="1551929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14291"/>
            <a:ext cx="7929618" cy="500066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ru-RU" sz="1200" dirty="0" smtClean="0"/>
              <a:t>СТРАТЕГИЯ РАЗВИТИЯ МУНИЦИПАЛЬНОГО  РАЙОНА КРАСНОЯРСКИЙ на период до 2030 года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500034" y="1000108"/>
          <a:ext cx="8272466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вправо 4"/>
          <p:cNvSpPr/>
          <p:nvPr/>
        </p:nvSpPr>
        <p:spPr>
          <a:xfrm>
            <a:off x="4357686" y="1785926"/>
            <a:ext cx="1571636" cy="71438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000760" y="1714488"/>
            <a:ext cx="2286016" cy="230832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Красноярский район 2030 – лидер экономического роста, комфортная экосистема для жизни и работы</a:t>
            </a:r>
            <a:endParaRPr lang="ru-RU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642910" y="1071546"/>
          <a:ext cx="8143932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14678" y="3429000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КЛЮЧЕВЫЕ ЗАДАЧИ</a:t>
            </a:r>
            <a:endParaRPr lang="ru-RU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Freeform 46"/>
          <p:cNvSpPr>
            <a:spLocks noEditPoints="1"/>
          </p:cNvSpPr>
          <p:nvPr/>
        </p:nvSpPr>
        <p:spPr bwMode="gray">
          <a:xfrm rot="-1358056">
            <a:off x="-265260" y="1983002"/>
            <a:ext cx="9933108" cy="3704305"/>
          </a:xfrm>
          <a:custGeom>
            <a:avLst/>
            <a:gdLst>
              <a:gd name="T0" fmla="*/ 2147483647 w 4040"/>
              <a:gd name="T1" fmla="*/ 2147483647 h 1888"/>
              <a:gd name="T2" fmla="*/ 2147483647 w 4040"/>
              <a:gd name="T3" fmla="*/ 2147483647 h 1888"/>
              <a:gd name="T4" fmla="*/ 2147483647 w 4040"/>
              <a:gd name="T5" fmla="*/ 2147483647 h 1888"/>
              <a:gd name="T6" fmla="*/ 2147483647 w 4040"/>
              <a:gd name="T7" fmla="*/ 2147483647 h 1888"/>
              <a:gd name="T8" fmla="*/ 2147483647 w 4040"/>
              <a:gd name="T9" fmla="*/ 2147483647 h 1888"/>
              <a:gd name="T10" fmla="*/ 2147483647 w 4040"/>
              <a:gd name="T11" fmla="*/ 2147483647 h 1888"/>
              <a:gd name="T12" fmla="*/ 0 w 4040"/>
              <a:gd name="T13" fmla="*/ 2147483647 h 1888"/>
              <a:gd name="T14" fmla="*/ 2147483647 w 4040"/>
              <a:gd name="T15" fmla="*/ 2147483647 h 1888"/>
              <a:gd name="T16" fmla="*/ 2147483647 w 4040"/>
              <a:gd name="T17" fmla="*/ 2147483647 h 1888"/>
              <a:gd name="T18" fmla="*/ 2147483647 w 4040"/>
              <a:gd name="T19" fmla="*/ 2147483647 h 1888"/>
              <a:gd name="T20" fmla="*/ 2147483647 w 4040"/>
              <a:gd name="T21" fmla="*/ 2147483647 h 1888"/>
              <a:gd name="T22" fmla="*/ 2147483647 w 4040"/>
              <a:gd name="T23" fmla="*/ 2147483647 h 1888"/>
              <a:gd name="T24" fmla="*/ 2147483647 w 4040"/>
              <a:gd name="T25" fmla="*/ 2147483647 h 1888"/>
              <a:gd name="T26" fmla="*/ 2147483647 w 4040"/>
              <a:gd name="T27" fmla="*/ 2147483647 h 1888"/>
              <a:gd name="T28" fmla="*/ 2147483647 w 4040"/>
              <a:gd name="T29" fmla="*/ 2147483647 h 1888"/>
              <a:gd name="T30" fmla="*/ 2147483647 w 4040"/>
              <a:gd name="T31" fmla="*/ 2147483647 h 1888"/>
              <a:gd name="T32" fmla="*/ 2147483647 w 4040"/>
              <a:gd name="T33" fmla="*/ 2147483647 h 1888"/>
              <a:gd name="T34" fmla="*/ 2147483647 w 4040"/>
              <a:gd name="T35" fmla="*/ 2147483647 h 1888"/>
              <a:gd name="T36" fmla="*/ 2147483647 w 4040"/>
              <a:gd name="T37" fmla="*/ 2147483647 h 1888"/>
              <a:gd name="T38" fmla="*/ 2147483647 w 4040"/>
              <a:gd name="T39" fmla="*/ 2147483647 h 1888"/>
              <a:gd name="T40" fmla="*/ 2147483647 w 4040"/>
              <a:gd name="T41" fmla="*/ 2147483647 h 1888"/>
              <a:gd name="T42" fmla="*/ 2147483647 w 4040"/>
              <a:gd name="T43" fmla="*/ 2147483647 h 1888"/>
              <a:gd name="T44" fmla="*/ 2147483647 w 4040"/>
              <a:gd name="T45" fmla="*/ 2147483647 h 1888"/>
              <a:gd name="T46" fmla="*/ 2147483647 w 4040"/>
              <a:gd name="T47" fmla="*/ 2147483647 h 1888"/>
              <a:gd name="T48" fmla="*/ 2147483647 w 4040"/>
              <a:gd name="T49" fmla="*/ 2147483647 h 1888"/>
              <a:gd name="T50" fmla="*/ 2147483647 w 4040"/>
              <a:gd name="T51" fmla="*/ 2147483647 h 1888"/>
              <a:gd name="T52" fmla="*/ 2147483647 w 4040"/>
              <a:gd name="T53" fmla="*/ 0 h 1888"/>
              <a:gd name="T54" fmla="*/ 2147483647 w 4040"/>
              <a:gd name="T55" fmla="*/ 2147483647 h 1888"/>
              <a:gd name="T56" fmla="*/ 2147483647 w 4040"/>
              <a:gd name="T57" fmla="*/ 2147483647 h 1888"/>
              <a:gd name="T58" fmla="*/ 2147483647 w 4040"/>
              <a:gd name="T59" fmla="*/ 2147483647 h 1888"/>
              <a:gd name="T60" fmla="*/ 2147483647 w 4040"/>
              <a:gd name="T61" fmla="*/ 2147483647 h 1888"/>
              <a:gd name="T62" fmla="*/ 2147483647 w 4040"/>
              <a:gd name="T63" fmla="*/ 2147483647 h 1888"/>
              <a:gd name="T64" fmla="*/ 2147483647 w 4040"/>
              <a:gd name="T65" fmla="*/ 2147483647 h 1888"/>
              <a:gd name="T66" fmla="*/ 2147483647 w 4040"/>
              <a:gd name="T67" fmla="*/ 2147483647 h 1888"/>
              <a:gd name="T68" fmla="*/ 2147483647 w 4040"/>
              <a:gd name="T69" fmla="*/ 2147483647 h 1888"/>
              <a:gd name="T70" fmla="*/ 2147483647 w 4040"/>
              <a:gd name="T71" fmla="*/ 2147483647 h 1888"/>
              <a:gd name="T72" fmla="*/ 2147483647 w 4040"/>
              <a:gd name="T73" fmla="*/ 2147483647 h 1888"/>
              <a:gd name="T74" fmla="*/ 2147483647 w 4040"/>
              <a:gd name="T75" fmla="*/ 2147483647 h 1888"/>
              <a:gd name="T76" fmla="*/ 2147483647 w 4040"/>
              <a:gd name="T77" fmla="*/ 2147483647 h 1888"/>
              <a:gd name="T78" fmla="*/ 2147483647 w 4040"/>
              <a:gd name="T79" fmla="*/ 2147483647 h 1888"/>
              <a:gd name="T80" fmla="*/ 2147483647 w 4040"/>
              <a:gd name="T81" fmla="*/ 2147483647 h 1888"/>
              <a:gd name="T82" fmla="*/ 2147483647 w 4040"/>
              <a:gd name="T83" fmla="*/ 2147483647 h 1888"/>
              <a:gd name="T84" fmla="*/ 2147483647 w 4040"/>
              <a:gd name="T85" fmla="*/ 2147483647 h 1888"/>
              <a:gd name="T86" fmla="*/ 2147483647 w 4040"/>
              <a:gd name="T87" fmla="*/ 2147483647 h 1888"/>
              <a:gd name="T88" fmla="*/ 2147483647 w 4040"/>
              <a:gd name="T89" fmla="*/ 2147483647 h 1888"/>
              <a:gd name="T90" fmla="*/ 2147483647 w 4040"/>
              <a:gd name="T91" fmla="*/ 2147483647 h 1888"/>
              <a:gd name="T92" fmla="*/ 2147483647 w 4040"/>
              <a:gd name="T93" fmla="*/ 2147483647 h 1888"/>
              <a:gd name="T94" fmla="*/ 2147483647 w 4040"/>
              <a:gd name="T95" fmla="*/ 2147483647 h 1888"/>
              <a:gd name="T96" fmla="*/ 2147483647 w 4040"/>
              <a:gd name="T97" fmla="*/ 2147483647 h 1888"/>
              <a:gd name="T98" fmla="*/ 2147483647 w 4040"/>
              <a:gd name="T99" fmla="*/ 2147483647 h 1888"/>
              <a:gd name="T100" fmla="*/ 2147483647 w 4040"/>
              <a:gd name="T101" fmla="*/ 2147483647 h 1888"/>
              <a:gd name="T102" fmla="*/ 2147483647 w 4040"/>
              <a:gd name="T103" fmla="*/ 2147483647 h 188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040"/>
              <a:gd name="T157" fmla="*/ 0 h 1888"/>
              <a:gd name="T158" fmla="*/ 4040 w 4040"/>
              <a:gd name="T159" fmla="*/ 1888 h 1888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pic>
        <p:nvPicPr>
          <p:cNvPr id="9" name="Picture 2" descr="D:\Мои документы\НИР\НИР 2018\Красноярский район\Стратегия-Фото\Стратегия-Фото\Рисунок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714752"/>
            <a:ext cx="4344707" cy="2075622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143372" y="5429264"/>
            <a:ext cx="2786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Экономика будущего</a:t>
            </a:r>
          </a:p>
        </p:txBody>
      </p:sp>
      <p:pic>
        <p:nvPicPr>
          <p:cNvPr id="7" name="Picture 2" descr="D:\Мои документы\НИР\НИР 2018\Красноярский район\Стратегия-Фото\Стратегия-Фото\Рисунок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78707">
            <a:off x="198864" y="1194986"/>
            <a:ext cx="4176635" cy="2349358"/>
          </a:xfrm>
          <a:prstGeom prst="rect">
            <a:avLst/>
          </a:prstGeom>
          <a:noFill/>
        </p:spPr>
      </p:pic>
      <p:pic>
        <p:nvPicPr>
          <p:cNvPr id="8" name="Picture 3" descr="D:\Мои документы\НИР\НИР 2018\Красноярский район\Стратегия-Фото\Стратегия-Фото\Рисунок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96443">
            <a:off x="4574677" y="1788813"/>
            <a:ext cx="4355355" cy="2084532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786446" y="1714488"/>
            <a:ext cx="3000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ЧЕЛОВЕЧЕСКИЙ КАПИТАЛ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0034" y="2928934"/>
            <a:ext cx="300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КОМФОРТНАЯ СРЕДА ПРОЖИВАНИЯ</a:t>
            </a:r>
            <a:endParaRPr lang="ru-RU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714480" y="785794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Ключевые образы будущего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857620" y="6215082"/>
            <a:ext cx="5286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Предложения в проект «Стратегия -2030» можно высказать 9 сентября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60712"/>
            <a:ext cx="7048549" cy="114300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СТРАТЕГИЯ РАЗВИТИЯ МУНИЦИПАЛЬНОГО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КРАСНОЯРСКИЙ с.п.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Хилково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период до 2030 года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5" name="Прямоугольник 49"/>
          <p:cNvSpPr>
            <a:spLocks noChangeArrowheads="1"/>
          </p:cNvSpPr>
          <p:nvPr/>
        </p:nvSpPr>
        <p:spPr bwMode="auto">
          <a:xfrm>
            <a:off x="285720" y="1178703"/>
            <a:ext cx="8572560" cy="4339859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r>
              <a:rPr lang="ru-RU" sz="1600" b="1" i="1" dirty="0" smtClean="0"/>
              <a:t>Строительство и ремонт сети безопасных и качественных автодорог с твердым покрытием местного значения и сокращение доли автодорог не отвечающим нормативным требованиям до 20% к 2030 году.</a:t>
            </a:r>
          </a:p>
          <a:p>
            <a:pPr>
              <a:buNone/>
            </a:pPr>
            <a:r>
              <a:rPr lang="ru-RU" sz="1400" b="1" u="sng" dirty="0" smtClean="0"/>
              <a:t>Проекты:</a:t>
            </a:r>
          </a:p>
          <a:p>
            <a:pPr>
              <a:buNone/>
            </a:pPr>
            <a:r>
              <a:rPr lang="ru-RU" sz="1400" dirty="0" smtClean="0"/>
              <a:t>1. Муниципальная районная программа «Развитие дорожной инфраструктуры».</a:t>
            </a:r>
            <a:endParaRPr lang="ru-RU" altLang="ru-RU" sz="1400" b="1" dirty="0">
              <a:latin typeface="Arial" charset="0"/>
            </a:endParaRPr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160712"/>
            <a:ext cx="1143008" cy="1034619"/>
          </a:xfrm>
          <a:prstGeom prst="rect">
            <a:avLst/>
          </a:prstGeom>
          <a:noFill/>
        </p:spPr>
      </p:pic>
      <p:pic>
        <p:nvPicPr>
          <p:cNvPr id="8" name="Рисунок 7" descr="Z:\УПРАВЛЕНИЕ ЭКОНОМИКИ И ИНВЕСТИЦИЙ\Паньшина Т.Н\дороги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786190"/>
            <a:ext cx="592935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5720" y="160712"/>
            <a:ext cx="7048549" cy="114300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СТРАТЕГИЯ РАЗВИТИЯ МУНИЦИПАЛЬНОГО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КРАСНОЯРСКИЙ с.п.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Хилково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период до 2030 года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24</a:t>
            </a:fld>
            <a:endParaRPr lang="ru-RU" dirty="0"/>
          </a:p>
        </p:txBody>
      </p:sp>
      <p:pic>
        <p:nvPicPr>
          <p:cNvPr id="5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160712"/>
            <a:ext cx="1071570" cy="1034619"/>
          </a:xfrm>
          <a:prstGeom prst="rect">
            <a:avLst/>
          </a:prstGeom>
          <a:noFill/>
        </p:spPr>
      </p:pic>
      <p:sp>
        <p:nvSpPr>
          <p:cNvPr id="6" name="Прямоугольник 49"/>
          <p:cNvSpPr>
            <a:spLocks noChangeArrowheads="1"/>
          </p:cNvSpPr>
          <p:nvPr/>
        </p:nvSpPr>
        <p:spPr bwMode="auto">
          <a:xfrm>
            <a:off x="285720" y="1768067"/>
            <a:ext cx="8572560" cy="3750495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buNone/>
            </a:pPr>
            <a:endParaRPr lang="ru-RU" sz="1600" b="1" i="1" dirty="0" smtClean="0"/>
          </a:p>
          <a:p>
            <a:pPr algn="ctr">
              <a:buNone/>
            </a:pPr>
            <a:r>
              <a:rPr lang="ru-RU" sz="1800" b="1" dirty="0" smtClean="0"/>
              <a:t>Строительство ФАП отвечающего современным условиям в с. Тростянка</a:t>
            </a:r>
            <a:endParaRPr lang="ru-RU" altLang="ru-RU" sz="1800" b="1" dirty="0">
              <a:latin typeface="Arial" charset="0"/>
            </a:endParaRPr>
          </a:p>
        </p:txBody>
      </p:sp>
      <p:pic>
        <p:nvPicPr>
          <p:cNvPr id="7" name="Рисунок 6" descr="http://infoorel.ru/user_foto/news/d6477bb11e1405c3c8431773e15bd03a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4980" y="2946792"/>
            <a:ext cx="5881729" cy="2553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5720" y="160712"/>
            <a:ext cx="7048549" cy="114300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СТРАТЕГИЯ РАЗВИТИЯ МУНИЦИПАЛЬНОГО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КРАСНОЯРСКИЙ с.п.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Хилково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период до 2030 года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25</a:t>
            </a:fld>
            <a:endParaRPr lang="ru-RU" dirty="0"/>
          </a:p>
        </p:txBody>
      </p:sp>
      <p:pic>
        <p:nvPicPr>
          <p:cNvPr id="5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160712"/>
            <a:ext cx="1000132" cy="1034619"/>
          </a:xfrm>
          <a:prstGeom prst="rect">
            <a:avLst/>
          </a:prstGeom>
          <a:noFill/>
        </p:spPr>
      </p:pic>
      <p:sp>
        <p:nvSpPr>
          <p:cNvPr id="8" name="Прямоугольник 49"/>
          <p:cNvSpPr>
            <a:spLocks noChangeArrowheads="1"/>
          </p:cNvSpPr>
          <p:nvPr/>
        </p:nvSpPr>
        <p:spPr bwMode="auto">
          <a:xfrm>
            <a:off x="285720" y="1768066"/>
            <a:ext cx="8572560" cy="450059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buNone/>
            </a:pPr>
            <a:endParaRPr lang="ru-RU" sz="1600" b="1" i="1" dirty="0" smtClean="0"/>
          </a:p>
          <a:p>
            <a:pPr algn="ctr">
              <a:buNone/>
            </a:pPr>
            <a:r>
              <a:rPr lang="ru-RU" sz="2200" b="1" dirty="0" smtClean="0"/>
              <a:t>Реконструкция и модернизация  систем ЖКХ, </a:t>
            </a:r>
            <a:r>
              <a:rPr lang="ru-RU" altLang="ru-RU" sz="2200" b="1" dirty="0" smtClean="0">
                <a:latin typeface="Arial" charset="0"/>
              </a:rPr>
              <a:t>водоотведение</a:t>
            </a:r>
          </a:p>
          <a:p>
            <a:pPr algn="ctr">
              <a:buNone/>
            </a:pPr>
            <a:endParaRPr lang="ru-RU" altLang="ru-RU" sz="2200" b="1" dirty="0" smtClean="0">
              <a:latin typeface="Arial" charset="0"/>
            </a:endParaRPr>
          </a:p>
          <a:p>
            <a:pPr algn="ctr">
              <a:buNone/>
            </a:pPr>
            <a:endParaRPr lang="ru-RU" altLang="ru-RU" sz="2200" b="1" dirty="0" smtClean="0">
              <a:latin typeface="Arial" charset="0"/>
            </a:endParaRPr>
          </a:p>
          <a:p>
            <a:pPr algn="ctr">
              <a:buNone/>
            </a:pPr>
            <a:endParaRPr lang="ru-RU" altLang="ru-RU" sz="2200" b="1" dirty="0" smtClean="0">
              <a:latin typeface="Arial" charset="0"/>
            </a:endParaRPr>
          </a:p>
          <a:p>
            <a:pPr algn="ctr">
              <a:buNone/>
            </a:pPr>
            <a:endParaRPr lang="ru-RU" altLang="ru-RU" sz="2200" b="1" dirty="0" smtClean="0">
              <a:latin typeface="Arial" charset="0"/>
            </a:endParaRPr>
          </a:p>
          <a:p>
            <a:pPr>
              <a:buNone/>
            </a:pPr>
            <a:r>
              <a:rPr lang="ru-RU" altLang="ru-RU" sz="2200" b="1" dirty="0" smtClean="0">
                <a:latin typeface="Arial" charset="0"/>
              </a:rPr>
              <a:t>Модернизация системы уличного освещения</a:t>
            </a:r>
          </a:p>
          <a:p>
            <a:pPr algn="ctr">
              <a:buNone/>
            </a:pPr>
            <a:endParaRPr lang="ru-RU" altLang="ru-RU" sz="1800" b="1" dirty="0" smtClean="0">
              <a:latin typeface="Arial" charset="0"/>
            </a:endParaRPr>
          </a:p>
          <a:p>
            <a:pPr algn="ctr">
              <a:buNone/>
            </a:pPr>
            <a:endParaRPr lang="ru-RU" altLang="ru-RU" sz="1800" b="1" dirty="0" smtClean="0">
              <a:latin typeface="Arial" charset="0"/>
            </a:endParaRPr>
          </a:p>
          <a:p>
            <a:pPr algn="ctr">
              <a:buNone/>
            </a:pPr>
            <a:endParaRPr lang="ru-RU" altLang="ru-RU" sz="1800" b="1" dirty="0" smtClean="0">
              <a:latin typeface="Arial" charset="0"/>
            </a:endParaRPr>
          </a:p>
          <a:p>
            <a:pPr algn="ctr">
              <a:buNone/>
            </a:pPr>
            <a:endParaRPr lang="ru-RU" altLang="ru-RU" sz="1800" b="1" dirty="0" smtClean="0">
              <a:latin typeface="Arial" charset="0"/>
            </a:endParaRPr>
          </a:p>
          <a:p>
            <a:pPr algn="ctr">
              <a:buNone/>
            </a:pPr>
            <a:endParaRPr lang="ru-RU" altLang="ru-RU" sz="1800" b="1" dirty="0" smtClean="0">
              <a:latin typeface="Arial" charset="0"/>
            </a:endParaRPr>
          </a:p>
          <a:p>
            <a:pPr algn="ctr">
              <a:buNone/>
            </a:pPr>
            <a:endParaRPr lang="ru-RU" altLang="ru-RU" sz="1800" b="1" dirty="0" smtClean="0">
              <a:latin typeface="Arial" charset="0"/>
            </a:endParaRPr>
          </a:p>
          <a:p>
            <a:pPr algn="ctr">
              <a:buNone/>
            </a:pPr>
            <a:endParaRPr lang="ru-RU" altLang="ru-RU" sz="1800" b="1" dirty="0" smtClean="0">
              <a:latin typeface="Arial" charset="0"/>
            </a:endParaRPr>
          </a:p>
          <a:p>
            <a:pPr algn="ctr">
              <a:buNone/>
            </a:pPr>
            <a:endParaRPr lang="ru-RU" altLang="ru-RU" sz="1800" b="1" dirty="0">
              <a:latin typeface="Arial" charset="0"/>
            </a:endParaRPr>
          </a:p>
        </p:txBody>
      </p:sp>
      <p:pic>
        <p:nvPicPr>
          <p:cNvPr id="9" name="Рисунок 8" descr="http://kairosstroi.ru/images/stories/sigplus/voda/voda_0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3" y="2857496"/>
            <a:ext cx="342902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static.moydom.ru/st1/1200/zgpjawzj/149882819959564da7667a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4786322"/>
            <a:ext cx="392909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5720" y="160712"/>
            <a:ext cx="7048549" cy="114300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СТРАТЕГИЯ РАЗВИТИЯ МУНИЦИПАЛЬНОГО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КРАСНОЯРСКИЙ с.п.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Хилково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период до 2030 года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26</a:t>
            </a:fld>
            <a:endParaRPr lang="ru-RU" dirty="0"/>
          </a:p>
        </p:txBody>
      </p:sp>
      <p:pic>
        <p:nvPicPr>
          <p:cNvPr id="5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160712"/>
            <a:ext cx="1143008" cy="1034619"/>
          </a:xfrm>
          <a:prstGeom prst="rect">
            <a:avLst/>
          </a:prstGeom>
          <a:noFill/>
        </p:spPr>
      </p:pic>
      <p:sp>
        <p:nvSpPr>
          <p:cNvPr id="10" name="Прямоугольник 49"/>
          <p:cNvSpPr>
            <a:spLocks noChangeArrowheads="1"/>
          </p:cNvSpPr>
          <p:nvPr/>
        </p:nvSpPr>
        <p:spPr bwMode="auto">
          <a:xfrm>
            <a:off x="285720" y="1768066"/>
            <a:ext cx="8572560" cy="450059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buNone/>
            </a:pPr>
            <a:endParaRPr lang="ru-RU" sz="1600" b="1" i="1" dirty="0" smtClean="0"/>
          </a:p>
          <a:p>
            <a:pPr algn="ctr">
              <a:buNone/>
            </a:pPr>
            <a:r>
              <a:rPr lang="ru-RU" sz="2200" b="1" dirty="0" smtClean="0"/>
              <a:t>Газификация  с. Тростянка , с. </a:t>
            </a:r>
            <a:r>
              <a:rPr lang="ru-RU" sz="2200" b="1" dirty="0" err="1" smtClean="0"/>
              <a:t>Краково</a:t>
            </a:r>
            <a:endParaRPr lang="ru-RU" altLang="ru-RU" sz="2200" b="1" dirty="0" smtClean="0">
              <a:latin typeface="Arial" charset="0"/>
            </a:endParaRPr>
          </a:p>
          <a:p>
            <a:pPr algn="ctr">
              <a:buNone/>
            </a:pPr>
            <a:endParaRPr lang="ru-RU" altLang="ru-RU" sz="2200" b="1" dirty="0" smtClean="0">
              <a:latin typeface="Arial" charset="0"/>
            </a:endParaRPr>
          </a:p>
          <a:p>
            <a:pPr algn="ctr">
              <a:buNone/>
            </a:pPr>
            <a:endParaRPr lang="ru-RU" altLang="ru-RU" sz="2200" b="1" dirty="0" smtClean="0">
              <a:latin typeface="Arial" charset="0"/>
            </a:endParaRPr>
          </a:p>
          <a:p>
            <a:pPr algn="ctr">
              <a:buNone/>
            </a:pPr>
            <a:endParaRPr lang="ru-RU" altLang="ru-RU" sz="2200" b="1" dirty="0" smtClean="0">
              <a:latin typeface="Arial" charset="0"/>
            </a:endParaRPr>
          </a:p>
          <a:p>
            <a:pPr algn="ctr">
              <a:buNone/>
            </a:pPr>
            <a:endParaRPr lang="ru-RU" altLang="ru-RU" sz="2200" b="1" dirty="0" smtClean="0">
              <a:latin typeface="Arial" charset="0"/>
            </a:endParaRPr>
          </a:p>
          <a:p>
            <a:pPr algn="ctr">
              <a:buNone/>
            </a:pPr>
            <a:endParaRPr lang="ru-RU" altLang="ru-RU" sz="2200" b="1" dirty="0" smtClean="0">
              <a:latin typeface="Arial" charset="0"/>
            </a:endParaRPr>
          </a:p>
          <a:p>
            <a:pPr algn="ctr">
              <a:buNone/>
            </a:pPr>
            <a:endParaRPr lang="ru-RU" altLang="ru-RU" sz="1800" b="1" dirty="0" smtClean="0">
              <a:latin typeface="Arial" charset="0"/>
            </a:endParaRPr>
          </a:p>
          <a:p>
            <a:pPr algn="ctr">
              <a:buNone/>
            </a:pPr>
            <a:endParaRPr lang="ru-RU" altLang="ru-RU" sz="1800" b="1" dirty="0" smtClean="0">
              <a:latin typeface="Arial" charset="0"/>
            </a:endParaRPr>
          </a:p>
          <a:p>
            <a:pPr algn="ctr">
              <a:buNone/>
            </a:pPr>
            <a:endParaRPr lang="ru-RU" altLang="ru-RU" sz="1800" b="1" dirty="0" smtClean="0">
              <a:latin typeface="Arial" charset="0"/>
            </a:endParaRPr>
          </a:p>
          <a:p>
            <a:pPr algn="ctr">
              <a:buNone/>
            </a:pPr>
            <a:endParaRPr lang="ru-RU" altLang="ru-RU" sz="1800" b="1" dirty="0" smtClean="0">
              <a:latin typeface="Arial" charset="0"/>
            </a:endParaRPr>
          </a:p>
          <a:p>
            <a:pPr algn="ctr">
              <a:buNone/>
            </a:pPr>
            <a:endParaRPr lang="ru-RU" altLang="ru-RU" sz="1800" b="1" dirty="0" smtClean="0">
              <a:latin typeface="Arial" charset="0"/>
            </a:endParaRPr>
          </a:p>
          <a:p>
            <a:pPr algn="ctr">
              <a:buNone/>
            </a:pPr>
            <a:endParaRPr lang="ru-RU" altLang="ru-RU" sz="1800" b="1" dirty="0" smtClean="0">
              <a:latin typeface="Arial" charset="0"/>
            </a:endParaRPr>
          </a:p>
          <a:p>
            <a:pPr algn="ctr">
              <a:buNone/>
            </a:pPr>
            <a:endParaRPr lang="ru-RU" altLang="ru-RU" sz="1800" b="1" dirty="0" smtClean="0">
              <a:latin typeface="Arial" charset="0"/>
            </a:endParaRPr>
          </a:p>
          <a:p>
            <a:pPr algn="ctr">
              <a:buNone/>
            </a:pPr>
            <a:endParaRPr lang="ru-RU" altLang="ru-RU" sz="1800" b="1" dirty="0">
              <a:latin typeface="Arial" charset="0"/>
            </a:endParaRPr>
          </a:p>
        </p:txBody>
      </p:sp>
      <p:pic>
        <p:nvPicPr>
          <p:cNvPr id="11" name="Рисунок 10" descr="http://mrokna.ru/wp-content/uploads/2016/12/pic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3161108"/>
            <a:ext cx="5238787" cy="2625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27</a:t>
            </a:fld>
            <a:endParaRPr lang="ru-RU" dirty="0"/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321447"/>
            <a:ext cx="1023945" cy="103461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85720" y="328644"/>
            <a:ext cx="7048549" cy="83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СТРАТЕГИЯ РАЗВИТИЯ МУНИЦИПАЛЬНОГО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РАЙОНА КРАСНОЯРСКИЙ с.п. </a:t>
            </a: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Хилково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период до 2030 года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49"/>
          <p:cNvSpPr>
            <a:spLocks noChangeArrowheads="1"/>
          </p:cNvSpPr>
          <p:nvPr/>
        </p:nvSpPr>
        <p:spPr bwMode="auto">
          <a:xfrm>
            <a:off x="380971" y="1339439"/>
            <a:ext cx="8191557" cy="4929222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buNone/>
            </a:pPr>
            <a:endParaRPr lang="ru-RU" sz="1600" b="1" i="1" dirty="0" smtClean="0"/>
          </a:p>
          <a:p>
            <a:pPr algn="ctr">
              <a:buNone/>
            </a:pPr>
            <a:r>
              <a:rPr lang="ru-RU" sz="1600" b="1" dirty="0" smtClean="0"/>
              <a:t>РЕШЕНИЕ ЭКОЛОГИЧЕСКОЙ ПРОБЛЕМЫ</a:t>
            </a:r>
          </a:p>
          <a:p>
            <a:pPr algn="ctr"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400" b="1" dirty="0"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38754" y="2143116"/>
            <a:ext cx="2381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СБОР ТБО</a:t>
            </a:r>
            <a:endParaRPr lang="ru-RU" b="1" dirty="0"/>
          </a:p>
        </p:txBody>
      </p:sp>
      <p:pic>
        <p:nvPicPr>
          <p:cNvPr id="10" name="Рисунок 9" descr="https://b1.m24.ru/c/63383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723" y="2089538"/>
            <a:ext cx="3762401" cy="169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static.ukrinform.com/photos/2016_06/1466673689-351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9" y="2928934"/>
            <a:ext cx="3729568" cy="1636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ksonline.ru/wp-content/uploads/2016/07/1426687482-20150318170442-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4786322"/>
            <a:ext cx="3606639" cy="1349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76222" y="4286257"/>
            <a:ext cx="59055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Утилизация ТБО. 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57224" y="5250669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Борьба со свалками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28</a:t>
            </a:fld>
            <a:endParaRPr lang="ru-RU" dirty="0"/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321447"/>
            <a:ext cx="1095383" cy="103461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85720" y="328644"/>
            <a:ext cx="7048549" cy="83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СТРАТЕГИЯ РАЗВИТИЯ МУНИЦИПАЛЬНОГО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РАЙОНА КРАСНОЯРСКИЙ с.п. 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Хилково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период до 2030 года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49"/>
          <p:cNvSpPr>
            <a:spLocks noChangeArrowheads="1"/>
          </p:cNvSpPr>
          <p:nvPr/>
        </p:nvSpPr>
        <p:spPr bwMode="auto">
          <a:xfrm>
            <a:off x="380971" y="1339439"/>
            <a:ext cx="8191557" cy="4929222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buNone/>
            </a:pPr>
            <a:endParaRPr lang="ru-RU" sz="1600" b="1" i="1" dirty="0" smtClean="0"/>
          </a:p>
          <a:p>
            <a:pPr algn="ctr">
              <a:buNone/>
            </a:pPr>
            <a:r>
              <a:rPr lang="ru-RU" sz="1600" b="1" dirty="0" smtClean="0"/>
              <a:t>СНОС </a:t>
            </a:r>
            <a:r>
              <a:rPr lang="ru-RU" sz="1600" b="1" smtClean="0"/>
              <a:t>АВАРИЙНЫХ ЗДАНИЙ  </a:t>
            </a:r>
            <a:r>
              <a:rPr lang="ru-RU" sz="1600" b="1" dirty="0" smtClean="0"/>
              <a:t>И СООРУЖЕНИЙ</a:t>
            </a:r>
          </a:p>
          <a:p>
            <a:pPr algn="ctr"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400" b="1" dirty="0">
              <a:latin typeface="Arial" charset="0"/>
            </a:endParaRPr>
          </a:p>
        </p:txBody>
      </p:sp>
      <p:pic>
        <p:nvPicPr>
          <p:cNvPr id="7" name="Рисунок 6" descr="https://im0-tub-ru.yandex.net/i?id=667bb4b32b8537ba7750ff9cc03b1061-l&amp;n=1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723" y="2143116"/>
            <a:ext cx="4619657" cy="197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media.makler.md/production/an/original/000/011/804/000011804881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4000504"/>
            <a:ext cx="4905409" cy="210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29</a:t>
            </a:fld>
            <a:endParaRPr lang="ru-RU" dirty="0"/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321447"/>
            <a:ext cx="1095383" cy="103461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85720" y="328644"/>
            <a:ext cx="7048549" cy="83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СТРАТЕГИЯ РАЗВИТИЯ МУНИЦИПАЛЬНОГО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РАЙОНА КРАСНОЯРСКИЙ с.п. 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Хилково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период до 2030 года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49"/>
          <p:cNvSpPr>
            <a:spLocks noChangeArrowheads="1"/>
          </p:cNvSpPr>
          <p:nvPr/>
        </p:nvSpPr>
        <p:spPr bwMode="auto">
          <a:xfrm>
            <a:off x="380971" y="1339439"/>
            <a:ext cx="8191557" cy="4929222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buNone/>
            </a:pPr>
            <a:endParaRPr lang="ru-RU" sz="1600" b="1" i="1" dirty="0" smtClean="0"/>
          </a:p>
          <a:p>
            <a:pPr algn="ctr">
              <a:buNone/>
            </a:pPr>
            <a:r>
              <a:rPr lang="ru-RU" sz="1600" b="1" dirty="0" smtClean="0"/>
              <a:t>Строительство  площадки под ледовый каток</a:t>
            </a:r>
          </a:p>
          <a:p>
            <a:pPr algn="ctr"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400" b="1" dirty="0">
              <a:latin typeface="Arial" charset="0"/>
            </a:endParaRPr>
          </a:p>
        </p:txBody>
      </p:sp>
      <p:pic>
        <p:nvPicPr>
          <p:cNvPr id="1028" name="Picture 4" descr="http://vdvsp.ru/pic/news/1423039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41643">
            <a:off x="4177180" y="3862536"/>
            <a:ext cx="4803816" cy="1799629"/>
          </a:xfrm>
          <a:prstGeom prst="rect">
            <a:avLst/>
          </a:prstGeom>
          <a:noFill/>
        </p:spPr>
      </p:pic>
      <p:pic>
        <p:nvPicPr>
          <p:cNvPr id="1026" name="Picture 2" descr="http://img.indexus.ru/gal_ctroitelstvo_khokkeynykh_kortov1_169542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515478">
            <a:off x="775773" y="2671010"/>
            <a:ext cx="5048253" cy="1659416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endParaRPr lang="ru-RU" sz="3200" dirty="0"/>
          </a:p>
          <a:p>
            <a:endParaRPr lang="ru-RU" sz="3600" dirty="0"/>
          </a:p>
          <a:p>
            <a:pPr marL="355600" indent="-355600" algn="ctr"/>
            <a:r>
              <a:rPr lang="ru-RU" sz="3600" cap="all" dirty="0">
                <a:latin typeface="Arial" pitchFamily="34" charset="0"/>
                <a:cs typeface="Arial" pitchFamily="34" charset="0"/>
              </a:rPr>
              <a:t>Стратегический </a:t>
            </a:r>
            <a:r>
              <a:rPr lang="ru-RU" sz="3600" cap="all" dirty="0" err="1">
                <a:latin typeface="Arial" pitchFamily="34" charset="0"/>
                <a:cs typeface="Arial" pitchFamily="34" charset="0"/>
              </a:rPr>
              <a:t>форсайт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355600" indent="-355600" algn="ctr"/>
            <a:r>
              <a:rPr lang="ru-RU" sz="3600" dirty="0">
                <a:latin typeface="Arial" pitchFamily="34" charset="0"/>
                <a:cs typeface="Arial" pitchFamily="34" charset="0"/>
              </a:rPr>
              <a:t>«Желаемый образ будущего </a:t>
            </a:r>
          </a:p>
          <a:p>
            <a:pPr marL="355600" indent="-355600" algn="ctr"/>
            <a:r>
              <a:rPr lang="ru-RU" sz="3600" dirty="0">
                <a:latin typeface="Arial" pitchFamily="34" charset="0"/>
                <a:cs typeface="Arial" pitchFamily="34" charset="0"/>
              </a:rPr>
              <a:t>муниципального района Красноярский»</a:t>
            </a:r>
          </a:p>
          <a:p>
            <a:pPr marL="355600" indent="-355600" algn="ctr"/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dirty="0" err="1">
                <a:latin typeface="Arial" pitchFamily="34" charset="0"/>
                <a:cs typeface="Arial" pitchFamily="34" charset="0"/>
              </a:rPr>
              <a:t>Полянскова</a:t>
            </a:r>
            <a:r>
              <a:rPr lang="ru-RU" dirty="0">
                <a:latin typeface="Arial" pitchFamily="34" charset="0"/>
                <a:cs typeface="Arial" pitchFamily="34" charset="0"/>
              </a:rPr>
              <a:t> Наталья, директор научно-исследовательского института регионального развития, 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сертифицированный эксперт по проектному управлению (ПМ «СТАНДАРТ»), </a:t>
            </a:r>
          </a:p>
          <a:p>
            <a:r>
              <a:rPr lang="ru-RU" dirty="0" err="1">
                <a:latin typeface="Arial" pitchFamily="34" charset="0"/>
                <a:cs typeface="Arial" pitchFamily="34" charset="0"/>
              </a:rPr>
              <a:t>к.э.н</a:t>
            </a:r>
            <a:r>
              <a:rPr lang="ru-RU" dirty="0">
                <a:latin typeface="Arial" pitchFamily="34" charset="0"/>
                <a:cs typeface="Arial" pitchFamily="34" charset="0"/>
              </a:rPr>
              <a:t>., доцент ФГБОУ ВО «Самарский государственный экономический университет»</a:t>
            </a:r>
          </a:p>
          <a:p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30</a:t>
            </a:fld>
            <a:endParaRPr lang="ru-RU" dirty="0"/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321447"/>
            <a:ext cx="1166821" cy="103461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90469" y="321447"/>
            <a:ext cx="7048549" cy="83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СТРАТЕГИЯ РАЗВИТИЯ МУНИЦИПАЛЬНОГО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РАЙОНА КРАСНОЯРСКИЙ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2000" b="1" dirty="0" smtClean="0">
                <a:latin typeface="+mj-lt"/>
                <a:ea typeface="+mj-ea"/>
                <a:cs typeface="+mj-cs"/>
              </a:rPr>
              <a:t>с.п. </a:t>
            </a:r>
            <a:r>
              <a:rPr lang="ru-RU" sz="2000" b="1" dirty="0" err="1" smtClean="0">
                <a:latin typeface="+mj-lt"/>
                <a:ea typeface="+mj-ea"/>
                <a:cs typeface="+mj-cs"/>
              </a:rPr>
              <a:t>Хилково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период до 2030 года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49"/>
          <p:cNvSpPr>
            <a:spLocks noChangeArrowheads="1"/>
          </p:cNvSpPr>
          <p:nvPr/>
        </p:nvSpPr>
        <p:spPr bwMode="auto">
          <a:xfrm>
            <a:off x="380971" y="1660910"/>
            <a:ext cx="8191557" cy="4607751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Расчистка озер поселения</a:t>
            </a: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Проведение ремонтных </a:t>
            </a:r>
          </a:p>
          <a:p>
            <a:pPr algn="r"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работ гидротехнических</a:t>
            </a:r>
          </a:p>
          <a:p>
            <a:pPr algn="r"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сооружений (ремонт дамбы)</a:t>
            </a: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400" b="1" dirty="0">
              <a:latin typeface="Arial" charset="0"/>
            </a:endParaRPr>
          </a:p>
        </p:txBody>
      </p:sp>
      <p:pic>
        <p:nvPicPr>
          <p:cNvPr id="11" name="Рисунок 10" descr="https://mw2.google.com/mw-panoramio/photos/medium/4438298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4071942"/>
            <a:ext cx="3357586" cy="204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niidg.ru/wp-content/uploads/2016/11/Excav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857364"/>
            <a:ext cx="350046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31</a:t>
            </a:fld>
            <a:endParaRPr lang="ru-RU" dirty="0"/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321447"/>
            <a:ext cx="1095383" cy="103461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90469" y="321447"/>
            <a:ext cx="7048549" cy="83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СТРАТЕГИЯ РАЗВИТИЯ МУНИЦИПАЛЬНОГО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РАЙОНА КРАСНОЯРСКИЙ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2000" b="1" dirty="0" smtClean="0">
                <a:latin typeface="+mj-lt"/>
                <a:ea typeface="+mj-ea"/>
                <a:cs typeface="+mj-cs"/>
              </a:rPr>
              <a:t>с.п. </a:t>
            </a:r>
            <a:r>
              <a:rPr lang="ru-RU" sz="2000" b="1" dirty="0" err="1" smtClean="0">
                <a:latin typeface="+mj-lt"/>
                <a:ea typeface="+mj-ea"/>
                <a:cs typeface="+mj-cs"/>
              </a:rPr>
              <a:t>Хилково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период до 2030 года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49"/>
          <p:cNvSpPr>
            <a:spLocks noChangeArrowheads="1"/>
          </p:cNvSpPr>
          <p:nvPr/>
        </p:nvSpPr>
        <p:spPr bwMode="auto">
          <a:xfrm>
            <a:off x="380971" y="1660910"/>
            <a:ext cx="8191557" cy="4607751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/>
              <a:t>Благоустройство мест общего </a:t>
            </a:r>
          </a:p>
          <a:p>
            <a:pPr algn="ctr">
              <a:buNone/>
            </a:pPr>
            <a:r>
              <a:rPr lang="ru-RU" sz="2400" dirty="0" smtClean="0"/>
              <a:t>пользования (в т.ч. тротуары)</a:t>
            </a: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400" b="1" dirty="0">
              <a:latin typeface="Arial" charset="0"/>
            </a:endParaRPr>
          </a:p>
        </p:txBody>
      </p:sp>
      <p:pic>
        <p:nvPicPr>
          <p:cNvPr id="9" name="Рисунок 8" descr="https://stiproduction-a.akamaihd.net/uploads/service_photos/07/9d/61570/original_1cf83df4b636952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429000"/>
            <a:ext cx="371477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sibdepo.ru/upload/medialibrary/6a4/6a444ce0cca785fcb4ea1bd4610811a2.jpg?x4175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59483">
            <a:off x="4580457" y="3311823"/>
            <a:ext cx="3630778" cy="2367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32</a:t>
            </a:fld>
            <a:endParaRPr lang="ru-RU" dirty="0"/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321447"/>
            <a:ext cx="1095383" cy="103461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90469" y="321447"/>
            <a:ext cx="7048549" cy="83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СТРАТЕГИЯ РАЗВИТИЯ МУНИЦИПАЛЬНОГО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РАЙОНА КРАСНОЯРСКИЙ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2000" b="1" dirty="0" smtClean="0">
                <a:latin typeface="+mj-lt"/>
                <a:ea typeface="+mj-ea"/>
                <a:cs typeface="+mj-cs"/>
              </a:rPr>
              <a:t>с.п. </a:t>
            </a:r>
            <a:r>
              <a:rPr lang="ru-RU" sz="2000" b="1" dirty="0" err="1" smtClean="0">
                <a:latin typeface="+mj-lt"/>
                <a:ea typeface="+mj-ea"/>
                <a:cs typeface="+mj-cs"/>
              </a:rPr>
              <a:t>Хилково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период до 2030 года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49"/>
          <p:cNvSpPr>
            <a:spLocks noChangeArrowheads="1"/>
          </p:cNvSpPr>
          <p:nvPr/>
        </p:nvSpPr>
        <p:spPr bwMode="auto">
          <a:xfrm>
            <a:off x="380971" y="1660910"/>
            <a:ext cx="8191557" cy="4607751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/>
              <a:t>Реконструкция и модернизация ООО «</a:t>
            </a:r>
            <a:r>
              <a:rPr lang="ru-RU" sz="2400" dirty="0" err="1" smtClean="0"/>
              <a:t>Мясоагропром</a:t>
            </a:r>
            <a:r>
              <a:rPr lang="ru-RU" sz="2400" dirty="0" smtClean="0"/>
              <a:t>» под птицефабрику по производству диетического яйца</a:t>
            </a:r>
            <a:endParaRPr lang="ru-RU" sz="2400" dirty="0" smtClean="0"/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400" b="1" dirty="0">
              <a:latin typeface="Arial" charset="0"/>
            </a:endParaRPr>
          </a:p>
        </p:txBody>
      </p:sp>
      <p:pic>
        <p:nvPicPr>
          <p:cNvPr id="1026" name="Picture 2" descr="http://golos-buryatyi.ru/wp-content/uploads/2016/05/pticefabrica-v-buruaty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80366">
            <a:off x="1071538" y="3571876"/>
            <a:ext cx="2873926" cy="2155444"/>
          </a:xfrm>
          <a:prstGeom prst="rect">
            <a:avLst/>
          </a:prstGeom>
          <a:noFill/>
        </p:spPr>
      </p:pic>
      <p:pic>
        <p:nvPicPr>
          <p:cNvPr id="1028" name="Picture 4" descr="http://www.astrakhan-online.ru/images/cms/data/news/economy/pticefabrika-harabal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52984">
            <a:off x="4687785" y="3660313"/>
            <a:ext cx="3590173" cy="2391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2976" y="857232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Стратегия включает</a:t>
            </a:r>
            <a:endParaRPr lang="ru-RU" b="1" dirty="0"/>
          </a:p>
        </p:txBody>
      </p:sp>
      <p:sp>
        <p:nvSpPr>
          <p:cNvPr id="24" name="object 7"/>
          <p:cNvSpPr/>
          <p:nvPr/>
        </p:nvSpPr>
        <p:spPr>
          <a:xfrm>
            <a:off x="357159" y="2214554"/>
            <a:ext cx="2000263" cy="3968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7"/>
          <p:cNvSpPr/>
          <p:nvPr/>
        </p:nvSpPr>
        <p:spPr>
          <a:xfrm>
            <a:off x="2428860" y="2000240"/>
            <a:ext cx="1928826" cy="39801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7"/>
          <p:cNvSpPr/>
          <p:nvPr/>
        </p:nvSpPr>
        <p:spPr>
          <a:xfrm>
            <a:off x="4500562" y="1571612"/>
            <a:ext cx="2000264" cy="39801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7"/>
          <p:cNvSpPr/>
          <p:nvPr/>
        </p:nvSpPr>
        <p:spPr>
          <a:xfrm>
            <a:off x="6643702" y="1000108"/>
            <a:ext cx="2071701" cy="3968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9"/>
          <p:cNvSpPr/>
          <p:nvPr/>
        </p:nvSpPr>
        <p:spPr>
          <a:xfrm>
            <a:off x="500034" y="2214554"/>
            <a:ext cx="1618410" cy="13188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2"/>
          <p:cNvSpPr/>
          <p:nvPr/>
        </p:nvSpPr>
        <p:spPr>
          <a:xfrm>
            <a:off x="2500299" y="2143116"/>
            <a:ext cx="1714512" cy="1390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15"/>
          <p:cNvSpPr/>
          <p:nvPr/>
        </p:nvSpPr>
        <p:spPr>
          <a:xfrm>
            <a:off x="4572000" y="1643050"/>
            <a:ext cx="1714512" cy="13919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8"/>
          <p:cNvSpPr/>
          <p:nvPr/>
        </p:nvSpPr>
        <p:spPr>
          <a:xfrm>
            <a:off x="6786578" y="1000108"/>
            <a:ext cx="1857388" cy="14634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9"/>
          <p:cNvSpPr/>
          <p:nvPr/>
        </p:nvSpPr>
        <p:spPr>
          <a:xfrm>
            <a:off x="428596" y="3429000"/>
            <a:ext cx="8168641" cy="5844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8"/>
          <p:cNvSpPr txBox="1"/>
          <p:nvPr/>
        </p:nvSpPr>
        <p:spPr>
          <a:xfrm>
            <a:off x="500034" y="5072074"/>
            <a:ext cx="1643074" cy="8494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918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Пр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ман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ю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,  специфичную  миссию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5" name="object 11"/>
          <p:cNvSpPr txBox="1"/>
          <p:nvPr/>
        </p:nvSpPr>
        <p:spPr>
          <a:xfrm>
            <a:off x="2571736" y="4786322"/>
            <a:ext cx="1643074" cy="8494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270" algn="ctr">
              <a:lnSpc>
                <a:spcPct val="918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Четкие  фор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ровки 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целей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6" name="object 14"/>
          <p:cNvSpPr txBox="1"/>
          <p:nvPr/>
        </p:nvSpPr>
        <p:spPr>
          <a:xfrm>
            <a:off x="4572001" y="4071942"/>
            <a:ext cx="1643074" cy="8494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91800"/>
              </a:lnSpc>
            </a:pP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тно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льно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небольшой 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набор</a:t>
            </a:r>
            <a:r>
              <a:rPr sz="20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задач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7" name="object 14"/>
          <p:cNvSpPr txBox="1"/>
          <p:nvPr/>
        </p:nvSpPr>
        <p:spPr>
          <a:xfrm>
            <a:off x="6786578" y="4000504"/>
            <a:ext cx="1697888" cy="8494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91800"/>
              </a:lnSpc>
            </a:pP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тно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льно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небольшой 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набор</a:t>
            </a:r>
            <a:r>
              <a:rPr sz="20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задач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600" b="1" cap="all" dirty="0" smtClean="0"/>
              <a:t>Образ желаемого будущего </a:t>
            </a:r>
          </a:p>
          <a:p>
            <a:pPr algn="ctr"/>
            <a:r>
              <a:rPr lang="ru-RU" sz="1600" b="1" cap="all" dirty="0" smtClean="0"/>
              <a:t>и стратегические приоритеты развития»</a:t>
            </a:r>
            <a:endParaRPr lang="ru-RU" sz="1200" b="1" dirty="0" smtClean="0"/>
          </a:p>
          <a:p>
            <a:pPr algn="ctr">
              <a:spcAft>
                <a:spcPts val="1000"/>
              </a:spcAft>
              <a:buNone/>
            </a:pPr>
            <a:r>
              <a:rPr lang="ru-RU" sz="1400" b="1" dirty="0" smtClean="0"/>
              <a:t>Краткие результаты социологического опроса населения муниципального района Красноярский</a:t>
            </a:r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="" xmlns:a16="http://schemas.microsoft.com/office/drawing/2014/main" id="{10F7C826-3A38-4EB4-8AF5-463AE1DCD8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589274239"/>
              </p:ext>
            </p:extLst>
          </p:nvPr>
        </p:nvGraphicFramePr>
        <p:xfrm>
          <a:off x="2143108" y="2643182"/>
          <a:ext cx="4857785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87185603"/>
              </p:ext>
            </p:extLst>
          </p:nvPr>
        </p:nvGraphicFramePr>
        <p:xfrm>
          <a:off x="1500166" y="1214422"/>
          <a:ext cx="6000792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055740506"/>
              </p:ext>
            </p:extLst>
          </p:nvPr>
        </p:nvGraphicFramePr>
        <p:xfrm>
          <a:off x="1785918" y="1071546"/>
          <a:ext cx="6143668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="" xmlns:a16="http://schemas.microsoft.com/office/drawing/2014/main" id="{59988707-0F9F-4115-A717-E344D16821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937148584"/>
              </p:ext>
            </p:extLst>
          </p:nvPr>
        </p:nvGraphicFramePr>
        <p:xfrm>
          <a:off x="1785918" y="1000108"/>
          <a:ext cx="5514095" cy="5278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48132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0100" y="1000108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СИЛЬНЫЕ СТОРОНЫ РАЙОНА</a:t>
            </a:r>
            <a:endParaRPr lang="ru-RU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3830</TotalTime>
  <Words>915</Words>
  <Application>Microsoft Office PowerPoint</Application>
  <PresentationFormat>Экран (4:3)</PresentationFormat>
  <Paragraphs>297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Специальное оформление</vt:lpstr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СТРАТЕГИЯ РАЗВИТИЯ МУНИЦИПАЛЬНОГО  РАЙОНА КРАСНОЯРСКИЙ на период до 2030 года</vt:lpstr>
      <vt:lpstr>Слайд 21</vt:lpstr>
      <vt:lpstr>Слайд 22</vt:lpstr>
      <vt:lpstr>СТРАТЕГИЯ РАЗВИТИЯ МУНИЦИПАЛЬНОГО  РАЙОНА КРАСНОЯРСКИЙ с.п. Хилково на период до 2030 года</vt:lpstr>
      <vt:lpstr>СТРАТЕГИЯ РАЗВИТИЯ МУНИЦИПАЛЬНОГО  РАЙОНА КРАСНОЯРСКИЙ с.п. Хилково на период до 2030 года</vt:lpstr>
      <vt:lpstr>СТРАТЕГИЯ РАЗВИТИЯ МУНИЦИПАЛЬНОГО  РАЙОНА КРАСНОЯРСКИЙ с.п. Хилково на период до 2030 года</vt:lpstr>
      <vt:lpstr>СТРАТЕГИЯ РАЗВИТИЯ МУНИЦИПАЛЬНОГО  РАЙОНА КРАСНОЯРСКИЙ с.п. Хилково на период до 2030 года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Economist-Gl</dc:creator>
  <cp:lastModifiedBy>361119920.2</cp:lastModifiedBy>
  <cp:revision>763</cp:revision>
  <cp:lastPrinted>2018-06-14T12:04:34Z</cp:lastPrinted>
  <dcterms:created xsi:type="dcterms:W3CDTF">2018-03-03T07:15:05Z</dcterms:created>
  <dcterms:modified xsi:type="dcterms:W3CDTF">2018-08-08T12:38:39Z</dcterms:modified>
</cp:coreProperties>
</file>