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6"/>
  </p:notesMasterIdLst>
  <p:handoutMasterIdLst>
    <p:handoutMasterId r:id="rId37"/>
  </p:handoutMasterIdLst>
  <p:sldIdLst>
    <p:sldId id="474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468" r:id="rId19"/>
    <p:sldId id="469" r:id="rId20"/>
    <p:sldId id="470" r:id="rId21"/>
    <p:sldId id="471" r:id="rId22"/>
    <p:sldId id="472" r:id="rId23"/>
    <p:sldId id="473" r:id="rId24"/>
    <p:sldId id="430" r:id="rId25"/>
    <p:sldId id="448" r:id="rId26"/>
    <p:sldId id="451" r:id="rId27"/>
    <p:sldId id="444" r:id="rId28"/>
    <p:sldId id="445" r:id="rId29"/>
    <p:sldId id="452" r:id="rId30"/>
    <p:sldId id="438" r:id="rId31"/>
    <p:sldId id="441" r:id="rId32"/>
    <p:sldId id="449" r:id="rId33"/>
    <p:sldId id="475" r:id="rId34"/>
    <p:sldId id="450" r:id="rId3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t" initials="r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56F0F4"/>
    <a:srgbClr val="99CCFF"/>
    <a:srgbClr val="FDFDFD"/>
    <a:srgbClr val="CCFFFF"/>
    <a:srgbClr val="B2F8FA"/>
    <a:srgbClr val="B5EFF7"/>
    <a:srgbClr val="B4E1F8"/>
    <a:srgbClr val="04171C"/>
    <a:srgbClr val="0020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086" autoAdjust="0"/>
  </p:normalViewPr>
  <p:slideViewPr>
    <p:cSldViewPr>
      <p:cViewPr>
        <p:scale>
          <a:sx n="80" d="100"/>
          <a:sy n="80" d="100"/>
        </p:scale>
        <p:origin x="-1680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38" y="-78"/>
      </p:cViewPr>
      <p:guideLst>
        <p:guide orient="horz" pos="313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3223188141944688"/>
          <c:y val="0.19363106192041141"/>
          <c:w val="0.46940603522825658"/>
          <c:h val="0.7460429081419988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7F7F7F"/>
            </a:solidFill>
            <a:ln>
              <a:noFill/>
            </a:ln>
            <a:effectLst/>
          </c:spPr>
          <c:dPt>
            <c:idx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C6-484A-96F8-6717BBB5A4C5}"/>
              </c:ext>
            </c:extLst>
          </c:dPt>
          <c:dPt>
            <c:idx val="6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C6-484A-96F8-6717BBB5A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Лист1!$A$14:$A$20</c:f>
              <c:strCache>
                <c:ptCount val="7"/>
                <c:pt idx="0">
                  <c:v>Диверсифицированная структура экономики</c:v>
                </c:pt>
                <c:pt idx="1">
                  <c:v>Туристическая привлекательность</c:v>
                </c:pt>
                <c:pt idx="2">
                  <c:v>Благоустройство территории</c:v>
                </c:pt>
                <c:pt idx="3">
                  <c:v>Хорошая экологическая обстановка</c:v>
                </c:pt>
                <c:pt idx="4">
                  <c:v>Крупнейший в области транспортный узел</c:v>
                </c:pt>
                <c:pt idx="5">
                  <c:v>Богатство природных ресурсов</c:v>
                </c:pt>
                <c:pt idx="6">
                  <c:v>Близость к областному центру г.о. Самара</c:v>
                </c:pt>
              </c:strCache>
            </c:strRef>
          </c:cat>
          <c:val>
            <c:numRef>
              <c:f>Лист1!$B$14:$B$20</c:f>
              <c:numCache>
                <c:formatCode>0.0%</c:formatCode>
                <c:ptCount val="7"/>
                <c:pt idx="0">
                  <c:v>1.9000000000000041E-2</c:v>
                </c:pt>
                <c:pt idx="1">
                  <c:v>1.9000000000000041E-2</c:v>
                </c:pt>
                <c:pt idx="2">
                  <c:v>3.7000000000000137E-2</c:v>
                </c:pt>
                <c:pt idx="3">
                  <c:v>9.3000000000000374E-2</c:v>
                </c:pt>
                <c:pt idx="4">
                  <c:v>9.3000000000000374E-2</c:v>
                </c:pt>
                <c:pt idx="5">
                  <c:v>0.11100000000000018</c:v>
                </c:pt>
                <c:pt idx="6">
                  <c:v>0.63000000000000211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C6-484A-96F8-6717BBB5A4C5}"/>
            </c:ext>
          </c:extLst>
        </c:ser>
        <c:gapWidth val="182"/>
        <c:axId val="68786816"/>
        <c:axId val="68796800"/>
      </c:barChart>
      <c:catAx>
        <c:axId val="687868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8796800"/>
        <c:crosses val="autoZero"/>
        <c:auto val="1"/>
        <c:lblAlgn val="ctr"/>
        <c:lblOffset val="100"/>
      </c:catAx>
      <c:valAx>
        <c:axId val="68796800"/>
        <c:scaling>
          <c:orientation val="minMax"/>
          <c:max val="0.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6878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accent1"/>
      </a:solidFill>
    </a:ln>
    <a:effectLst/>
  </c:spPr>
  <c:txPr>
    <a:bodyPr/>
    <a:lstStyle/>
    <a:p>
      <a:pPr>
        <a:defRPr sz="16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8185636154847352"/>
          <c:y val="0.25013115508610206"/>
          <c:w val="0.59723992311535357"/>
          <c:h val="0.7904260276439886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2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F-424A-832A-5C69E60BFACC}"/>
              </c:ext>
            </c:extLst>
          </c:dPt>
          <c:dLbls>
            <c:dLbl>
              <c:idx val="0"/>
              <c:layout>
                <c:manualLayout>
                  <c:x val="-0.1219824616953377"/>
                  <c:y val="-0.1908671388710026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193359434301152"/>
                  <c:y val="7.302810103140459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CF-424A-832A-5C69E60BFAC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170582326715525E-2"/>
                  <c:y val="0.1188675268420926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CF-424A-832A-5C69E60BFAC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'Половозрастн. структура'!$A$6:$A$8</c:f>
              <c:strCache>
                <c:ptCount val="3"/>
                <c:pt idx="0">
                  <c:v>Хорошая, стабильная</c:v>
                </c:pt>
                <c:pt idx="1">
                  <c:v>Тревожная</c:v>
                </c:pt>
                <c:pt idx="2">
                  <c:v>Кризисная</c:v>
                </c:pt>
              </c:strCache>
            </c:strRef>
          </c:cat>
          <c:val>
            <c:numRef>
              <c:f>'Половозрастн. структура'!$B$6:$B$8</c:f>
              <c:numCache>
                <c:formatCode>0%</c:formatCode>
                <c:ptCount val="3"/>
                <c:pt idx="0">
                  <c:v>0.65100000000000202</c:v>
                </c:pt>
                <c:pt idx="1">
                  <c:v>0.15000000000000024</c:v>
                </c:pt>
                <c:pt idx="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1.787475602063425E-2"/>
          <c:y val="0.2926052090971778"/>
          <c:w val="0.30551571407421513"/>
          <c:h val="0.59377872632950668"/>
        </c:manualLayout>
      </c:layout>
    </c:legend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3812989533011512"/>
          <c:y val="0.25740705448184376"/>
          <c:w val="0.60176351936984662"/>
          <c:h val="0.7904260276439886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CA-46EE-9BAA-38557F0DBF1A}"/>
              </c:ext>
            </c:extLst>
          </c:dPt>
          <c:dLbls>
            <c:dLbl>
              <c:idx val="0"/>
              <c:layout>
                <c:manualLayout>
                  <c:x val="3.4169401207951921E-4"/>
                  <c:y val="1.077733600772421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7190781756901E-2"/>
                  <c:y val="-0.114355592863268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CA-46EE-9BAA-38557F0DBF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848207140845255E-2"/>
                  <c:y val="0.113185395762915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CA-46EE-9BAA-38557F0DBF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'Половозрастн. структура'!$A$6:$A$12</c:f>
              <c:strCache>
                <c:ptCount val="7"/>
                <c:pt idx="0">
                  <c:v>Развитие транспортной инфраструктуры</c:v>
                </c:pt>
                <c:pt idx="1">
                  <c:v>Комфортная среда</c:v>
                </c:pt>
                <c:pt idx="2">
                  <c:v>Повышение качества услуг, в т.ч. государственных (муниципальных)</c:v>
                </c:pt>
                <c:pt idx="3">
                  <c:v>Развитие и поддержка бизнеса и предпринимательства</c:v>
                </c:pt>
                <c:pt idx="4">
                  <c:v>Увеличение потока инвестиций</c:v>
                </c:pt>
                <c:pt idx="5">
                  <c:v>Внешнеэкономическое и межмуниципальное сотрудничество</c:v>
                </c:pt>
                <c:pt idx="6">
                  <c:v>Внедрение цифровых технологий в различные сферы жизни</c:v>
                </c:pt>
              </c:strCache>
            </c:strRef>
          </c:cat>
          <c:val>
            <c:numRef>
              <c:f>'Половозрастн. структура'!$B$6:$B$12</c:f>
              <c:numCache>
                <c:formatCode>0.0%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0.89</c:v>
                </c:pt>
                <c:pt idx="3">
                  <c:v>0.88</c:v>
                </c:pt>
                <c:pt idx="4">
                  <c:v>0.82000000000000062</c:v>
                </c:pt>
                <c:pt idx="5">
                  <c:v>0.79</c:v>
                </c:pt>
                <c:pt idx="6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gapWidth val="100"/>
        <c:axId val="80978688"/>
        <c:axId val="81005568"/>
      </c:barChart>
      <c:valAx>
        <c:axId val="81005568"/>
        <c:scaling>
          <c:orientation val="minMax"/>
        </c:scaling>
        <c:axPos val="t"/>
        <c:numFmt formatCode="0.0%" sourceLinked="1"/>
        <c:tickLblPos val="nextTo"/>
        <c:crossAx val="80978688"/>
        <c:crosses val="autoZero"/>
        <c:crossBetween val="between"/>
      </c:valAx>
      <c:catAx>
        <c:axId val="80978688"/>
        <c:scaling>
          <c:orientation val="maxMin"/>
        </c:scaling>
        <c:axPos val="l"/>
        <c:numFmt formatCode="General" sourceLinked="0"/>
        <c:tickLblPos val="nextTo"/>
        <c:crossAx val="81005568"/>
        <c:crosses val="autoZero"/>
        <c:auto val="1"/>
        <c:lblAlgn val="ctr"/>
        <c:lblOffset val="100"/>
      </c:catAx>
    </c:plotArea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742670461090678"/>
          <c:y val="0.26025228702332626"/>
          <c:w val="0.58927744480225508"/>
          <c:h val="0.6724141248488806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42-415B-935E-4173ED1F6D0E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42-415B-935E-4173ED1F6D0E}"/>
              </c:ext>
            </c:extLst>
          </c:dPt>
          <c:dPt>
            <c:idx val="2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42-415B-935E-4173ED1F6D0E}"/>
              </c:ext>
            </c:extLst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42-415B-935E-4173ED1F6D0E}"/>
              </c:ext>
            </c:extLst>
          </c:dPt>
          <c:dPt>
            <c:idx val="4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42-415B-935E-4173ED1F6D0E}"/>
              </c:ext>
            </c:extLst>
          </c:dPt>
          <c:dLbls>
            <c:dLbl>
              <c:idx val="1"/>
              <c:layout>
                <c:manualLayout>
                  <c:x val="-9.7150436794813708E-2"/>
                  <c:y val="-0.17480236719851466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42-415B-935E-4173ED1F6D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Лист1!$A$53:$A$57</c:f>
              <c:strCache>
                <c:ptCount val="5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Туризм и рекреационный комплекс</c:v>
                </c:pt>
                <c:pt idx="3">
                  <c:v>Здравоохранение</c:v>
                </c:pt>
                <c:pt idx="4">
                  <c:v>Другие сферы </c:v>
                </c:pt>
              </c:strCache>
            </c:strRef>
          </c:cat>
          <c:val>
            <c:numRef>
              <c:f>Лист1!$B$53:$B$57</c:f>
              <c:numCache>
                <c:formatCode>0.0%</c:formatCode>
                <c:ptCount val="5"/>
                <c:pt idx="0">
                  <c:v>0.20700000000000021</c:v>
                </c:pt>
                <c:pt idx="1">
                  <c:v>0.42700000000000032</c:v>
                </c:pt>
                <c:pt idx="2">
                  <c:v>0.15900000000000056</c:v>
                </c:pt>
                <c:pt idx="3">
                  <c:v>8.5000000000000006E-2</c:v>
                </c:pt>
                <c:pt idx="4">
                  <c:v>0.12200000000000009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42-415B-935E-4173ED1F6D0E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691588785046741E-2"/>
          <c:y val="0.21486301868092442"/>
          <c:w val="0.36104546620977812"/>
          <c:h val="0.78513698131907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4CD6B-32EC-4930-83B0-9B2C76CEAEFC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2B9AA-D165-40B2-B3F2-80BCDBAE1B2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Выгодное экономико-географическое положение</a:t>
          </a:r>
          <a:endParaRPr lang="ru-RU" dirty="0"/>
        </a:p>
      </dgm:t>
    </dgm:pt>
    <dgm:pt modelId="{5F475B60-90FD-47E1-839D-A291A177CF0A}" type="parTrans" cxnId="{0198D2CC-D9F2-4D16-8A15-D054B6983F18}">
      <dgm:prSet/>
      <dgm:spPr/>
      <dgm:t>
        <a:bodyPr/>
        <a:lstStyle/>
        <a:p>
          <a:endParaRPr lang="ru-RU"/>
        </a:p>
      </dgm:t>
    </dgm:pt>
    <dgm:pt modelId="{DE7A658D-1B9A-4851-A894-26AE598DA469}" type="sibTrans" cxnId="{0198D2CC-D9F2-4D16-8A15-D054B6983F18}">
      <dgm:prSet/>
      <dgm:spPr/>
      <dgm:t>
        <a:bodyPr/>
        <a:lstStyle/>
        <a:p>
          <a:endParaRPr lang="ru-RU"/>
        </a:p>
      </dgm:t>
    </dgm:pt>
    <dgm:pt modelId="{A1F53388-B0E1-44AF-9CB6-C66DE2C2CCC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Развитая транспортная сеть</a:t>
          </a:r>
          <a:endParaRPr lang="ru-RU" dirty="0"/>
        </a:p>
      </dgm:t>
    </dgm:pt>
    <dgm:pt modelId="{BE16ACF2-4E4F-4D32-83D5-4C8B8E86B21C}" type="parTrans" cxnId="{25093B7B-5DDA-478A-B8A1-0209D1CB8B98}">
      <dgm:prSet/>
      <dgm:spPr/>
      <dgm:t>
        <a:bodyPr/>
        <a:lstStyle/>
        <a:p>
          <a:endParaRPr lang="ru-RU"/>
        </a:p>
      </dgm:t>
    </dgm:pt>
    <dgm:pt modelId="{CB0B891C-0BB9-45CC-B941-BAB16A11D304}" type="sibTrans" cxnId="{25093B7B-5DDA-478A-B8A1-0209D1CB8B98}">
      <dgm:prSet/>
      <dgm:spPr/>
      <dgm:t>
        <a:bodyPr/>
        <a:lstStyle/>
        <a:p>
          <a:endParaRPr lang="ru-RU"/>
        </a:p>
      </dgm:t>
    </dgm:pt>
    <dgm:pt modelId="{948EB334-DCAF-4DE4-873D-990A481CEB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Высокий культурно-исторический и </a:t>
          </a:r>
          <a:r>
            <a:rPr lang="ru-RU" dirty="0" err="1" smtClean="0"/>
            <a:t>природнорекреационный</a:t>
          </a:r>
          <a:r>
            <a:rPr lang="ru-RU" dirty="0" smtClean="0"/>
            <a:t> потенциал</a:t>
          </a:r>
          <a:endParaRPr lang="ru-RU" dirty="0"/>
        </a:p>
      </dgm:t>
    </dgm:pt>
    <dgm:pt modelId="{2C01234D-F30D-4F3F-B0B8-F338E24662DF}" type="parTrans" cxnId="{FF4612A0-A8BB-49D5-BE5F-7581015D5FE2}">
      <dgm:prSet/>
      <dgm:spPr/>
      <dgm:t>
        <a:bodyPr/>
        <a:lstStyle/>
        <a:p>
          <a:endParaRPr lang="ru-RU"/>
        </a:p>
      </dgm:t>
    </dgm:pt>
    <dgm:pt modelId="{43E02479-A946-4EB2-B822-94802FF9D091}" type="sibTrans" cxnId="{FF4612A0-A8BB-49D5-BE5F-7581015D5FE2}">
      <dgm:prSet/>
      <dgm:spPr/>
      <dgm:t>
        <a:bodyPr/>
        <a:lstStyle/>
        <a:p>
          <a:endParaRPr lang="ru-RU"/>
        </a:p>
      </dgm:t>
    </dgm:pt>
    <dgm:pt modelId="{FA933220-A4B7-4936-BF6F-651ECDFF86E5}" type="pres">
      <dgm:prSet presAssocID="{18D4CD6B-32EC-4930-83B0-9B2C76CEAEF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98F4B3-C5DC-4418-825C-7C14DD9DF146}" type="pres">
      <dgm:prSet presAssocID="{18D4CD6B-32EC-4930-83B0-9B2C76CEAEFC}" presName="pyramid" presStyleLbl="node1" presStyleIdx="0" presStyleCnt="1" custLinFactNeighborX="-43517" custLinFactNeighborY="1995"/>
      <dgm:spPr/>
      <dgm:t>
        <a:bodyPr/>
        <a:lstStyle/>
        <a:p>
          <a:endParaRPr lang="ru-RU"/>
        </a:p>
      </dgm:t>
    </dgm:pt>
    <dgm:pt modelId="{356110CA-466D-41E2-B6FA-422FA4D1AF92}" type="pres">
      <dgm:prSet presAssocID="{18D4CD6B-32EC-4930-83B0-9B2C76CEAEFC}" presName="theList" presStyleCnt="0"/>
      <dgm:spPr/>
    </dgm:pt>
    <dgm:pt modelId="{83D1DA63-8707-46EF-827D-018D3EC38641}" type="pres">
      <dgm:prSet presAssocID="{9022B9AA-D165-40B2-B3F2-80BCDBAE1B26}" presName="aNode" presStyleLbl="fgAcc1" presStyleIdx="0" presStyleCnt="3" custLinFactNeighborX="-39456" custLinFactNeighborY="47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2FF1E-8125-410D-8D76-7AE4F90CB2DE}" type="pres">
      <dgm:prSet presAssocID="{9022B9AA-D165-40B2-B3F2-80BCDBAE1B26}" presName="aSpace" presStyleCnt="0"/>
      <dgm:spPr/>
    </dgm:pt>
    <dgm:pt modelId="{6A64C484-80B1-40D4-9246-9051F9166A9D}" type="pres">
      <dgm:prSet presAssocID="{A1F53388-B0E1-44AF-9CB6-C66DE2C2CCCD}" presName="aNode" presStyleLbl="fgAcc1" presStyleIdx="1" presStyleCnt="3" custLinFactY="7652" custLinFactNeighborX="-491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2B5CE-E669-4C69-8361-60926E507943}" type="pres">
      <dgm:prSet presAssocID="{A1F53388-B0E1-44AF-9CB6-C66DE2C2CCCD}" presName="aSpace" presStyleCnt="0"/>
      <dgm:spPr/>
    </dgm:pt>
    <dgm:pt modelId="{3E5C98CC-2423-4560-BD8C-5434E028E169}" type="pres">
      <dgm:prSet presAssocID="{948EB334-DCAF-4DE4-873D-990A481CEBFA}" presName="aNode" presStyleLbl="fgAcc1" presStyleIdx="2" presStyleCnt="3" custLinFactY="21841" custLinFactNeighborX="-63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67FB-9FD4-483B-8DC2-88792363D5F2}" type="pres">
      <dgm:prSet presAssocID="{948EB334-DCAF-4DE4-873D-990A481CEBFA}" presName="aSpace" presStyleCnt="0"/>
      <dgm:spPr/>
    </dgm:pt>
  </dgm:ptLst>
  <dgm:cxnLst>
    <dgm:cxn modelId="{25093B7B-5DDA-478A-B8A1-0209D1CB8B98}" srcId="{18D4CD6B-32EC-4930-83B0-9B2C76CEAEFC}" destId="{A1F53388-B0E1-44AF-9CB6-C66DE2C2CCCD}" srcOrd="1" destOrd="0" parTransId="{BE16ACF2-4E4F-4D32-83D5-4C8B8E86B21C}" sibTransId="{CB0B891C-0BB9-45CC-B941-BAB16A11D304}"/>
    <dgm:cxn modelId="{FF4612A0-A8BB-49D5-BE5F-7581015D5FE2}" srcId="{18D4CD6B-32EC-4930-83B0-9B2C76CEAEFC}" destId="{948EB334-DCAF-4DE4-873D-990A481CEBFA}" srcOrd="2" destOrd="0" parTransId="{2C01234D-F30D-4F3F-B0B8-F338E24662DF}" sibTransId="{43E02479-A946-4EB2-B822-94802FF9D091}"/>
    <dgm:cxn modelId="{F4352883-BF42-4C9F-B91F-803BFCEBC461}" type="presOf" srcId="{18D4CD6B-32EC-4930-83B0-9B2C76CEAEFC}" destId="{FA933220-A4B7-4936-BF6F-651ECDFF86E5}" srcOrd="0" destOrd="0" presId="urn:microsoft.com/office/officeart/2005/8/layout/pyramid2"/>
    <dgm:cxn modelId="{BDAF7614-7B4A-4094-86BA-D39038101BF0}" type="presOf" srcId="{948EB334-DCAF-4DE4-873D-990A481CEBFA}" destId="{3E5C98CC-2423-4560-BD8C-5434E028E169}" srcOrd="0" destOrd="0" presId="urn:microsoft.com/office/officeart/2005/8/layout/pyramid2"/>
    <dgm:cxn modelId="{D352F799-8DA0-4AD3-A167-73995B719243}" type="presOf" srcId="{A1F53388-B0E1-44AF-9CB6-C66DE2C2CCCD}" destId="{6A64C484-80B1-40D4-9246-9051F9166A9D}" srcOrd="0" destOrd="0" presId="urn:microsoft.com/office/officeart/2005/8/layout/pyramid2"/>
    <dgm:cxn modelId="{AB4D470D-FF06-4B29-AF0E-CA1F3A92CD8C}" type="presOf" srcId="{9022B9AA-D165-40B2-B3F2-80BCDBAE1B26}" destId="{83D1DA63-8707-46EF-827D-018D3EC38641}" srcOrd="0" destOrd="0" presId="urn:microsoft.com/office/officeart/2005/8/layout/pyramid2"/>
    <dgm:cxn modelId="{0198D2CC-D9F2-4D16-8A15-D054B6983F18}" srcId="{18D4CD6B-32EC-4930-83B0-9B2C76CEAEFC}" destId="{9022B9AA-D165-40B2-B3F2-80BCDBAE1B26}" srcOrd="0" destOrd="0" parTransId="{5F475B60-90FD-47E1-839D-A291A177CF0A}" sibTransId="{DE7A658D-1B9A-4851-A894-26AE598DA469}"/>
    <dgm:cxn modelId="{00373D71-103C-4612-A8DB-6163680DD035}" type="presParOf" srcId="{FA933220-A4B7-4936-BF6F-651ECDFF86E5}" destId="{DF98F4B3-C5DC-4418-825C-7C14DD9DF146}" srcOrd="0" destOrd="0" presId="urn:microsoft.com/office/officeart/2005/8/layout/pyramid2"/>
    <dgm:cxn modelId="{2FA28780-1AE8-4D80-AFC9-D59DF7A22C0C}" type="presParOf" srcId="{FA933220-A4B7-4936-BF6F-651ECDFF86E5}" destId="{356110CA-466D-41E2-B6FA-422FA4D1AF92}" srcOrd="1" destOrd="0" presId="urn:microsoft.com/office/officeart/2005/8/layout/pyramid2"/>
    <dgm:cxn modelId="{A9D43D62-E9B4-43BE-9628-09EC40749674}" type="presParOf" srcId="{356110CA-466D-41E2-B6FA-422FA4D1AF92}" destId="{83D1DA63-8707-46EF-827D-018D3EC38641}" srcOrd="0" destOrd="0" presId="urn:microsoft.com/office/officeart/2005/8/layout/pyramid2"/>
    <dgm:cxn modelId="{42C120E9-5E64-48B9-B745-755682CE4DB0}" type="presParOf" srcId="{356110CA-466D-41E2-B6FA-422FA4D1AF92}" destId="{E602FF1E-8125-410D-8D76-7AE4F90CB2DE}" srcOrd="1" destOrd="0" presId="urn:microsoft.com/office/officeart/2005/8/layout/pyramid2"/>
    <dgm:cxn modelId="{CC0E1F80-088D-4407-9E13-0FD90354A561}" type="presParOf" srcId="{356110CA-466D-41E2-B6FA-422FA4D1AF92}" destId="{6A64C484-80B1-40D4-9246-9051F9166A9D}" srcOrd="2" destOrd="0" presId="urn:microsoft.com/office/officeart/2005/8/layout/pyramid2"/>
    <dgm:cxn modelId="{65A203DA-9624-4618-A47E-5BDEFE2BE9BD}" type="presParOf" srcId="{356110CA-466D-41E2-B6FA-422FA4D1AF92}" destId="{5152B5CE-E669-4C69-8361-60926E507943}" srcOrd="3" destOrd="0" presId="urn:microsoft.com/office/officeart/2005/8/layout/pyramid2"/>
    <dgm:cxn modelId="{1DCC26E2-9DAB-4F06-8896-E882EB32DCB1}" type="presParOf" srcId="{356110CA-466D-41E2-B6FA-422FA4D1AF92}" destId="{3E5C98CC-2423-4560-BD8C-5434E028E169}" srcOrd="4" destOrd="0" presId="urn:microsoft.com/office/officeart/2005/8/layout/pyramid2"/>
    <dgm:cxn modelId="{E4245A4C-00EF-4F78-8AFF-92E59A9D5CE7}" type="presParOf" srcId="{356110CA-466D-41E2-B6FA-422FA4D1AF92}" destId="{BF4667FB-9FD4-483B-8DC2-88792363D5F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2100" b="1" dirty="0" smtClean="0"/>
            <a:t>Снижение рождаемости , рост демографической нагрузки на работающее население </a:t>
          </a:r>
          <a:endParaRPr lang="ru-RU" sz="21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/>
      <dgm:spPr/>
      <dgm:t>
        <a:bodyPr/>
        <a:lstStyle/>
        <a:p>
          <a:pPr algn="ctr"/>
          <a:r>
            <a:rPr lang="ru-RU" b="1" dirty="0" smtClean="0"/>
            <a:t>Дефицит привлекательных рабочих мест и низкий уровень заработной платы</a:t>
          </a:r>
          <a:endParaRPr lang="ru-RU" b="1" dirty="0"/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Неравномерное социально – экономическое развитие района и наличие ряда социальных проблем</a:t>
          </a:r>
          <a:endParaRPr lang="ru-RU" sz="20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Недостаточный уровень развития туристического бизнеса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r>
            <a:rPr lang="ru-RU" b="1" dirty="0" smtClean="0"/>
            <a:t>Недостаток квалифицированной рабочей силы и низкий уровень производительности труда</a:t>
          </a:r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1464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19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7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39BAFF-EEA7-418B-8586-042CAC005CE8}" type="presOf" srcId="{1345613D-C691-4A56-B500-5338364956CA}" destId="{5A9C5F84-3A74-45B1-BF18-E645A81646C8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ABC30797-A661-4227-B9F4-02C42BA1E73A}" type="presOf" srcId="{1065B366-A010-401F-B028-15FFE482F27F}" destId="{FB6FAF87-3908-4693-90F2-E7A41532A76A}" srcOrd="0" destOrd="0" presId="urn:microsoft.com/office/officeart/2005/8/layout/vList2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74A38227-8A11-4392-9281-F2C8CC4DB5E5}" type="presOf" srcId="{CB84E9E0-A49E-48AF-A110-DC372E89EEDE}" destId="{1FAB048C-8B8F-4BE0-99AE-66466C09E958}" srcOrd="0" destOrd="0" presId="urn:microsoft.com/office/officeart/2005/8/layout/vList2"/>
    <dgm:cxn modelId="{F600C648-B308-4AAB-AE04-1977D274E99C}" type="presOf" srcId="{EE99CE86-28AA-43D9-BCCB-9FEE614EBF09}" destId="{DBBC4595-110E-432C-9F96-7DC5DFFE1867}" srcOrd="0" destOrd="0" presId="urn:microsoft.com/office/officeart/2005/8/layout/vList2"/>
    <dgm:cxn modelId="{36D118AC-7EC6-4953-9E7B-5A27DEA915D2}" type="presOf" srcId="{828539F8-766D-4519-93BB-6DF782C1C003}" destId="{247F3386-B0E1-4FE5-9136-CD570D45F9AE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399722AC-D337-4222-BA33-AB87B65EC50C}" type="presOf" srcId="{10E102C5-B5C7-4F7C-9BB6-BDA1412AFBB2}" destId="{B6A9C5D5-6716-49FA-AE91-69E69AE13979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BF6FEA5B-4F74-4BB4-B98B-95E8F18452C3}" type="presParOf" srcId="{B6A9C5D5-6716-49FA-AE91-69E69AE13979}" destId="{5A9C5F84-3A74-45B1-BF18-E645A81646C8}" srcOrd="0" destOrd="0" presId="urn:microsoft.com/office/officeart/2005/8/layout/vList2"/>
    <dgm:cxn modelId="{97035750-A350-42F1-8766-EC7D304B6B81}" type="presParOf" srcId="{B6A9C5D5-6716-49FA-AE91-69E69AE13979}" destId="{1FAB048C-8B8F-4BE0-99AE-66466C09E958}" srcOrd="1" destOrd="0" presId="urn:microsoft.com/office/officeart/2005/8/layout/vList2"/>
    <dgm:cxn modelId="{DE950E77-9520-4712-96DB-90922E217201}" type="presParOf" srcId="{B6A9C5D5-6716-49FA-AE91-69E69AE13979}" destId="{FB6FAF87-3908-4693-90F2-E7A41532A76A}" srcOrd="2" destOrd="0" presId="urn:microsoft.com/office/officeart/2005/8/layout/vList2"/>
    <dgm:cxn modelId="{1331E11C-06CD-4DB1-92B0-4B53B1F19A2F}" type="presParOf" srcId="{B6A9C5D5-6716-49FA-AE91-69E69AE13979}" destId="{DBBC4595-110E-432C-9F96-7DC5DFFE1867}" srcOrd="3" destOrd="0" presId="urn:microsoft.com/office/officeart/2005/8/layout/vList2"/>
    <dgm:cxn modelId="{79F6BF1C-9259-4F74-A08D-CE40046FA92C}" type="presParOf" srcId="{B6A9C5D5-6716-49FA-AE91-69E69AE13979}" destId="{247F3386-B0E1-4FE5-9136-CD570D45F9A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развития общественного питания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</a:t>
          </a:r>
          <a:r>
            <a:rPr lang="ru-RU" sz="1000" b="1" dirty="0" smtClean="0"/>
            <a:t> </a:t>
          </a:r>
          <a:r>
            <a:rPr lang="ru-RU" sz="2000" b="1" dirty="0" smtClean="0"/>
            <a:t>уровень инвестиционной и инновационной активности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обеспеченности населения района услугами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Наличие очереди в детские сады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pPr algn="ctr"/>
          <a:r>
            <a:rPr lang="ru-RU" b="1" dirty="0" smtClean="0"/>
            <a:t>Недостаточный уровень развития и материально- техническое обеспечение учреждений социальной инфраструктуры</a:t>
          </a:r>
        </a:p>
        <a:p>
          <a:pPr algn="l"/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750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 custLinFactNeighborX="868" custLinFactNeighborY="-1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6679" custLinFactNeighborY="225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 custLinFactNeighborY="1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0512" custLinFactNeighborY="162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CB5F05-4B56-4521-BBEF-F72B57E11B96}" type="presOf" srcId="{1345613D-C691-4A56-B500-5338364956CA}" destId="{5A9C5F84-3A74-45B1-BF18-E645A81646C8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47EB79C3-12D8-4FF4-9DB6-BFB606B24551}" type="presOf" srcId="{1065B366-A010-401F-B028-15FFE482F27F}" destId="{FB6FAF87-3908-4693-90F2-E7A41532A76A}" srcOrd="0" destOrd="0" presId="urn:microsoft.com/office/officeart/2005/8/layout/vList2"/>
    <dgm:cxn modelId="{D8585CC6-D518-448A-A4A8-BF8370083853}" type="presOf" srcId="{828539F8-766D-4519-93BB-6DF782C1C003}" destId="{247F3386-B0E1-4FE5-9136-CD570D45F9AE}" srcOrd="0" destOrd="0" presId="urn:microsoft.com/office/officeart/2005/8/layout/vList2"/>
    <dgm:cxn modelId="{E2C18454-AEAD-45F8-821D-7A0A91F89B97}" type="presOf" srcId="{EE99CE86-28AA-43D9-BCCB-9FEE614EBF09}" destId="{DBBC4595-110E-432C-9F96-7DC5DFFE1867}" srcOrd="0" destOrd="0" presId="urn:microsoft.com/office/officeart/2005/8/layout/vList2"/>
    <dgm:cxn modelId="{D985A36C-539E-4886-938F-DAF8C3B13AA4}" type="presOf" srcId="{CB84E9E0-A49E-48AF-A110-DC372E89EEDE}" destId="{1FAB048C-8B8F-4BE0-99AE-66466C09E958}" srcOrd="0" destOrd="0" presId="urn:microsoft.com/office/officeart/2005/8/layout/vList2"/>
    <dgm:cxn modelId="{21866AE0-EA51-49B2-9C35-54A3ABEA1D63}" type="presOf" srcId="{10E102C5-B5C7-4F7C-9BB6-BDA1412AFBB2}" destId="{B6A9C5D5-6716-49FA-AE91-69E69AE13979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69817CAA-C9DB-4744-BE0B-430A357485D8}" type="presParOf" srcId="{B6A9C5D5-6716-49FA-AE91-69E69AE13979}" destId="{5A9C5F84-3A74-45B1-BF18-E645A81646C8}" srcOrd="0" destOrd="0" presId="urn:microsoft.com/office/officeart/2005/8/layout/vList2"/>
    <dgm:cxn modelId="{D8C5A0DA-A735-475B-AD3B-C9558667FFCC}" type="presParOf" srcId="{B6A9C5D5-6716-49FA-AE91-69E69AE13979}" destId="{1FAB048C-8B8F-4BE0-99AE-66466C09E958}" srcOrd="1" destOrd="0" presId="urn:microsoft.com/office/officeart/2005/8/layout/vList2"/>
    <dgm:cxn modelId="{549F3F78-7A3F-4AE7-9C73-0ECFB7ACD212}" type="presParOf" srcId="{B6A9C5D5-6716-49FA-AE91-69E69AE13979}" destId="{FB6FAF87-3908-4693-90F2-E7A41532A76A}" srcOrd="2" destOrd="0" presId="urn:microsoft.com/office/officeart/2005/8/layout/vList2"/>
    <dgm:cxn modelId="{33C884E8-3FC7-4553-9B63-FF1201272011}" type="presParOf" srcId="{B6A9C5D5-6716-49FA-AE91-69E69AE13979}" destId="{DBBC4595-110E-432C-9F96-7DC5DFFE1867}" srcOrd="3" destOrd="0" presId="urn:microsoft.com/office/officeart/2005/8/layout/vList2"/>
    <dgm:cxn modelId="{8ED55F0F-4AC9-48B2-9BAF-AF684ACD0B50}" type="presParOf" srcId="{B6A9C5D5-6716-49FA-AE91-69E69AE13979}" destId="{247F3386-B0E1-4FE5-9136-CD570D45F9A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Рост степени износа учреждений инфраструктуры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 удельный вес  автомобильных дорог общего пользования с твердым покрытием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Плохое состояние дорого и недостаточный уровень развития транспортно- </a:t>
          </a:r>
          <a:r>
            <a:rPr lang="ru-RU" sz="1900" b="1" dirty="0" err="1" smtClean="0"/>
            <a:t>логистической</a:t>
          </a:r>
          <a:r>
            <a:rPr lang="ru-RU" sz="1900" b="1" dirty="0" smtClean="0"/>
            <a:t> инфраструктуры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Ухудшение санитарно-экологической обстановки в черте водоемом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2" custScaleY="52177" custLinFactY="-405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75734" custLinFactNeighborY="-5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2" custScaleY="54427" custLinFactNeighborY="-41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97134" custLinFactNeighborY="-3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F8E1D8-8D34-4378-BA9D-961B46D35718}" type="presOf" srcId="{10E102C5-B5C7-4F7C-9BB6-BDA1412AFBB2}" destId="{B6A9C5D5-6716-49FA-AE91-69E69AE13979}" srcOrd="0" destOrd="0" presId="urn:microsoft.com/office/officeart/2005/8/layout/vList2"/>
    <dgm:cxn modelId="{E6622B04-AB2E-4784-B849-A7CD7B57CB4A}" type="presOf" srcId="{CB84E9E0-A49E-48AF-A110-DC372E89EEDE}" destId="{1FAB048C-8B8F-4BE0-99AE-66466C09E958}" srcOrd="0" destOrd="0" presId="urn:microsoft.com/office/officeart/2005/8/layout/vList2"/>
    <dgm:cxn modelId="{5F06312D-BDC3-4070-8467-EDA6FAA57163}" type="presOf" srcId="{1065B366-A010-401F-B028-15FFE482F27F}" destId="{FB6FAF87-3908-4693-90F2-E7A41532A76A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2E722211-9088-42E8-9C8A-11B995D0E051}" type="presOf" srcId="{1345613D-C691-4A56-B500-5338364956CA}" destId="{5A9C5F84-3A74-45B1-BF18-E645A81646C8}" srcOrd="0" destOrd="0" presId="urn:microsoft.com/office/officeart/2005/8/layout/vList2"/>
    <dgm:cxn modelId="{C8C7911F-9783-4B03-8957-CD0ABCCE4BA6}" type="presOf" srcId="{EE99CE86-28AA-43D9-BCCB-9FEE614EBF09}" destId="{DBBC4595-110E-432C-9F96-7DC5DFFE1867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EA08C1BD-2DCB-4283-988F-4E537148FA9E}" type="presParOf" srcId="{B6A9C5D5-6716-49FA-AE91-69E69AE13979}" destId="{5A9C5F84-3A74-45B1-BF18-E645A81646C8}" srcOrd="0" destOrd="0" presId="urn:microsoft.com/office/officeart/2005/8/layout/vList2"/>
    <dgm:cxn modelId="{5A20260A-9F26-4378-A0C9-3AD88015544D}" type="presParOf" srcId="{B6A9C5D5-6716-49FA-AE91-69E69AE13979}" destId="{1FAB048C-8B8F-4BE0-99AE-66466C09E958}" srcOrd="1" destOrd="0" presId="urn:microsoft.com/office/officeart/2005/8/layout/vList2"/>
    <dgm:cxn modelId="{9A846BFE-B4DA-41A4-875F-1CCADF377296}" type="presParOf" srcId="{B6A9C5D5-6716-49FA-AE91-69E69AE13979}" destId="{FB6FAF87-3908-4693-90F2-E7A41532A76A}" srcOrd="2" destOrd="0" presId="urn:microsoft.com/office/officeart/2005/8/layout/vList2"/>
    <dgm:cxn modelId="{E9DC3EAF-4921-4013-AB1D-A2909A9F57FB}" type="presParOf" srcId="{B6A9C5D5-6716-49FA-AE91-69E69AE13979}" destId="{DBBC4595-110E-432C-9F96-7DC5DFFE18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7A912A-48BF-4DE7-9C81-0E758FD68DAF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06A139-12EC-4C58-A185-74EAA53C171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1. Комфортная среда проживания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608768F9-E925-4C5B-81A6-051E476B5851}" type="parTrans" cxnId="{32BBDFFE-E7D4-4DDF-980B-396B3E9D531D}">
      <dgm:prSet/>
      <dgm:spPr/>
      <dgm:t>
        <a:bodyPr/>
        <a:lstStyle/>
        <a:p>
          <a:endParaRPr lang="ru-RU"/>
        </a:p>
      </dgm:t>
    </dgm:pt>
    <dgm:pt modelId="{00E41836-B21E-4874-94A1-9B74428201E8}" type="sibTrans" cxnId="{32BBDFFE-E7D4-4DDF-980B-396B3E9D531D}">
      <dgm:prSet/>
      <dgm:spPr/>
      <dgm:t>
        <a:bodyPr/>
        <a:lstStyle/>
        <a:p>
          <a:endParaRPr lang="ru-RU"/>
        </a:p>
      </dgm:t>
    </dgm:pt>
    <dgm:pt modelId="{409DCAEB-80EC-4ECF-BC1F-8219811420B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2.Человеческкий капитал</a:t>
          </a:r>
          <a:endParaRPr lang="ru-RU" sz="1600" b="1" dirty="0"/>
        </a:p>
      </dgm:t>
    </dgm:pt>
    <dgm:pt modelId="{005CA112-CA7D-4C67-A65C-4543F2D60F80}" type="parTrans" cxnId="{3A86D382-34C6-4EA2-A105-51D4BD4A7FF9}">
      <dgm:prSet/>
      <dgm:spPr/>
      <dgm:t>
        <a:bodyPr/>
        <a:lstStyle/>
        <a:p>
          <a:endParaRPr lang="ru-RU"/>
        </a:p>
      </dgm:t>
    </dgm:pt>
    <dgm:pt modelId="{0B70D276-64FF-456E-A070-1719A4E22547}" type="sibTrans" cxnId="{3A86D382-34C6-4EA2-A105-51D4BD4A7FF9}">
      <dgm:prSet/>
      <dgm:spPr/>
      <dgm:t>
        <a:bodyPr/>
        <a:lstStyle/>
        <a:p>
          <a:endParaRPr lang="ru-RU"/>
        </a:p>
      </dgm:t>
    </dgm:pt>
    <dgm:pt modelId="{75D5F9A8-772E-44A7-90E8-D3BE28AEC69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3.Экономика будущего</a:t>
          </a:r>
          <a:endParaRPr lang="ru-RU" sz="1600" b="1" dirty="0"/>
        </a:p>
      </dgm:t>
    </dgm:pt>
    <dgm:pt modelId="{B995FC6E-092E-4A4C-B132-DE10A78835B9}" type="parTrans" cxnId="{F1DCA688-AE90-440E-8407-C58E18DF4C70}">
      <dgm:prSet/>
      <dgm:spPr/>
      <dgm:t>
        <a:bodyPr/>
        <a:lstStyle/>
        <a:p>
          <a:endParaRPr lang="ru-RU"/>
        </a:p>
      </dgm:t>
    </dgm:pt>
    <dgm:pt modelId="{578D0BFC-52CF-43E4-BD79-7AFBB454D879}" type="sibTrans" cxnId="{F1DCA688-AE90-440E-8407-C58E18DF4C70}">
      <dgm:prSet/>
      <dgm:spPr/>
      <dgm:t>
        <a:bodyPr/>
        <a:lstStyle/>
        <a:p>
          <a:endParaRPr lang="ru-RU"/>
        </a:p>
      </dgm:t>
    </dgm:pt>
    <dgm:pt modelId="{52158486-117B-4247-A3C8-5E79A9109DBB}" type="pres">
      <dgm:prSet presAssocID="{737A912A-48BF-4DE7-9C81-0E758FD68DA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B1269-C058-4980-B898-0591DC480CF5}" type="pres">
      <dgm:prSet presAssocID="{737A912A-48BF-4DE7-9C81-0E758FD68DAF}" presName="cycle" presStyleCnt="0"/>
      <dgm:spPr/>
    </dgm:pt>
    <dgm:pt modelId="{F1E9FD61-33AD-42E0-AF49-07962E870977}" type="pres">
      <dgm:prSet presAssocID="{737A912A-48BF-4DE7-9C81-0E758FD68DAF}" presName="centerShape" presStyleCnt="0"/>
      <dgm:spPr/>
    </dgm:pt>
    <dgm:pt modelId="{17B49C03-613F-4EC6-ADF4-628CDFE3199A}" type="pres">
      <dgm:prSet presAssocID="{737A912A-48BF-4DE7-9C81-0E758FD68DAF}" presName="connSite" presStyleLbl="node1" presStyleIdx="0" presStyleCnt="4"/>
      <dgm:spPr/>
    </dgm:pt>
    <dgm:pt modelId="{B96FA3FD-6B5A-4F2B-B5A5-0A57BAF2F790}" type="pres">
      <dgm:prSet presAssocID="{737A912A-48BF-4DE7-9C81-0E758FD68DAF}" presName="visible" presStyleLbl="node1" presStyleIdx="0" presStyleCnt="4" custScaleX="21225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FE374041-6707-4DF5-B777-118C42D9EA5F}" type="pres">
      <dgm:prSet presAssocID="{608768F9-E925-4C5B-81A6-051E476B585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CD666C2-CD94-4E90-B173-2C7C63C9A7AF}" type="pres">
      <dgm:prSet presAssocID="{AF06A139-12EC-4C58-A185-74EAA53C171D}" presName="node" presStyleCnt="0"/>
      <dgm:spPr/>
    </dgm:pt>
    <dgm:pt modelId="{75269568-1281-4F23-816A-6E649FB6C1E0}" type="pres">
      <dgm:prSet presAssocID="{AF06A139-12EC-4C58-A185-74EAA53C171D}" presName="parentNode" presStyleLbl="node1" presStyleIdx="1" presStyleCnt="4" custScaleX="212255" custLinFactNeighborX="85342" custLinFactNeighborY="108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244-13D8-4352-8158-6A4EA41D4028}" type="pres">
      <dgm:prSet presAssocID="{AF06A139-12EC-4C58-A185-74EAA53C171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4C3AE-9812-4A84-B512-5EE81D8473E4}" type="pres">
      <dgm:prSet presAssocID="{005CA112-CA7D-4C67-A65C-4543F2D60F8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631D5FD-549D-4087-842B-B8CF06FCE2B2}" type="pres">
      <dgm:prSet presAssocID="{409DCAEB-80EC-4ECF-BC1F-8219811420B4}" presName="node" presStyleCnt="0"/>
      <dgm:spPr/>
    </dgm:pt>
    <dgm:pt modelId="{6E9CECCF-19DF-4289-9475-F3501516FCFA}" type="pres">
      <dgm:prSet presAssocID="{409DCAEB-80EC-4ECF-BC1F-8219811420B4}" presName="parentNode" presStyleLbl="node1" presStyleIdx="2" presStyleCnt="4" custScaleX="212255" custLinFactX="67300" custLinFactNeighborX="100000" custLinFactNeighborY="2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629B7-2A86-4114-9446-C0F4CB4201FA}" type="pres">
      <dgm:prSet presAssocID="{409DCAEB-80EC-4ECF-BC1F-8219811420B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D640-5163-456F-9798-4DF1D98C6FCF}" type="pres">
      <dgm:prSet presAssocID="{B995FC6E-092E-4A4C-B132-DE10A78835B9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16A5EED-2C61-401F-8B0B-D00AD6143099}" type="pres">
      <dgm:prSet presAssocID="{75D5F9A8-772E-44A7-90E8-D3BE28AEC696}" presName="node" presStyleCnt="0"/>
      <dgm:spPr/>
    </dgm:pt>
    <dgm:pt modelId="{519E0F9D-0EC1-4C13-8022-5B0AFC643579}" type="pres">
      <dgm:prSet presAssocID="{75D5F9A8-772E-44A7-90E8-D3BE28AEC696}" presName="parentNode" presStyleLbl="node1" presStyleIdx="3" presStyleCnt="4" custScaleX="212255" custLinFactX="100000" custLinFactNeighborX="122264" custLinFactNeighborY="-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759A6-FEAF-45BF-9753-51197F0B8DBD}" type="pres">
      <dgm:prSet presAssocID="{75D5F9A8-772E-44A7-90E8-D3BE28AEC69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2FD860-43F7-4EEA-913D-F973BEF5F2D5}" type="presOf" srcId="{005CA112-CA7D-4C67-A65C-4543F2D60F80}" destId="{A1C4C3AE-9812-4A84-B512-5EE81D8473E4}" srcOrd="0" destOrd="0" presId="urn:microsoft.com/office/officeart/2005/8/layout/radial2"/>
    <dgm:cxn modelId="{3A86D382-34C6-4EA2-A105-51D4BD4A7FF9}" srcId="{737A912A-48BF-4DE7-9C81-0E758FD68DAF}" destId="{409DCAEB-80EC-4ECF-BC1F-8219811420B4}" srcOrd="1" destOrd="0" parTransId="{005CA112-CA7D-4C67-A65C-4543F2D60F80}" sibTransId="{0B70D276-64FF-456E-A070-1719A4E22547}"/>
    <dgm:cxn modelId="{32BBDFFE-E7D4-4DDF-980B-396B3E9D531D}" srcId="{737A912A-48BF-4DE7-9C81-0E758FD68DAF}" destId="{AF06A139-12EC-4C58-A185-74EAA53C171D}" srcOrd="0" destOrd="0" parTransId="{608768F9-E925-4C5B-81A6-051E476B5851}" sibTransId="{00E41836-B21E-4874-94A1-9B74428201E8}"/>
    <dgm:cxn modelId="{B4EA5C72-DCD7-46AB-802C-610787CD9E38}" type="presOf" srcId="{409DCAEB-80EC-4ECF-BC1F-8219811420B4}" destId="{6E9CECCF-19DF-4289-9475-F3501516FCFA}" srcOrd="0" destOrd="0" presId="urn:microsoft.com/office/officeart/2005/8/layout/radial2"/>
    <dgm:cxn modelId="{FFEF881D-0B48-4588-8EC2-20379767C39B}" type="presOf" srcId="{AF06A139-12EC-4C58-A185-74EAA53C171D}" destId="{75269568-1281-4F23-816A-6E649FB6C1E0}" srcOrd="0" destOrd="0" presId="urn:microsoft.com/office/officeart/2005/8/layout/radial2"/>
    <dgm:cxn modelId="{F1DCA688-AE90-440E-8407-C58E18DF4C70}" srcId="{737A912A-48BF-4DE7-9C81-0E758FD68DAF}" destId="{75D5F9A8-772E-44A7-90E8-D3BE28AEC696}" srcOrd="2" destOrd="0" parTransId="{B995FC6E-092E-4A4C-B132-DE10A78835B9}" sibTransId="{578D0BFC-52CF-43E4-BD79-7AFBB454D879}"/>
    <dgm:cxn modelId="{0EE18D24-4BFA-4F7E-B23C-5735F5614F9D}" type="presOf" srcId="{B995FC6E-092E-4A4C-B132-DE10A78835B9}" destId="{1BADD640-5163-456F-9798-4DF1D98C6FCF}" srcOrd="0" destOrd="0" presId="urn:microsoft.com/office/officeart/2005/8/layout/radial2"/>
    <dgm:cxn modelId="{B9B94912-9A1B-4DC4-A471-85899DF82FDF}" type="presOf" srcId="{737A912A-48BF-4DE7-9C81-0E758FD68DAF}" destId="{52158486-117B-4247-A3C8-5E79A9109DBB}" srcOrd="0" destOrd="0" presId="urn:microsoft.com/office/officeart/2005/8/layout/radial2"/>
    <dgm:cxn modelId="{02D3FC21-BA8E-4AE6-BC78-45CAA87F0EA1}" type="presOf" srcId="{75D5F9A8-772E-44A7-90E8-D3BE28AEC696}" destId="{519E0F9D-0EC1-4C13-8022-5B0AFC643579}" srcOrd="0" destOrd="0" presId="urn:microsoft.com/office/officeart/2005/8/layout/radial2"/>
    <dgm:cxn modelId="{422DB745-33AE-4C4B-8BB2-125C364BD942}" type="presOf" srcId="{608768F9-E925-4C5B-81A6-051E476B5851}" destId="{FE374041-6707-4DF5-B777-118C42D9EA5F}" srcOrd="0" destOrd="0" presId="urn:microsoft.com/office/officeart/2005/8/layout/radial2"/>
    <dgm:cxn modelId="{B5E79EAC-C3BA-4858-B455-41463E79950D}" type="presParOf" srcId="{52158486-117B-4247-A3C8-5E79A9109DBB}" destId="{FBFB1269-C058-4980-B898-0591DC480CF5}" srcOrd="0" destOrd="0" presId="urn:microsoft.com/office/officeart/2005/8/layout/radial2"/>
    <dgm:cxn modelId="{72D3EC7B-C1CA-47D8-95FC-35F07A7C8693}" type="presParOf" srcId="{FBFB1269-C058-4980-B898-0591DC480CF5}" destId="{F1E9FD61-33AD-42E0-AF49-07962E870977}" srcOrd="0" destOrd="0" presId="urn:microsoft.com/office/officeart/2005/8/layout/radial2"/>
    <dgm:cxn modelId="{BD8ECED1-8C7B-4E5C-8330-FCEEF6B17FCF}" type="presParOf" srcId="{F1E9FD61-33AD-42E0-AF49-07962E870977}" destId="{17B49C03-613F-4EC6-ADF4-628CDFE3199A}" srcOrd="0" destOrd="0" presId="urn:microsoft.com/office/officeart/2005/8/layout/radial2"/>
    <dgm:cxn modelId="{6BF19812-9B15-42C1-A551-4758128293F3}" type="presParOf" srcId="{F1E9FD61-33AD-42E0-AF49-07962E870977}" destId="{B96FA3FD-6B5A-4F2B-B5A5-0A57BAF2F790}" srcOrd="1" destOrd="0" presId="urn:microsoft.com/office/officeart/2005/8/layout/radial2"/>
    <dgm:cxn modelId="{BBE89C40-BF24-4FAC-9E11-79B294E1117A}" type="presParOf" srcId="{FBFB1269-C058-4980-B898-0591DC480CF5}" destId="{FE374041-6707-4DF5-B777-118C42D9EA5F}" srcOrd="1" destOrd="0" presId="urn:microsoft.com/office/officeart/2005/8/layout/radial2"/>
    <dgm:cxn modelId="{C834A4CC-C4BF-4D70-8126-5EAD719BEF29}" type="presParOf" srcId="{FBFB1269-C058-4980-B898-0591DC480CF5}" destId="{8CD666C2-CD94-4E90-B173-2C7C63C9A7AF}" srcOrd="2" destOrd="0" presId="urn:microsoft.com/office/officeart/2005/8/layout/radial2"/>
    <dgm:cxn modelId="{656C0349-0B6F-44D5-B77B-4B8A53A37FDD}" type="presParOf" srcId="{8CD666C2-CD94-4E90-B173-2C7C63C9A7AF}" destId="{75269568-1281-4F23-816A-6E649FB6C1E0}" srcOrd="0" destOrd="0" presId="urn:microsoft.com/office/officeart/2005/8/layout/radial2"/>
    <dgm:cxn modelId="{77386DE9-54BE-442D-8D6C-B5769BCEC3D3}" type="presParOf" srcId="{8CD666C2-CD94-4E90-B173-2C7C63C9A7AF}" destId="{6F6AE244-13D8-4352-8158-6A4EA41D4028}" srcOrd="1" destOrd="0" presId="urn:microsoft.com/office/officeart/2005/8/layout/radial2"/>
    <dgm:cxn modelId="{395058AF-E77B-43AC-99E7-FF8EF0CDE6DA}" type="presParOf" srcId="{FBFB1269-C058-4980-B898-0591DC480CF5}" destId="{A1C4C3AE-9812-4A84-B512-5EE81D8473E4}" srcOrd="3" destOrd="0" presId="urn:microsoft.com/office/officeart/2005/8/layout/radial2"/>
    <dgm:cxn modelId="{28070E8D-275C-44AE-8BBF-590E1C13A2F2}" type="presParOf" srcId="{FBFB1269-C058-4980-B898-0591DC480CF5}" destId="{3631D5FD-549D-4087-842B-B8CF06FCE2B2}" srcOrd="4" destOrd="0" presId="urn:microsoft.com/office/officeart/2005/8/layout/radial2"/>
    <dgm:cxn modelId="{CEFA476F-81FC-4C08-BA6D-C10A87C90FEC}" type="presParOf" srcId="{3631D5FD-549D-4087-842B-B8CF06FCE2B2}" destId="{6E9CECCF-19DF-4289-9475-F3501516FCFA}" srcOrd="0" destOrd="0" presId="urn:microsoft.com/office/officeart/2005/8/layout/radial2"/>
    <dgm:cxn modelId="{DED0BBD2-36F6-4AE2-9411-5445372164F3}" type="presParOf" srcId="{3631D5FD-549D-4087-842B-B8CF06FCE2B2}" destId="{CBE629B7-2A86-4114-9446-C0F4CB4201FA}" srcOrd="1" destOrd="0" presId="urn:microsoft.com/office/officeart/2005/8/layout/radial2"/>
    <dgm:cxn modelId="{2CE0477E-B5DB-4707-A83A-75CF36C7CEE5}" type="presParOf" srcId="{FBFB1269-C058-4980-B898-0591DC480CF5}" destId="{1BADD640-5163-456F-9798-4DF1D98C6FCF}" srcOrd="5" destOrd="0" presId="urn:microsoft.com/office/officeart/2005/8/layout/radial2"/>
    <dgm:cxn modelId="{5F701E50-38F2-46E9-A3E7-E69784C13641}" type="presParOf" srcId="{FBFB1269-C058-4980-B898-0591DC480CF5}" destId="{916A5EED-2C61-401F-8B0B-D00AD6143099}" srcOrd="6" destOrd="0" presId="urn:microsoft.com/office/officeart/2005/8/layout/radial2"/>
    <dgm:cxn modelId="{5EFC7FEB-BB01-4BB6-98C2-124E23746A56}" type="presParOf" srcId="{916A5EED-2C61-401F-8B0B-D00AD6143099}" destId="{519E0F9D-0EC1-4C13-8022-5B0AFC643579}" srcOrd="0" destOrd="0" presId="urn:microsoft.com/office/officeart/2005/8/layout/radial2"/>
    <dgm:cxn modelId="{FF8F3F75-38F3-4820-B808-EB6C00F0443E}" type="presParOf" srcId="{916A5EED-2C61-401F-8B0B-D00AD6143099}" destId="{567759A6-FEAF-45BF-9753-51197F0B8DBD}" srcOrd="1" destOrd="0" presId="urn:microsoft.com/office/officeart/2005/8/layout/radial2"/>
  </dgm:cxnLst>
  <dgm:bg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441078-4F73-4374-A98E-524A4E6D784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4B73257-FC52-43AF-80E2-E0B3BB1F2AC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для красноярцев</a:t>
          </a:r>
          <a:r>
            <a:rPr lang="ru-RU" sz="1000" dirty="0" smtClean="0"/>
            <a:t> – территория благополучия, лучшее место для жизни и работы.</a:t>
          </a:r>
          <a:endParaRPr lang="ru-RU" sz="1000" dirty="0"/>
        </a:p>
      </dgm:t>
    </dgm:pt>
    <dgm:pt modelId="{3BEFCA41-8650-483E-B02A-96B361414826}" type="parTrans" cxnId="{E8D25DF1-B8BD-4673-BE6F-CC5C24FB07E3}">
      <dgm:prSet/>
      <dgm:spPr/>
      <dgm:t>
        <a:bodyPr/>
        <a:lstStyle/>
        <a:p>
          <a:endParaRPr lang="ru-RU"/>
        </a:p>
      </dgm:t>
    </dgm:pt>
    <dgm:pt modelId="{95C1F140-7C23-432A-8FB1-BE5F68F6DAF9}" type="sibTrans" cxnId="{E8D25DF1-B8BD-4673-BE6F-CC5C24FB07E3}">
      <dgm:prSet/>
      <dgm:spPr/>
      <dgm:t>
        <a:bodyPr/>
        <a:lstStyle/>
        <a:p>
          <a:endParaRPr lang="ru-RU"/>
        </a:p>
      </dgm:t>
    </dgm:pt>
    <dgm:pt modelId="{0433163E-E94B-44A5-8058-EC2E2834E64A}">
      <dgm:prSet phldrT="[Текст]" custT="1"/>
      <dgm:spPr/>
      <dgm:t>
        <a:bodyPr/>
        <a:lstStyle/>
        <a:p>
          <a:r>
            <a:rPr lang="ru-RU" sz="1000" b="1" dirty="0" smtClean="0"/>
            <a:t>Красноярский район в России</a:t>
          </a:r>
          <a:r>
            <a:rPr lang="ru-RU" sz="1000" dirty="0" smtClean="0"/>
            <a:t> – </a:t>
          </a:r>
          <a:r>
            <a:rPr lang="ru-RU" sz="1000" dirty="0" err="1" smtClean="0"/>
            <a:t>агрологистический</a:t>
          </a:r>
          <a:r>
            <a:rPr lang="ru-RU" sz="1000" dirty="0" smtClean="0"/>
            <a:t> и туристический </a:t>
          </a:r>
          <a:r>
            <a:rPr lang="ru-RU" sz="1000" dirty="0" err="1" smtClean="0"/>
            <a:t>хаб</a:t>
          </a:r>
          <a:endParaRPr lang="ru-RU" sz="1000" dirty="0"/>
        </a:p>
      </dgm:t>
    </dgm:pt>
    <dgm:pt modelId="{B59E70B1-9D32-4D6A-8921-58BE6B40E834}" type="parTrans" cxnId="{952729DE-6E7B-4BDA-8859-B7029C2F5D7F}">
      <dgm:prSet/>
      <dgm:spPr/>
      <dgm:t>
        <a:bodyPr/>
        <a:lstStyle/>
        <a:p>
          <a:endParaRPr lang="ru-RU"/>
        </a:p>
      </dgm:t>
    </dgm:pt>
    <dgm:pt modelId="{DDF916E1-DD55-4F88-9B25-47B024455B11}" type="sibTrans" cxnId="{952729DE-6E7B-4BDA-8859-B7029C2F5D7F}">
      <dgm:prSet/>
      <dgm:spPr/>
      <dgm:t>
        <a:bodyPr/>
        <a:lstStyle/>
        <a:p>
          <a:endParaRPr lang="ru-RU"/>
        </a:p>
      </dgm:t>
    </dgm:pt>
    <dgm:pt modelId="{55A2697F-C88A-45FC-B2FF-A5301533EDD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в </a:t>
          </a:r>
          <a:r>
            <a:rPr lang="ru-RU" sz="1000" b="1" dirty="0" err="1" smtClean="0"/>
            <a:t>Самарско-Тольяттинской</a:t>
          </a:r>
          <a:r>
            <a:rPr lang="ru-RU" sz="1000" b="1" dirty="0" smtClean="0"/>
            <a:t> агломерации</a:t>
          </a:r>
          <a:r>
            <a:rPr lang="ru-RU" sz="1000" dirty="0" smtClean="0"/>
            <a:t> – район комфортной загородной жизни развитого фермерства и высокой экологической культуры.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000" dirty="0"/>
        </a:p>
      </dgm:t>
    </dgm:pt>
    <dgm:pt modelId="{D7578FE8-5094-4FB8-8E41-42F1D623E0BA}" type="parTrans" cxnId="{D01A7649-78D4-4C64-A8F0-4A25B2063A33}">
      <dgm:prSet/>
      <dgm:spPr/>
      <dgm:t>
        <a:bodyPr/>
        <a:lstStyle/>
        <a:p>
          <a:endParaRPr lang="ru-RU"/>
        </a:p>
      </dgm:t>
    </dgm:pt>
    <dgm:pt modelId="{FC16816C-DD47-4253-B7D0-AA7D22BABFD3}" type="sibTrans" cxnId="{D01A7649-78D4-4C64-A8F0-4A25B2063A33}">
      <dgm:prSet/>
      <dgm:spPr/>
      <dgm:t>
        <a:bodyPr/>
        <a:lstStyle/>
        <a:p>
          <a:endParaRPr lang="ru-RU"/>
        </a:p>
      </dgm:t>
    </dgm:pt>
    <dgm:pt modelId="{E3A49407-C271-4554-9AEA-F6B457D33794}" type="pres">
      <dgm:prSet presAssocID="{AF441078-4F73-4374-A98E-524A4E6D7841}" presName="compositeShape" presStyleCnt="0">
        <dgm:presLayoutVars>
          <dgm:chMax val="7"/>
          <dgm:dir/>
          <dgm:resizeHandles val="exact"/>
        </dgm:presLayoutVars>
      </dgm:prSet>
      <dgm:spPr/>
    </dgm:pt>
    <dgm:pt modelId="{596AF296-F287-4713-9B49-20A51BC870A4}" type="pres">
      <dgm:prSet presAssocID="{14B73257-FC52-43AF-80E2-E0B3BB1F2AC3}" presName="circ1" presStyleLbl="vennNode1" presStyleIdx="0" presStyleCnt="3" custScaleX="119610" custScaleY="116059" custLinFactNeighborX="-93936" custLinFactNeighborY="-5865"/>
      <dgm:spPr/>
      <dgm:t>
        <a:bodyPr/>
        <a:lstStyle/>
        <a:p>
          <a:endParaRPr lang="ru-RU"/>
        </a:p>
      </dgm:t>
    </dgm:pt>
    <dgm:pt modelId="{47479742-E12A-419B-B45B-5ACD111715DF}" type="pres">
      <dgm:prSet presAssocID="{14B73257-FC52-43AF-80E2-E0B3BB1F2A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6D122-2E38-4C88-896F-7A91DDD58474}" type="pres">
      <dgm:prSet presAssocID="{0433163E-E94B-44A5-8058-EC2E2834E64A}" presName="circ2" presStyleLbl="vennNode1" presStyleIdx="1" presStyleCnt="3" custScaleX="119610" custScaleY="116059" custLinFactNeighborX="-63569" custLinFactNeighborY="1106"/>
      <dgm:spPr/>
      <dgm:t>
        <a:bodyPr/>
        <a:lstStyle/>
        <a:p>
          <a:endParaRPr lang="ru-RU"/>
        </a:p>
      </dgm:t>
    </dgm:pt>
    <dgm:pt modelId="{8206C8F1-4A77-4154-8EAD-CC3DA3D5C780}" type="pres">
      <dgm:prSet presAssocID="{0433163E-E94B-44A5-8058-EC2E2834E6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A121-7D3E-4209-B637-9BE36C4CB329}" type="pres">
      <dgm:prSet presAssocID="{55A2697F-C88A-45FC-B2FF-A5301533EDD2}" presName="circ3" presStyleLbl="vennNode1" presStyleIdx="2" presStyleCnt="3" custScaleX="119610" custScaleY="116059" custLinFactNeighborX="-85037" custLinFactNeighborY="10167"/>
      <dgm:spPr/>
      <dgm:t>
        <a:bodyPr/>
        <a:lstStyle/>
        <a:p>
          <a:endParaRPr lang="ru-RU"/>
        </a:p>
      </dgm:t>
    </dgm:pt>
    <dgm:pt modelId="{4127C8DE-D336-460A-B5F2-F55BC2EC9E24}" type="pres">
      <dgm:prSet presAssocID="{55A2697F-C88A-45FC-B2FF-A5301533ED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832703-E595-4EEA-B33A-1FC7EE9A2C2E}" type="presOf" srcId="{55A2697F-C88A-45FC-B2FF-A5301533EDD2}" destId="{D357A121-7D3E-4209-B637-9BE36C4CB329}" srcOrd="0" destOrd="0" presId="urn:microsoft.com/office/officeart/2005/8/layout/venn1"/>
    <dgm:cxn modelId="{E8D25DF1-B8BD-4673-BE6F-CC5C24FB07E3}" srcId="{AF441078-4F73-4374-A98E-524A4E6D7841}" destId="{14B73257-FC52-43AF-80E2-E0B3BB1F2AC3}" srcOrd="0" destOrd="0" parTransId="{3BEFCA41-8650-483E-B02A-96B361414826}" sibTransId="{95C1F140-7C23-432A-8FB1-BE5F68F6DAF9}"/>
    <dgm:cxn modelId="{952729DE-6E7B-4BDA-8859-B7029C2F5D7F}" srcId="{AF441078-4F73-4374-A98E-524A4E6D7841}" destId="{0433163E-E94B-44A5-8058-EC2E2834E64A}" srcOrd="1" destOrd="0" parTransId="{B59E70B1-9D32-4D6A-8921-58BE6B40E834}" sibTransId="{DDF916E1-DD55-4F88-9B25-47B024455B11}"/>
    <dgm:cxn modelId="{8E86261E-7A53-47AE-9985-FEF3DE59614D}" type="presOf" srcId="{0433163E-E94B-44A5-8058-EC2E2834E64A}" destId="{8206C8F1-4A77-4154-8EAD-CC3DA3D5C780}" srcOrd="1" destOrd="0" presId="urn:microsoft.com/office/officeart/2005/8/layout/venn1"/>
    <dgm:cxn modelId="{E7BFA4A4-C2A9-4075-AE9E-68CCF1EBC8C2}" type="presOf" srcId="{AF441078-4F73-4374-A98E-524A4E6D7841}" destId="{E3A49407-C271-4554-9AEA-F6B457D33794}" srcOrd="0" destOrd="0" presId="urn:microsoft.com/office/officeart/2005/8/layout/venn1"/>
    <dgm:cxn modelId="{D634BCAA-A5FA-4AF1-BA0E-693FB64B6265}" type="presOf" srcId="{14B73257-FC52-43AF-80E2-E0B3BB1F2AC3}" destId="{47479742-E12A-419B-B45B-5ACD111715DF}" srcOrd="1" destOrd="0" presId="urn:microsoft.com/office/officeart/2005/8/layout/venn1"/>
    <dgm:cxn modelId="{499CB226-033A-48A0-B60C-C377BF9DEF77}" type="presOf" srcId="{14B73257-FC52-43AF-80E2-E0B3BB1F2AC3}" destId="{596AF296-F287-4713-9B49-20A51BC870A4}" srcOrd="0" destOrd="0" presId="urn:microsoft.com/office/officeart/2005/8/layout/venn1"/>
    <dgm:cxn modelId="{EB668C3E-B96E-43F2-A656-291C3DDF7188}" type="presOf" srcId="{55A2697F-C88A-45FC-B2FF-A5301533EDD2}" destId="{4127C8DE-D336-460A-B5F2-F55BC2EC9E24}" srcOrd="1" destOrd="0" presId="urn:microsoft.com/office/officeart/2005/8/layout/venn1"/>
    <dgm:cxn modelId="{B468DF99-5CE4-49FC-BC93-BFD4B17CAD01}" type="presOf" srcId="{0433163E-E94B-44A5-8058-EC2E2834E64A}" destId="{7AE6D122-2E38-4C88-896F-7A91DDD58474}" srcOrd="0" destOrd="0" presId="urn:microsoft.com/office/officeart/2005/8/layout/venn1"/>
    <dgm:cxn modelId="{D01A7649-78D4-4C64-A8F0-4A25B2063A33}" srcId="{AF441078-4F73-4374-A98E-524A4E6D7841}" destId="{55A2697F-C88A-45FC-B2FF-A5301533EDD2}" srcOrd="2" destOrd="0" parTransId="{D7578FE8-5094-4FB8-8E41-42F1D623E0BA}" sibTransId="{FC16816C-DD47-4253-B7D0-AA7D22BABFD3}"/>
    <dgm:cxn modelId="{C444A91A-AE3B-4E94-865C-EF30A9BF812D}" type="presParOf" srcId="{E3A49407-C271-4554-9AEA-F6B457D33794}" destId="{596AF296-F287-4713-9B49-20A51BC870A4}" srcOrd="0" destOrd="0" presId="urn:microsoft.com/office/officeart/2005/8/layout/venn1"/>
    <dgm:cxn modelId="{09E556A9-B923-49F7-9E51-99D60D1400E1}" type="presParOf" srcId="{E3A49407-C271-4554-9AEA-F6B457D33794}" destId="{47479742-E12A-419B-B45B-5ACD111715DF}" srcOrd="1" destOrd="0" presId="urn:microsoft.com/office/officeart/2005/8/layout/venn1"/>
    <dgm:cxn modelId="{C13F0537-08F6-4889-B9A4-8932E9FD7AEA}" type="presParOf" srcId="{E3A49407-C271-4554-9AEA-F6B457D33794}" destId="{7AE6D122-2E38-4C88-896F-7A91DDD58474}" srcOrd="2" destOrd="0" presId="urn:microsoft.com/office/officeart/2005/8/layout/venn1"/>
    <dgm:cxn modelId="{D0501C3B-CE9D-4FEF-BD58-5287E678538F}" type="presParOf" srcId="{E3A49407-C271-4554-9AEA-F6B457D33794}" destId="{8206C8F1-4A77-4154-8EAD-CC3DA3D5C780}" srcOrd="3" destOrd="0" presId="urn:microsoft.com/office/officeart/2005/8/layout/venn1"/>
    <dgm:cxn modelId="{B9FAD0B6-558C-42F3-B645-C88BB6347538}" type="presParOf" srcId="{E3A49407-C271-4554-9AEA-F6B457D33794}" destId="{D357A121-7D3E-4209-B637-9BE36C4CB329}" srcOrd="4" destOrd="0" presId="urn:microsoft.com/office/officeart/2005/8/layout/venn1"/>
    <dgm:cxn modelId="{1BD6A533-F1EC-45BB-9012-AC69DA0DD2DA}" type="presParOf" srcId="{E3A49407-C271-4554-9AEA-F6B457D33794}" destId="{4127C8DE-D336-460A-B5F2-F55BC2EC9E2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F47A7-9A90-4E99-ACF4-922B1AD27FA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B4DDD-C2B2-430B-801A-588FC589ECB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Вхождение в ТОП-3 муниципалитетов  Самарской области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6433E9-E698-4642-8BD4-FB4C56223357}" type="parTrans" cxnId="{92F8CDBA-B222-4279-88C4-3632B3FC2D2A}">
      <dgm:prSet/>
      <dgm:spPr/>
      <dgm:t>
        <a:bodyPr/>
        <a:lstStyle/>
        <a:p>
          <a:endParaRPr lang="ru-RU"/>
        </a:p>
      </dgm:t>
    </dgm:pt>
    <dgm:pt modelId="{CE449F2D-2DE4-41AC-8E21-1C0856F82DDA}" type="sibTrans" cxnId="{92F8CDBA-B222-4279-88C4-3632B3FC2D2A}">
      <dgm:prSet/>
      <dgm:spPr/>
      <dgm:t>
        <a:bodyPr/>
        <a:lstStyle/>
        <a:p>
          <a:endParaRPr lang="ru-RU"/>
        </a:p>
      </dgm:t>
    </dgm:pt>
    <dgm:pt modelId="{0BFF64A5-0478-44EC-836E-E2BBF741941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Ускоренное развитие промышленности, сельского хозяйства, сферы услуг и туризма на основе технологических инноваций и привлечения инвестиций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69A53E-D660-484A-8E71-8059076F660C}" type="parTrans" cxnId="{11C98C4F-3DD6-4B6A-B817-4FEE50673725}">
      <dgm:prSet/>
      <dgm:spPr/>
      <dgm:t>
        <a:bodyPr/>
        <a:lstStyle/>
        <a:p>
          <a:endParaRPr lang="ru-RU"/>
        </a:p>
      </dgm:t>
    </dgm:pt>
    <dgm:pt modelId="{BBACBF4E-93EA-4F4A-9C01-B56642315319}" type="sibTrans" cxnId="{11C98C4F-3DD6-4B6A-B817-4FEE50673725}">
      <dgm:prSet/>
      <dgm:spPr/>
      <dgm:t>
        <a:bodyPr/>
        <a:lstStyle/>
        <a:p>
          <a:endParaRPr lang="ru-RU"/>
        </a:p>
      </dgm:t>
    </dgm:pt>
    <dgm:pt modelId="{3E4909D0-6AFE-4960-874E-125A62F1B06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Развитие дорожно-транспортной инфраструктуры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101E414-8402-406F-A885-DB33BD652FB1}" type="parTrans" cxnId="{48A96DD7-06F8-46C3-BED1-DDF67EE10796}">
      <dgm:prSet/>
      <dgm:spPr/>
      <dgm:t>
        <a:bodyPr/>
        <a:lstStyle/>
        <a:p>
          <a:endParaRPr lang="ru-RU"/>
        </a:p>
      </dgm:t>
    </dgm:pt>
    <dgm:pt modelId="{B046F1D1-650D-4FEA-A927-360075C4E23F}" type="sibTrans" cxnId="{48A96DD7-06F8-46C3-BED1-DDF67EE10796}">
      <dgm:prSet/>
      <dgm:spPr/>
      <dgm:t>
        <a:bodyPr/>
        <a:lstStyle/>
        <a:p>
          <a:endParaRPr lang="ru-RU"/>
        </a:p>
      </dgm:t>
    </dgm:pt>
    <dgm:pt modelId="{FE4D2657-D838-493F-BDD9-A2A6B189207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Улучшение экологической обстановки и эффективное обращение с отходами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8A8FB76-E429-4576-96F5-E36DF812A3FA}" type="parTrans" cxnId="{E2DC4133-53B7-4772-B922-B6861AFECB8C}">
      <dgm:prSet/>
      <dgm:spPr/>
      <dgm:t>
        <a:bodyPr/>
        <a:lstStyle/>
        <a:p>
          <a:endParaRPr lang="ru-RU"/>
        </a:p>
      </dgm:t>
    </dgm:pt>
    <dgm:pt modelId="{A8CE3EBE-0DE4-4490-A279-294C9CEF099C}" type="sibTrans" cxnId="{E2DC4133-53B7-4772-B922-B6861AFECB8C}">
      <dgm:prSet/>
      <dgm:spPr/>
      <dgm:t>
        <a:bodyPr/>
        <a:lstStyle/>
        <a:p>
          <a:endParaRPr lang="ru-RU"/>
        </a:p>
      </dgm:t>
    </dgm:pt>
    <dgm:pt modelId="{3BBD79D2-DBA2-4466-973E-87A0AAD3871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Здоровьесбережение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, развитие социальной и </a:t>
          </a:r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культурно-досуговой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среды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9CE325-7C64-4574-A130-EE4687B96B6B}" type="parTrans" cxnId="{B818AFEB-8435-40B9-AB22-8F51B75DD4D8}">
      <dgm:prSet/>
      <dgm:spPr/>
      <dgm:t>
        <a:bodyPr/>
        <a:lstStyle/>
        <a:p>
          <a:endParaRPr lang="ru-RU"/>
        </a:p>
      </dgm:t>
    </dgm:pt>
    <dgm:pt modelId="{8216D6AA-7CAE-47C8-A8B9-57B5B9B42A59}" type="sibTrans" cxnId="{B818AFEB-8435-40B9-AB22-8F51B75DD4D8}">
      <dgm:prSet/>
      <dgm:spPr/>
      <dgm:t>
        <a:bodyPr/>
        <a:lstStyle/>
        <a:p>
          <a:endParaRPr lang="ru-RU"/>
        </a:p>
      </dgm:t>
    </dgm:pt>
    <dgm:pt modelId="{2AD4F67E-0ADC-47A6-B845-19CDAD5BD4F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Устойчивый рост объемов жилищного строительства и комфортности среды проживания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BB5209-6BFD-461C-BE95-CD089A3779A5}" type="parTrans" cxnId="{02032AE5-D51F-4F85-9FA7-580AC41B28DE}">
      <dgm:prSet/>
      <dgm:spPr/>
      <dgm:t>
        <a:bodyPr/>
        <a:lstStyle/>
        <a:p>
          <a:endParaRPr lang="ru-RU"/>
        </a:p>
      </dgm:t>
    </dgm:pt>
    <dgm:pt modelId="{28CEBD4C-9E12-4239-9BB1-DB8BBAAA7943}" type="sibTrans" cxnId="{02032AE5-D51F-4F85-9FA7-580AC41B28DE}">
      <dgm:prSet/>
      <dgm:spPr/>
      <dgm:t>
        <a:bodyPr/>
        <a:lstStyle/>
        <a:p>
          <a:endParaRPr lang="ru-RU"/>
        </a:p>
      </dgm:t>
    </dgm:pt>
    <dgm:pt modelId="{7CBCACFC-7B45-45E7-B3EC-313431AD8C41}" type="pres">
      <dgm:prSet presAssocID="{958F47A7-9A90-4E99-ACF4-922B1AD27F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9C9DAB-61BC-46B8-965F-E7B407755D6C}" type="pres">
      <dgm:prSet presAssocID="{478B4DDD-C2B2-430B-801A-588FC589ECBC}" presName="node" presStyleLbl="node1" presStyleIdx="0" presStyleCnt="6" custScaleX="181495" custScaleY="120948" custRadScaleRad="96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6AC59-1138-4257-8EED-16DE5B75DEF3}" type="pres">
      <dgm:prSet presAssocID="{478B4DDD-C2B2-430B-801A-588FC589ECBC}" presName="spNode" presStyleCnt="0"/>
      <dgm:spPr/>
    </dgm:pt>
    <dgm:pt modelId="{118C8BA0-8C7C-425B-96E6-F4D939A5EB5A}" type="pres">
      <dgm:prSet presAssocID="{CE449F2D-2DE4-41AC-8E21-1C0856F82DD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25DBBAB-18BF-4D2B-8AEB-2378F1D5AEEB}" type="pres">
      <dgm:prSet presAssocID="{0BFF64A5-0478-44EC-836E-E2BBF741941E}" presName="node" presStyleLbl="node1" presStyleIdx="1" presStyleCnt="6" custScaleX="151548" custScaleY="124264" custRadScaleRad="111311" custRadScaleInc="45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1578-6ADD-480E-963B-CCBFB4F5B2E4}" type="pres">
      <dgm:prSet presAssocID="{0BFF64A5-0478-44EC-836E-E2BBF741941E}" presName="spNode" presStyleCnt="0"/>
      <dgm:spPr/>
    </dgm:pt>
    <dgm:pt modelId="{3990B26C-C05A-4EB6-B21E-ABFA824E16DD}" type="pres">
      <dgm:prSet presAssocID="{BBACBF4E-93EA-4F4A-9C01-B5664231531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935AB94-B69E-4BC3-96CA-B4795A3113F1}" type="pres">
      <dgm:prSet presAssocID="{2AD4F67E-0ADC-47A6-B845-19CDAD5BD4FD}" presName="node" presStyleLbl="node1" presStyleIdx="2" presStyleCnt="6" custScaleX="166447" custScaleY="109785" custRadScaleRad="119564" custRadScaleInc="-2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F77ED-72C2-4325-970C-2BB7D4266540}" type="pres">
      <dgm:prSet presAssocID="{2AD4F67E-0ADC-47A6-B845-19CDAD5BD4FD}" presName="spNode" presStyleCnt="0"/>
      <dgm:spPr/>
    </dgm:pt>
    <dgm:pt modelId="{63F2BC51-3B0D-4B33-B508-9E04A905E447}" type="pres">
      <dgm:prSet presAssocID="{28CEBD4C-9E12-4239-9BB1-DB8BBAAA794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38EAD06-FD78-4789-A444-C5544B5FEE18}" type="pres">
      <dgm:prSet presAssocID="{3E4909D0-6AFE-4960-874E-125A62F1B060}" presName="node" presStyleLbl="node1" presStyleIdx="3" presStyleCnt="6" custScaleX="145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DACC3-95B8-4B40-A627-4E51B3A7745A}" type="pres">
      <dgm:prSet presAssocID="{3E4909D0-6AFE-4960-874E-125A62F1B060}" presName="spNode" presStyleCnt="0"/>
      <dgm:spPr/>
    </dgm:pt>
    <dgm:pt modelId="{F0E4079F-C6D8-4C84-BEC7-D5E5C101293C}" type="pres">
      <dgm:prSet presAssocID="{B046F1D1-650D-4FEA-A927-360075C4E23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EC20F297-ED06-48BD-9067-28D6904505D7}" type="pres">
      <dgm:prSet presAssocID="{FE4D2657-D838-493F-BDD9-A2A6B189207D}" presName="node" presStyleLbl="node1" presStyleIdx="4" presStyleCnt="6" custScaleX="187934" custRadScaleRad="113336" custRadScaleInc="14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153E1-E8DE-44BA-9D67-A3BBD251AAFE}" type="pres">
      <dgm:prSet presAssocID="{FE4D2657-D838-493F-BDD9-A2A6B189207D}" presName="spNode" presStyleCnt="0"/>
      <dgm:spPr/>
    </dgm:pt>
    <dgm:pt modelId="{003C10D9-8DA5-4767-86E5-67B8AA9F6F3F}" type="pres">
      <dgm:prSet presAssocID="{A8CE3EBE-0DE4-4490-A279-294C9CEF099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3F1499A-B4EC-4F3E-880A-19B802EDFC9F}" type="pres">
      <dgm:prSet presAssocID="{3BBD79D2-DBA2-4466-973E-87A0AAD38710}" presName="node" presStyleLbl="node1" presStyleIdx="5" presStyleCnt="6" custScaleX="155771" custRadScaleRad="112286" custRadScaleInc="-4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20FDE-AB5D-43C4-BD96-4DDFBC299FF3}" type="pres">
      <dgm:prSet presAssocID="{3BBD79D2-DBA2-4466-973E-87A0AAD38710}" presName="spNode" presStyleCnt="0"/>
      <dgm:spPr/>
    </dgm:pt>
    <dgm:pt modelId="{A7041AF2-46A8-4243-B539-42B914EC3B61}" type="pres">
      <dgm:prSet presAssocID="{8216D6AA-7CAE-47C8-A8B9-57B5B9B42A5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48A96DD7-06F8-46C3-BED1-DDF67EE10796}" srcId="{958F47A7-9A90-4E99-ACF4-922B1AD27FA9}" destId="{3E4909D0-6AFE-4960-874E-125A62F1B060}" srcOrd="3" destOrd="0" parTransId="{8101E414-8402-406F-A885-DB33BD652FB1}" sibTransId="{B046F1D1-650D-4FEA-A927-360075C4E23F}"/>
    <dgm:cxn modelId="{153F40EC-C9F5-43B7-9121-E10756053EC6}" type="presOf" srcId="{3E4909D0-6AFE-4960-874E-125A62F1B060}" destId="{A38EAD06-FD78-4789-A444-C5544B5FEE18}" srcOrd="0" destOrd="0" presId="urn:microsoft.com/office/officeart/2005/8/layout/cycle5"/>
    <dgm:cxn modelId="{3808F92F-1484-4BFA-B5B6-D8D7F9D79409}" type="presOf" srcId="{2AD4F67E-0ADC-47A6-B845-19CDAD5BD4FD}" destId="{D935AB94-B69E-4BC3-96CA-B4795A3113F1}" srcOrd="0" destOrd="0" presId="urn:microsoft.com/office/officeart/2005/8/layout/cycle5"/>
    <dgm:cxn modelId="{E63B0820-4D04-494E-9C71-CDB98DE33B9F}" type="presOf" srcId="{B046F1D1-650D-4FEA-A927-360075C4E23F}" destId="{F0E4079F-C6D8-4C84-BEC7-D5E5C101293C}" srcOrd="0" destOrd="0" presId="urn:microsoft.com/office/officeart/2005/8/layout/cycle5"/>
    <dgm:cxn modelId="{92F8CDBA-B222-4279-88C4-3632B3FC2D2A}" srcId="{958F47A7-9A90-4E99-ACF4-922B1AD27FA9}" destId="{478B4DDD-C2B2-430B-801A-588FC589ECBC}" srcOrd="0" destOrd="0" parTransId="{4C6433E9-E698-4642-8BD4-FB4C56223357}" sibTransId="{CE449F2D-2DE4-41AC-8E21-1C0856F82DDA}"/>
    <dgm:cxn modelId="{39756065-5CBE-4006-A9E3-02C1309F2351}" type="presOf" srcId="{FE4D2657-D838-493F-BDD9-A2A6B189207D}" destId="{EC20F297-ED06-48BD-9067-28D6904505D7}" srcOrd="0" destOrd="0" presId="urn:microsoft.com/office/officeart/2005/8/layout/cycle5"/>
    <dgm:cxn modelId="{F9BA0046-A67E-49E5-A3A6-843FDD600A97}" type="presOf" srcId="{28CEBD4C-9E12-4239-9BB1-DB8BBAAA7943}" destId="{63F2BC51-3B0D-4B33-B508-9E04A905E447}" srcOrd="0" destOrd="0" presId="urn:microsoft.com/office/officeart/2005/8/layout/cycle5"/>
    <dgm:cxn modelId="{9D7D9EC9-16B8-40A0-BECD-60D705E988B9}" type="presOf" srcId="{8216D6AA-7CAE-47C8-A8B9-57B5B9B42A59}" destId="{A7041AF2-46A8-4243-B539-42B914EC3B61}" srcOrd="0" destOrd="0" presId="urn:microsoft.com/office/officeart/2005/8/layout/cycle5"/>
    <dgm:cxn modelId="{2EE04E86-F9E9-4F1B-97FB-508FDD443E1B}" type="presOf" srcId="{CE449F2D-2DE4-41AC-8E21-1C0856F82DDA}" destId="{118C8BA0-8C7C-425B-96E6-F4D939A5EB5A}" srcOrd="0" destOrd="0" presId="urn:microsoft.com/office/officeart/2005/8/layout/cycle5"/>
    <dgm:cxn modelId="{35930CE0-F61F-4F3D-9366-B536F0507AD4}" type="presOf" srcId="{3BBD79D2-DBA2-4466-973E-87A0AAD38710}" destId="{73F1499A-B4EC-4F3E-880A-19B802EDFC9F}" srcOrd="0" destOrd="0" presId="urn:microsoft.com/office/officeart/2005/8/layout/cycle5"/>
    <dgm:cxn modelId="{566B6514-0F00-4531-89CF-68973EC7DBB1}" type="presOf" srcId="{A8CE3EBE-0DE4-4490-A279-294C9CEF099C}" destId="{003C10D9-8DA5-4767-86E5-67B8AA9F6F3F}" srcOrd="0" destOrd="0" presId="urn:microsoft.com/office/officeart/2005/8/layout/cycle5"/>
    <dgm:cxn modelId="{B818AFEB-8435-40B9-AB22-8F51B75DD4D8}" srcId="{958F47A7-9A90-4E99-ACF4-922B1AD27FA9}" destId="{3BBD79D2-DBA2-4466-973E-87A0AAD38710}" srcOrd="5" destOrd="0" parTransId="{3E9CE325-7C64-4574-A130-EE4687B96B6B}" sibTransId="{8216D6AA-7CAE-47C8-A8B9-57B5B9B42A59}"/>
    <dgm:cxn modelId="{E2DC4133-53B7-4772-B922-B6861AFECB8C}" srcId="{958F47A7-9A90-4E99-ACF4-922B1AD27FA9}" destId="{FE4D2657-D838-493F-BDD9-A2A6B189207D}" srcOrd="4" destOrd="0" parTransId="{08A8FB76-E429-4576-96F5-E36DF812A3FA}" sibTransId="{A8CE3EBE-0DE4-4490-A279-294C9CEF099C}"/>
    <dgm:cxn modelId="{D766DB20-AEE9-4057-B965-A4DD2FD5EE01}" type="presOf" srcId="{0BFF64A5-0478-44EC-836E-E2BBF741941E}" destId="{625DBBAB-18BF-4D2B-8AEB-2378F1D5AEEB}" srcOrd="0" destOrd="0" presId="urn:microsoft.com/office/officeart/2005/8/layout/cycle5"/>
    <dgm:cxn modelId="{9FF9A95E-78D6-4F99-80FD-2B25C9C38DBE}" type="presOf" srcId="{478B4DDD-C2B2-430B-801A-588FC589ECBC}" destId="{1D9C9DAB-61BC-46B8-965F-E7B407755D6C}" srcOrd="0" destOrd="0" presId="urn:microsoft.com/office/officeart/2005/8/layout/cycle5"/>
    <dgm:cxn modelId="{118400DB-5696-4BB1-9C4B-8C206533DFDD}" type="presOf" srcId="{BBACBF4E-93EA-4F4A-9C01-B56642315319}" destId="{3990B26C-C05A-4EB6-B21E-ABFA824E16DD}" srcOrd="0" destOrd="0" presId="urn:microsoft.com/office/officeart/2005/8/layout/cycle5"/>
    <dgm:cxn modelId="{02032AE5-D51F-4F85-9FA7-580AC41B28DE}" srcId="{958F47A7-9A90-4E99-ACF4-922B1AD27FA9}" destId="{2AD4F67E-0ADC-47A6-B845-19CDAD5BD4FD}" srcOrd="2" destOrd="0" parTransId="{27BB5209-6BFD-461C-BE95-CD089A3779A5}" sibTransId="{28CEBD4C-9E12-4239-9BB1-DB8BBAAA7943}"/>
    <dgm:cxn modelId="{11C98C4F-3DD6-4B6A-B817-4FEE50673725}" srcId="{958F47A7-9A90-4E99-ACF4-922B1AD27FA9}" destId="{0BFF64A5-0478-44EC-836E-E2BBF741941E}" srcOrd="1" destOrd="0" parTransId="{0F69A53E-D660-484A-8E71-8059076F660C}" sibTransId="{BBACBF4E-93EA-4F4A-9C01-B56642315319}"/>
    <dgm:cxn modelId="{96F5BFAF-C7EA-4BA4-9F9F-21EBF69D7434}" type="presOf" srcId="{958F47A7-9A90-4E99-ACF4-922B1AD27FA9}" destId="{7CBCACFC-7B45-45E7-B3EC-313431AD8C41}" srcOrd="0" destOrd="0" presId="urn:microsoft.com/office/officeart/2005/8/layout/cycle5"/>
    <dgm:cxn modelId="{37381006-94A4-46C2-B694-CE1007BA20BD}" type="presParOf" srcId="{7CBCACFC-7B45-45E7-B3EC-313431AD8C41}" destId="{1D9C9DAB-61BC-46B8-965F-E7B407755D6C}" srcOrd="0" destOrd="0" presId="urn:microsoft.com/office/officeart/2005/8/layout/cycle5"/>
    <dgm:cxn modelId="{E3641ECC-B5B2-4B9B-9FDF-060324CCA6ED}" type="presParOf" srcId="{7CBCACFC-7B45-45E7-B3EC-313431AD8C41}" destId="{D716AC59-1138-4257-8EED-16DE5B75DEF3}" srcOrd="1" destOrd="0" presId="urn:microsoft.com/office/officeart/2005/8/layout/cycle5"/>
    <dgm:cxn modelId="{1F4D1541-9B86-4BBF-81E0-757B3F1A34C2}" type="presParOf" srcId="{7CBCACFC-7B45-45E7-B3EC-313431AD8C41}" destId="{118C8BA0-8C7C-425B-96E6-F4D939A5EB5A}" srcOrd="2" destOrd="0" presId="urn:microsoft.com/office/officeart/2005/8/layout/cycle5"/>
    <dgm:cxn modelId="{D2A69996-1155-4573-A6A9-FD5932D2C5AA}" type="presParOf" srcId="{7CBCACFC-7B45-45E7-B3EC-313431AD8C41}" destId="{625DBBAB-18BF-4D2B-8AEB-2378F1D5AEEB}" srcOrd="3" destOrd="0" presId="urn:microsoft.com/office/officeart/2005/8/layout/cycle5"/>
    <dgm:cxn modelId="{4F98D4EE-D09D-4FC6-919A-AEF544902F04}" type="presParOf" srcId="{7CBCACFC-7B45-45E7-B3EC-313431AD8C41}" destId="{5F801578-6ADD-480E-963B-CCBFB4F5B2E4}" srcOrd="4" destOrd="0" presId="urn:microsoft.com/office/officeart/2005/8/layout/cycle5"/>
    <dgm:cxn modelId="{85781F82-3C41-4B9B-9F6C-571E3147EEB7}" type="presParOf" srcId="{7CBCACFC-7B45-45E7-B3EC-313431AD8C41}" destId="{3990B26C-C05A-4EB6-B21E-ABFA824E16DD}" srcOrd="5" destOrd="0" presId="urn:microsoft.com/office/officeart/2005/8/layout/cycle5"/>
    <dgm:cxn modelId="{DA7664FB-EF72-4115-9D8F-1A9EA659019F}" type="presParOf" srcId="{7CBCACFC-7B45-45E7-B3EC-313431AD8C41}" destId="{D935AB94-B69E-4BC3-96CA-B4795A3113F1}" srcOrd="6" destOrd="0" presId="urn:microsoft.com/office/officeart/2005/8/layout/cycle5"/>
    <dgm:cxn modelId="{5E72A99A-D9B3-40BD-AA29-7709C4E4C16D}" type="presParOf" srcId="{7CBCACFC-7B45-45E7-B3EC-313431AD8C41}" destId="{9B2F77ED-72C2-4325-970C-2BB7D4266540}" srcOrd="7" destOrd="0" presId="urn:microsoft.com/office/officeart/2005/8/layout/cycle5"/>
    <dgm:cxn modelId="{6A57BA20-EC88-4870-A6A1-4510358D8FAB}" type="presParOf" srcId="{7CBCACFC-7B45-45E7-B3EC-313431AD8C41}" destId="{63F2BC51-3B0D-4B33-B508-9E04A905E447}" srcOrd="8" destOrd="0" presId="urn:microsoft.com/office/officeart/2005/8/layout/cycle5"/>
    <dgm:cxn modelId="{459ADDA5-BA2D-4507-ABB5-4110F06ECF93}" type="presParOf" srcId="{7CBCACFC-7B45-45E7-B3EC-313431AD8C41}" destId="{A38EAD06-FD78-4789-A444-C5544B5FEE18}" srcOrd="9" destOrd="0" presId="urn:microsoft.com/office/officeart/2005/8/layout/cycle5"/>
    <dgm:cxn modelId="{85B6C751-FCF0-4B69-8B32-5E211A6EE84A}" type="presParOf" srcId="{7CBCACFC-7B45-45E7-B3EC-313431AD8C41}" destId="{9BADACC3-95B8-4B40-A627-4E51B3A7745A}" srcOrd="10" destOrd="0" presId="urn:microsoft.com/office/officeart/2005/8/layout/cycle5"/>
    <dgm:cxn modelId="{521558E7-C4B2-4D53-8C17-BD6A0BEC1E14}" type="presParOf" srcId="{7CBCACFC-7B45-45E7-B3EC-313431AD8C41}" destId="{F0E4079F-C6D8-4C84-BEC7-D5E5C101293C}" srcOrd="11" destOrd="0" presId="urn:microsoft.com/office/officeart/2005/8/layout/cycle5"/>
    <dgm:cxn modelId="{48CDBFB4-E186-4014-9FDE-4CF193D57041}" type="presParOf" srcId="{7CBCACFC-7B45-45E7-B3EC-313431AD8C41}" destId="{EC20F297-ED06-48BD-9067-28D6904505D7}" srcOrd="12" destOrd="0" presId="urn:microsoft.com/office/officeart/2005/8/layout/cycle5"/>
    <dgm:cxn modelId="{C7B0E39A-B90B-4C55-8952-2F9103AA957D}" type="presParOf" srcId="{7CBCACFC-7B45-45E7-B3EC-313431AD8C41}" destId="{C73153E1-E8DE-44BA-9D67-A3BBD251AAFE}" srcOrd="13" destOrd="0" presId="urn:microsoft.com/office/officeart/2005/8/layout/cycle5"/>
    <dgm:cxn modelId="{3CB38B5F-7A31-4B64-BF49-880166A85390}" type="presParOf" srcId="{7CBCACFC-7B45-45E7-B3EC-313431AD8C41}" destId="{003C10D9-8DA5-4767-86E5-67B8AA9F6F3F}" srcOrd="14" destOrd="0" presId="urn:microsoft.com/office/officeart/2005/8/layout/cycle5"/>
    <dgm:cxn modelId="{B3142B8B-47F6-4F4F-B2FA-40E43BB50A0A}" type="presParOf" srcId="{7CBCACFC-7B45-45E7-B3EC-313431AD8C41}" destId="{73F1499A-B4EC-4F3E-880A-19B802EDFC9F}" srcOrd="15" destOrd="0" presId="urn:microsoft.com/office/officeart/2005/8/layout/cycle5"/>
    <dgm:cxn modelId="{5E7E1A1F-7224-497A-9B19-F4E689FBB076}" type="presParOf" srcId="{7CBCACFC-7B45-45E7-B3EC-313431AD8C41}" destId="{B5320FDE-AB5D-43C4-BD96-4DDFBC299FF3}" srcOrd="16" destOrd="0" presId="urn:microsoft.com/office/officeart/2005/8/layout/cycle5"/>
    <dgm:cxn modelId="{690A95F2-C79C-4CA6-AFA0-878D0C40F151}" type="presParOf" srcId="{7CBCACFC-7B45-45E7-B3EC-313431AD8C41}" destId="{A7041AF2-46A8-4243-B539-42B914EC3B61}" srcOrd="17" destOrd="0" presId="urn:microsoft.com/office/officeart/2005/8/layout/cycle5"/>
  </dgm:cxnLst>
  <dgm:bg>
    <a:gradFill>
      <a:gsLst>
        <a:gs pos="0">
          <a:schemeClr val="accent2">
            <a:lumMod val="20000"/>
            <a:lumOff val="80000"/>
          </a:scheme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90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98F4B3-C5DC-4418-825C-7C14DD9DF146}">
      <dsp:nvSpPr>
        <dsp:cNvPr id="0" name=""/>
        <dsp:cNvSpPr/>
      </dsp:nvSpPr>
      <dsp:spPr>
        <a:xfrm>
          <a:off x="0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D1DA63-8707-46EF-827D-018D3EC38641}">
      <dsp:nvSpPr>
        <dsp:cNvPr id="0" name=""/>
        <dsp:cNvSpPr/>
      </dsp:nvSpPr>
      <dsp:spPr>
        <a:xfrm>
          <a:off x="2614606" y="518912"/>
          <a:ext cx="2941875" cy="107138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  <a:sp3d z="57200" extrusionH="6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Выгодное экономико-географическое положение</a:t>
          </a:r>
          <a:endParaRPr lang="ru-RU" sz="1200" kern="1200" dirty="0"/>
        </a:p>
      </dsp:txBody>
      <dsp:txXfrm>
        <a:off x="2614606" y="518912"/>
        <a:ext cx="2941875" cy="1071380"/>
      </dsp:txXfrm>
    </dsp:sp>
    <dsp:sp modelId="{6A64C484-80B1-40D4-9246-9051F9166A9D}">
      <dsp:nvSpPr>
        <dsp:cNvPr id="0" name=""/>
        <dsp:cNvSpPr/>
      </dsp:nvSpPr>
      <dsp:spPr>
        <a:xfrm>
          <a:off x="2328861" y="1876234"/>
          <a:ext cx="2941875" cy="107138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  <a:sp3d z="57200" extrusionH="6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Развитая транспортная сеть</a:t>
          </a:r>
          <a:endParaRPr lang="ru-RU" sz="1200" kern="1200" dirty="0"/>
        </a:p>
      </dsp:txBody>
      <dsp:txXfrm>
        <a:off x="2328861" y="1876234"/>
        <a:ext cx="2941875" cy="1071380"/>
      </dsp:txXfrm>
    </dsp:sp>
    <dsp:sp modelId="{3E5C98CC-2423-4560-BD8C-5434E028E169}">
      <dsp:nvSpPr>
        <dsp:cNvPr id="0" name=""/>
        <dsp:cNvSpPr/>
      </dsp:nvSpPr>
      <dsp:spPr>
        <a:xfrm>
          <a:off x="1900230" y="3233555"/>
          <a:ext cx="2941875" cy="107138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  <a:sp3d z="57200" extrusionH="6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Высокий культурно-исторический и </a:t>
          </a:r>
          <a:r>
            <a:rPr lang="ru-RU" sz="1200" kern="1200" dirty="0" err="1" smtClean="0"/>
            <a:t>природнорекреационный</a:t>
          </a:r>
          <a:r>
            <a:rPr lang="ru-RU" sz="1200" kern="1200" dirty="0" smtClean="0"/>
            <a:t> потенциал</a:t>
          </a:r>
          <a:endParaRPr lang="ru-RU" sz="1200" kern="1200" dirty="0"/>
        </a:p>
      </dsp:txBody>
      <dsp:txXfrm>
        <a:off x="1900230" y="3233555"/>
        <a:ext cx="2941875" cy="10713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9C5F84-3A74-45B1-BF18-E645A81646C8}">
      <dsp:nvSpPr>
        <dsp:cNvPr id="0" name=""/>
        <dsp:cNvSpPr/>
      </dsp:nvSpPr>
      <dsp:spPr>
        <a:xfrm>
          <a:off x="0" y="0"/>
          <a:ext cx="8229599" cy="974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Снижение рождаемости , рост демографической нагрузки на работающее население </a:t>
          </a:r>
          <a:endParaRPr lang="ru-RU" sz="2100" b="1" kern="1200" dirty="0"/>
        </a:p>
      </dsp:txBody>
      <dsp:txXfrm>
        <a:off x="0" y="0"/>
        <a:ext cx="8229599" cy="974242"/>
      </dsp:txXfrm>
    </dsp:sp>
    <dsp:sp modelId="{1FAB048C-8B8F-4BE0-99AE-66466C09E958}">
      <dsp:nvSpPr>
        <dsp:cNvPr id="0" name=""/>
        <dsp:cNvSpPr/>
      </dsp:nvSpPr>
      <dsp:spPr>
        <a:xfrm>
          <a:off x="0" y="1031624"/>
          <a:ext cx="8229599" cy="742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Дефицит привлекательных рабочих мест и низкий уровень заработной платы</a:t>
          </a:r>
          <a:endParaRPr lang="ru-RU" sz="1800" b="1" kern="1200" dirty="0"/>
        </a:p>
      </dsp:txBody>
      <dsp:txXfrm>
        <a:off x="0" y="1031624"/>
        <a:ext cx="8229599" cy="742273"/>
      </dsp:txXfrm>
    </dsp:sp>
    <dsp:sp modelId="{FB6FAF87-3908-4693-90F2-E7A41532A76A}">
      <dsp:nvSpPr>
        <dsp:cNvPr id="0" name=""/>
        <dsp:cNvSpPr/>
      </dsp:nvSpPr>
      <dsp:spPr>
        <a:xfrm>
          <a:off x="0" y="1773897"/>
          <a:ext cx="8229599" cy="1265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Неравномерное социально – экономическое развитие района и наличие ряда социальных проблем</a:t>
          </a:r>
          <a:endParaRPr lang="ru-RU" sz="2000" b="1" kern="1200" dirty="0"/>
        </a:p>
      </dsp:txBody>
      <dsp:txXfrm>
        <a:off x="0" y="1773897"/>
        <a:ext cx="8229599" cy="1265005"/>
      </dsp:txXfrm>
    </dsp:sp>
    <dsp:sp modelId="{DBBC4595-110E-432C-9F96-7DC5DFFE1867}">
      <dsp:nvSpPr>
        <dsp:cNvPr id="0" name=""/>
        <dsp:cNvSpPr/>
      </dsp:nvSpPr>
      <dsp:spPr>
        <a:xfrm>
          <a:off x="0" y="3038903"/>
          <a:ext cx="8229599" cy="331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/>
            <a:t>Недостаточный уровень развития туристического бизнеса</a:t>
          </a:r>
          <a:endParaRPr lang="ru-RU" sz="2000" b="1" kern="1200" dirty="0"/>
        </a:p>
      </dsp:txBody>
      <dsp:txXfrm>
        <a:off x="0" y="3038903"/>
        <a:ext cx="8229599" cy="331824"/>
      </dsp:txXfrm>
    </dsp:sp>
    <dsp:sp modelId="{247F3386-B0E1-4FE5-9136-CD570D45F9AE}">
      <dsp:nvSpPr>
        <dsp:cNvPr id="0" name=""/>
        <dsp:cNvSpPr/>
      </dsp:nvSpPr>
      <dsp:spPr>
        <a:xfrm>
          <a:off x="0" y="3370727"/>
          <a:ext cx="8229599" cy="1143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Недостаток квалифицированной рабочей силы и низкий уровень производительности труда</a:t>
          </a:r>
          <a:endParaRPr lang="ru-RU" sz="2300" b="1" kern="1200" dirty="0"/>
        </a:p>
      </dsp:txBody>
      <dsp:txXfrm>
        <a:off x="0" y="3370727"/>
        <a:ext cx="8229599" cy="11438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9C5F84-3A74-45B1-BF18-E645A81646C8}">
      <dsp:nvSpPr>
        <dsp:cNvPr id="0" name=""/>
        <dsp:cNvSpPr/>
      </dsp:nvSpPr>
      <dsp:spPr>
        <a:xfrm>
          <a:off x="0" y="0"/>
          <a:ext cx="8229599" cy="989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Низкий уровень развития общественного питания</a:t>
          </a:r>
          <a:endParaRPr lang="ru-RU" sz="1900" b="1" kern="1200" dirty="0"/>
        </a:p>
      </dsp:txBody>
      <dsp:txXfrm>
        <a:off x="0" y="0"/>
        <a:ext cx="8229599" cy="989602"/>
      </dsp:txXfrm>
    </dsp:sp>
    <dsp:sp modelId="{1FAB048C-8B8F-4BE0-99AE-66466C09E958}">
      <dsp:nvSpPr>
        <dsp:cNvPr id="0" name=""/>
        <dsp:cNvSpPr/>
      </dsp:nvSpPr>
      <dsp:spPr>
        <a:xfrm>
          <a:off x="0" y="1071610"/>
          <a:ext cx="8229599" cy="34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/>
            <a:t>Низкий</a:t>
          </a:r>
          <a:r>
            <a:rPr lang="ru-RU" sz="1000" b="1" kern="1200" dirty="0" smtClean="0"/>
            <a:t> </a:t>
          </a:r>
          <a:r>
            <a:rPr lang="ru-RU" sz="2000" b="1" kern="1200" dirty="0" smtClean="0"/>
            <a:t>уровень инвестиционной и инновационной активности</a:t>
          </a:r>
        </a:p>
      </dsp:txBody>
      <dsp:txXfrm>
        <a:off x="0" y="1071610"/>
        <a:ext cx="8229599" cy="341459"/>
      </dsp:txXfrm>
    </dsp:sp>
    <dsp:sp modelId="{FB6FAF87-3908-4693-90F2-E7A41532A76A}">
      <dsp:nvSpPr>
        <dsp:cNvPr id="0" name=""/>
        <dsp:cNvSpPr/>
      </dsp:nvSpPr>
      <dsp:spPr>
        <a:xfrm>
          <a:off x="0" y="1857391"/>
          <a:ext cx="8229599" cy="880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Низкий уровень обеспеченности населения района услугами</a:t>
          </a:r>
          <a:endParaRPr lang="ru-RU" sz="1900" b="1" kern="1200" dirty="0"/>
        </a:p>
      </dsp:txBody>
      <dsp:txXfrm>
        <a:off x="0" y="1857391"/>
        <a:ext cx="8229599" cy="880217"/>
      </dsp:txXfrm>
    </dsp:sp>
    <dsp:sp modelId="{DBBC4595-110E-432C-9F96-7DC5DFFE1867}">
      <dsp:nvSpPr>
        <dsp:cNvPr id="0" name=""/>
        <dsp:cNvSpPr/>
      </dsp:nvSpPr>
      <dsp:spPr>
        <a:xfrm>
          <a:off x="0" y="2643186"/>
          <a:ext cx="8229599" cy="40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/>
            <a:t>Наличие очереди в детские сады</a:t>
          </a:r>
          <a:endParaRPr lang="ru-RU" sz="2000" b="1" kern="1200" dirty="0"/>
        </a:p>
      </dsp:txBody>
      <dsp:txXfrm>
        <a:off x="0" y="2643186"/>
        <a:ext cx="8229599" cy="400693"/>
      </dsp:txXfrm>
    </dsp:sp>
    <dsp:sp modelId="{247F3386-B0E1-4FE5-9136-CD570D45F9AE}">
      <dsp:nvSpPr>
        <dsp:cNvPr id="0" name=""/>
        <dsp:cNvSpPr/>
      </dsp:nvSpPr>
      <dsp:spPr>
        <a:xfrm>
          <a:off x="0" y="3071829"/>
          <a:ext cx="8229599" cy="1385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Недостаточный уровень развития и материально- техническое обеспечение учреждений социальной инфраструктуры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0" y="3071829"/>
        <a:ext cx="8229599" cy="138536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9C5F84-3A74-45B1-BF18-E645A81646C8}">
      <dsp:nvSpPr>
        <dsp:cNvPr id="0" name=""/>
        <dsp:cNvSpPr/>
      </dsp:nvSpPr>
      <dsp:spPr>
        <a:xfrm>
          <a:off x="0" y="0"/>
          <a:ext cx="8229599" cy="625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Рост степени износа учреждений инфраструктуры</a:t>
          </a:r>
          <a:endParaRPr lang="ru-RU" sz="1900" b="1" kern="1200" dirty="0"/>
        </a:p>
      </dsp:txBody>
      <dsp:txXfrm>
        <a:off x="0" y="0"/>
        <a:ext cx="8229599" cy="625122"/>
      </dsp:txXfrm>
    </dsp:sp>
    <dsp:sp modelId="{1FAB048C-8B8F-4BE0-99AE-66466C09E958}">
      <dsp:nvSpPr>
        <dsp:cNvPr id="0" name=""/>
        <dsp:cNvSpPr/>
      </dsp:nvSpPr>
      <dsp:spPr>
        <a:xfrm>
          <a:off x="0" y="714376"/>
          <a:ext cx="8229599" cy="80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/>
            <a:t>Низкий удельный вес  автомобильных дорог общего пользования с твердым покрытием</a:t>
          </a:r>
        </a:p>
      </dsp:txBody>
      <dsp:txXfrm>
        <a:off x="0" y="714376"/>
        <a:ext cx="8229599" cy="802659"/>
      </dsp:txXfrm>
    </dsp:sp>
    <dsp:sp modelId="{FB6FAF87-3908-4693-90F2-E7A41532A76A}">
      <dsp:nvSpPr>
        <dsp:cNvPr id="0" name=""/>
        <dsp:cNvSpPr/>
      </dsp:nvSpPr>
      <dsp:spPr>
        <a:xfrm>
          <a:off x="0" y="1714509"/>
          <a:ext cx="8229599" cy="652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Плохое состояние дорого и недостаточный уровень развития транспортно- </a:t>
          </a:r>
          <a:r>
            <a:rPr lang="ru-RU" sz="1900" b="1" kern="1200" dirty="0" err="1" smtClean="0"/>
            <a:t>логистической</a:t>
          </a:r>
          <a:r>
            <a:rPr lang="ru-RU" sz="1900" b="1" kern="1200" dirty="0" smtClean="0"/>
            <a:t> инфраструктуры</a:t>
          </a:r>
          <a:endParaRPr lang="ru-RU" sz="1900" b="1" kern="1200" dirty="0"/>
        </a:p>
      </dsp:txBody>
      <dsp:txXfrm>
        <a:off x="0" y="1714509"/>
        <a:ext cx="8229599" cy="652079"/>
      </dsp:txXfrm>
    </dsp:sp>
    <dsp:sp modelId="{DBBC4595-110E-432C-9F96-7DC5DFFE1867}">
      <dsp:nvSpPr>
        <dsp:cNvPr id="0" name=""/>
        <dsp:cNvSpPr/>
      </dsp:nvSpPr>
      <dsp:spPr>
        <a:xfrm>
          <a:off x="0" y="2428894"/>
          <a:ext cx="8229599" cy="102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/>
            <a:t>Ухудшение санитарно-экологической обстановки в черте водоемом</a:t>
          </a:r>
          <a:endParaRPr lang="ru-RU" sz="2000" b="1" kern="1200" dirty="0"/>
        </a:p>
      </dsp:txBody>
      <dsp:txXfrm>
        <a:off x="0" y="2428894"/>
        <a:ext cx="8229599" cy="102946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ADD640-5163-456F-9798-4DF1D98C6FCF}">
      <dsp:nvSpPr>
        <dsp:cNvPr id="0" name=""/>
        <dsp:cNvSpPr/>
      </dsp:nvSpPr>
      <dsp:spPr>
        <a:xfrm rot="1186830">
          <a:off x="3033201" y="2980118"/>
          <a:ext cx="276150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2761508" y="2377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4C3AE-9812-4A84-B512-5EE81D8473E4}">
      <dsp:nvSpPr>
        <dsp:cNvPr id="0" name=""/>
        <dsp:cNvSpPr/>
      </dsp:nvSpPr>
      <dsp:spPr>
        <a:xfrm rot="26577">
          <a:off x="3114641" y="2252932"/>
          <a:ext cx="2029117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2029117" y="2377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74041-6707-4DF5-B777-118C42D9EA5F}">
      <dsp:nvSpPr>
        <dsp:cNvPr id="0" name=""/>
        <dsp:cNvSpPr/>
      </dsp:nvSpPr>
      <dsp:spPr>
        <a:xfrm rot="19873997">
          <a:off x="3043471" y="1543844"/>
          <a:ext cx="1153852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1153852" y="2377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FA3FD-6B5A-4F2B-B5A5-0A57BAF2F790}">
      <dsp:nvSpPr>
        <dsp:cNvPr id="0" name=""/>
        <dsp:cNvSpPr/>
      </dsp:nvSpPr>
      <dsp:spPr>
        <a:xfrm>
          <a:off x="46655" y="1176015"/>
          <a:ext cx="4614280" cy="2173932"/>
        </a:xfrm>
        <a:prstGeom prst="ellipse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75269568-1281-4F23-816A-6E649FB6C1E0}">
      <dsp:nvSpPr>
        <dsp:cNvPr id="0" name=""/>
        <dsp:cNvSpPr/>
      </dsp:nvSpPr>
      <dsp:spPr>
        <a:xfrm>
          <a:off x="3643338" y="142875"/>
          <a:ext cx="2768568" cy="1304359"/>
        </a:xfrm>
        <a:prstGeom prst="ellipse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1. Комфортная среда проживания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3643338" y="142875"/>
        <a:ext cx="2768568" cy="1304359"/>
      </dsp:txXfrm>
    </dsp:sp>
    <dsp:sp modelId="{6E9CECCF-19DF-4289-9475-F3501516FCFA}">
      <dsp:nvSpPr>
        <dsp:cNvPr id="0" name=""/>
        <dsp:cNvSpPr/>
      </dsp:nvSpPr>
      <dsp:spPr>
        <a:xfrm>
          <a:off x="5143542" y="1643071"/>
          <a:ext cx="2768568" cy="1304359"/>
        </a:xfrm>
        <a:prstGeom prst="ellipse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2.Человеческкий капитал</a:t>
          </a:r>
          <a:endParaRPr lang="ru-RU" sz="1600" b="1" kern="1200" dirty="0"/>
        </a:p>
      </dsp:txBody>
      <dsp:txXfrm>
        <a:off x="5143542" y="1643071"/>
        <a:ext cx="2768568" cy="1304359"/>
      </dsp:txXfrm>
    </dsp:sp>
    <dsp:sp modelId="{519E0F9D-0EC1-4C13-8022-5B0AFC643579}">
      <dsp:nvSpPr>
        <dsp:cNvPr id="0" name=""/>
        <dsp:cNvSpPr/>
      </dsp:nvSpPr>
      <dsp:spPr>
        <a:xfrm>
          <a:off x="5429293" y="3214707"/>
          <a:ext cx="2768568" cy="1304359"/>
        </a:xfrm>
        <a:prstGeom prst="ellipse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3.Экономика будущего</a:t>
          </a:r>
          <a:endParaRPr lang="ru-RU" sz="1600" b="1" kern="1200" dirty="0"/>
        </a:p>
      </dsp:txBody>
      <dsp:txXfrm>
        <a:off x="5429293" y="3214707"/>
        <a:ext cx="2768568" cy="130435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6AF296-F287-4713-9B49-20A51BC870A4}">
      <dsp:nvSpPr>
        <dsp:cNvPr id="0" name=""/>
        <dsp:cNvSpPr/>
      </dsp:nvSpPr>
      <dsp:spPr>
        <a:xfrm>
          <a:off x="500058" y="-75593"/>
          <a:ext cx="2828932" cy="2744946"/>
        </a:xfrm>
        <a:prstGeom prst="ellipse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Красноярский район для красноярцев</a:t>
          </a:r>
          <a:r>
            <a:rPr lang="ru-RU" sz="1000" kern="1200" dirty="0" smtClean="0"/>
            <a:t> – территория благополучия, лучшее место для жизни и работы.</a:t>
          </a:r>
          <a:endParaRPr lang="ru-RU" sz="1000" kern="1200" dirty="0"/>
        </a:p>
      </dsp:txBody>
      <dsp:txXfrm>
        <a:off x="877249" y="404772"/>
        <a:ext cx="2074550" cy="1235225"/>
      </dsp:txXfrm>
    </dsp:sp>
    <dsp:sp modelId="{7AE6D122-2E38-4C88-896F-7A91DDD58474}">
      <dsp:nvSpPr>
        <dsp:cNvPr id="0" name=""/>
        <dsp:cNvSpPr/>
      </dsp:nvSpPr>
      <dsp:spPr>
        <a:xfrm>
          <a:off x="2071694" y="1402612"/>
          <a:ext cx="2828932" cy="27449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Красноярский район в России</a:t>
          </a:r>
          <a:r>
            <a:rPr lang="ru-RU" sz="1000" kern="1200" dirty="0" smtClean="0"/>
            <a:t> – </a:t>
          </a:r>
          <a:r>
            <a:rPr lang="ru-RU" sz="1000" kern="1200" dirty="0" err="1" smtClean="0"/>
            <a:t>агрологистический</a:t>
          </a:r>
          <a:r>
            <a:rPr lang="ru-RU" sz="1000" kern="1200" dirty="0" smtClean="0"/>
            <a:t> и туристический </a:t>
          </a:r>
          <a:r>
            <a:rPr lang="ru-RU" sz="1000" kern="1200" dirty="0" err="1" smtClean="0"/>
            <a:t>хаб</a:t>
          </a:r>
          <a:endParaRPr lang="ru-RU" sz="1000" kern="1200" dirty="0"/>
        </a:p>
      </dsp:txBody>
      <dsp:txXfrm>
        <a:off x="2936876" y="2111724"/>
        <a:ext cx="1697359" cy="1509720"/>
      </dsp:txXfrm>
    </dsp:sp>
    <dsp:sp modelId="{D357A121-7D3E-4209-B637-9BE36C4CB329}">
      <dsp:nvSpPr>
        <dsp:cNvPr id="0" name=""/>
        <dsp:cNvSpPr/>
      </dsp:nvSpPr>
      <dsp:spPr>
        <a:xfrm>
          <a:off x="0" y="1402612"/>
          <a:ext cx="2828932" cy="2744946"/>
        </a:xfrm>
        <a:prstGeom prst="ellipse">
          <a:avLst/>
        </a:prstGeom>
        <a:solidFill>
          <a:schemeClr val="accent3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Красноярский район в </a:t>
          </a:r>
          <a:r>
            <a:rPr lang="ru-RU" sz="1000" b="1" kern="1200" dirty="0" err="1" smtClean="0"/>
            <a:t>Самарско-Тольяттинской</a:t>
          </a:r>
          <a:r>
            <a:rPr lang="ru-RU" sz="1000" b="1" kern="1200" dirty="0" smtClean="0"/>
            <a:t> агломерации</a:t>
          </a:r>
          <a:r>
            <a:rPr lang="ru-RU" sz="1000" kern="1200" dirty="0" smtClean="0"/>
            <a:t> – район комфортной загородной жизни развитого фермерства и высокой экологической культуры.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000" kern="1200" dirty="0"/>
        </a:p>
      </dsp:txBody>
      <dsp:txXfrm>
        <a:off x="266391" y="2111724"/>
        <a:ext cx="1697359" cy="15097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9C9DAB-61BC-46B8-965F-E7B407755D6C}">
      <dsp:nvSpPr>
        <dsp:cNvPr id="0" name=""/>
        <dsp:cNvSpPr/>
      </dsp:nvSpPr>
      <dsp:spPr>
        <a:xfrm>
          <a:off x="2856558" y="20282"/>
          <a:ext cx="2583758" cy="1119178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Вхождение в ТОП-3 муниципалитетов  Самарской области</a:t>
          </a:r>
          <a:endParaRPr lang="ru-RU" sz="9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856558" y="20282"/>
        <a:ext cx="2583758" cy="1119178"/>
      </dsp:txXfrm>
    </dsp:sp>
    <dsp:sp modelId="{118C8BA0-8C7C-425B-96E6-F4D939A5EB5A}">
      <dsp:nvSpPr>
        <dsp:cNvPr id="0" name=""/>
        <dsp:cNvSpPr/>
      </dsp:nvSpPr>
      <dsp:spPr>
        <a:xfrm>
          <a:off x="2885642" y="988511"/>
          <a:ext cx="4358214" cy="4358214"/>
        </a:xfrm>
        <a:custGeom>
          <a:avLst/>
          <a:gdLst/>
          <a:ahLst/>
          <a:cxnLst/>
          <a:rect l="0" t="0" r="0" b="0"/>
          <a:pathLst>
            <a:path>
              <a:moveTo>
                <a:pt x="2691086" y="60998"/>
              </a:moveTo>
              <a:arcTo wR="2179107" hR="2179107" stAng="17015317" swAng="6642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DBBAB-18BF-4D2B-8AEB-2378F1D5AEEB}">
      <dsp:nvSpPr>
        <dsp:cNvPr id="0" name=""/>
        <dsp:cNvSpPr/>
      </dsp:nvSpPr>
      <dsp:spPr>
        <a:xfrm>
          <a:off x="5334937" y="1249403"/>
          <a:ext cx="2157433" cy="1149862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Ускоренное развитие промышленности, сельского хозяйства, сферы услуг и туризма на основе технологических инноваций и привлечения инвестиций</a:t>
          </a:r>
          <a:endParaRPr lang="ru-RU" sz="9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334937" y="1249403"/>
        <a:ext cx="2157433" cy="1149862"/>
      </dsp:txXfrm>
    </dsp:sp>
    <dsp:sp modelId="{3990B26C-C05A-4EB6-B21E-ABFA824E16DD}">
      <dsp:nvSpPr>
        <dsp:cNvPr id="0" name=""/>
        <dsp:cNvSpPr/>
      </dsp:nvSpPr>
      <dsp:spPr>
        <a:xfrm>
          <a:off x="2334713" y="979528"/>
          <a:ext cx="4358214" cy="4358214"/>
        </a:xfrm>
        <a:custGeom>
          <a:avLst/>
          <a:gdLst/>
          <a:ahLst/>
          <a:cxnLst/>
          <a:rect l="0" t="0" r="0" b="0"/>
          <a:pathLst>
            <a:path>
              <a:moveTo>
                <a:pt x="4275914" y="1585888"/>
              </a:moveTo>
              <a:arcTo wR="2179107" hR="2179107" stAng="20652178" swAng="8369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5AB94-B69E-4BC3-96CA-B4795A3113F1}">
      <dsp:nvSpPr>
        <dsp:cNvPr id="0" name=""/>
        <dsp:cNvSpPr/>
      </dsp:nvSpPr>
      <dsp:spPr>
        <a:xfrm>
          <a:off x="5334984" y="3263135"/>
          <a:ext cx="2369535" cy="1015882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Устойчивый рост объемов жилищного строительства и комфортности среды проживания</a:t>
          </a:r>
          <a:endParaRPr lang="ru-RU" sz="9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334984" y="3263135"/>
        <a:ext cx="2369535" cy="1015882"/>
      </dsp:txXfrm>
    </dsp:sp>
    <dsp:sp modelId="{63F2BC51-3B0D-4B33-B508-9E04A905E447}">
      <dsp:nvSpPr>
        <dsp:cNvPr id="0" name=""/>
        <dsp:cNvSpPr/>
      </dsp:nvSpPr>
      <dsp:spPr>
        <a:xfrm>
          <a:off x="2874955" y="255481"/>
          <a:ext cx="4358214" cy="4358214"/>
        </a:xfrm>
        <a:custGeom>
          <a:avLst/>
          <a:gdLst/>
          <a:ahLst/>
          <a:cxnLst/>
          <a:rect l="0" t="0" r="0" b="0"/>
          <a:pathLst>
            <a:path>
              <a:moveTo>
                <a:pt x="3150601" y="4129673"/>
              </a:moveTo>
              <a:arcTo wR="2179107" hR="2179107" stAng="3811443" swAng="10441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EAD06-FD78-4789-A444-C5544B5FEE18}">
      <dsp:nvSpPr>
        <dsp:cNvPr id="0" name=""/>
        <dsp:cNvSpPr/>
      </dsp:nvSpPr>
      <dsp:spPr>
        <a:xfrm>
          <a:off x="3114607" y="4408104"/>
          <a:ext cx="2067661" cy="925338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Развитие дорожно-транспортной инфраструктуры</a:t>
          </a:r>
          <a:endParaRPr lang="ru-RU" sz="9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114607" y="4408104"/>
        <a:ext cx="2067661" cy="925338"/>
      </dsp:txXfrm>
    </dsp:sp>
    <dsp:sp modelId="{F0E4079F-C6D8-4C84-BEC7-D5E5C101293C}">
      <dsp:nvSpPr>
        <dsp:cNvPr id="0" name=""/>
        <dsp:cNvSpPr/>
      </dsp:nvSpPr>
      <dsp:spPr>
        <a:xfrm>
          <a:off x="1275358" y="278372"/>
          <a:ext cx="4358214" cy="4358214"/>
        </a:xfrm>
        <a:custGeom>
          <a:avLst/>
          <a:gdLst/>
          <a:ahLst/>
          <a:cxnLst/>
          <a:rect l="0" t="0" r="0" b="0"/>
          <a:pathLst>
            <a:path>
              <a:moveTo>
                <a:pt x="1658308" y="4295065"/>
              </a:moveTo>
              <a:arcTo wR="2179107" hR="2179107" stAng="6229638" swAng="8849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0F297-ED06-48BD-9067-28D6904505D7}">
      <dsp:nvSpPr>
        <dsp:cNvPr id="0" name=""/>
        <dsp:cNvSpPr/>
      </dsp:nvSpPr>
      <dsp:spPr>
        <a:xfrm>
          <a:off x="610442" y="3350707"/>
          <a:ext cx="2675423" cy="925338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Улучшение экологической обстановки и эффективное обращение с отходами</a:t>
          </a:r>
          <a:endParaRPr lang="ru-RU" sz="9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10442" y="3350707"/>
        <a:ext cx="2675423" cy="925338"/>
      </dsp:txXfrm>
    </dsp:sp>
    <dsp:sp modelId="{003C10D9-8DA5-4767-86E5-67B8AA9F6F3F}">
      <dsp:nvSpPr>
        <dsp:cNvPr id="0" name=""/>
        <dsp:cNvSpPr/>
      </dsp:nvSpPr>
      <dsp:spPr>
        <a:xfrm>
          <a:off x="1683804" y="570743"/>
          <a:ext cx="4358214" cy="4358214"/>
        </a:xfrm>
        <a:custGeom>
          <a:avLst/>
          <a:gdLst/>
          <a:ahLst/>
          <a:cxnLst/>
          <a:rect l="0" t="0" r="0" b="0"/>
          <a:pathLst>
            <a:path>
              <a:moveTo>
                <a:pt x="34622" y="2566008"/>
              </a:moveTo>
              <a:arcTo wR="2179107" hR="2179107" stAng="10186375" swAng="10590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1499A-B4EC-4F3E-880A-19B802EDFC9F}">
      <dsp:nvSpPr>
        <dsp:cNvPr id="0" name=""/>
        <dsp:cNvSpPr/>
      </dsp:nvSpPr>
      <dsp:spPr>
        <a:xfrm>
          <a:off x="765233" y="1326796"/>
          <a:ext cx="2217552" cy="925338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Здоровьесбережение</a:t>
          </a:r>
          <a:r>
            <a:rPr lang="ru-RU" sz="9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, развитие социальной и </a:t>
          </a:r>
          <a:r>
            <a:rPr lang="ru-RU" sz="900" b="1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культурно-досуговой</a:t>
          </a:r>
          <a:r>
            <a:rPr lang="ru-RU" sz="9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среды</a:t>
          </a:r>
          <a:endParaRPr lang="ru-RU" sz="9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65233" y="1326796"/>
        <a:ext cx="2217552" cy="925338"/>
      </dsp:txXfrm>
    </dsp:sp>
    <dsp:sp modelId="{A7041AF2-46A8-4243-B539-42B914EC3B61}">
      <dsp:nvSpPr>
        <dsp:cNvPr id="0" name=""/>
        <dsp:cNvSpPr/>
      </dsp:nvSpPr>
      <dsp:spPr>
        <a:xfrm>
          <a:off x="1126851" y="974275"/>
          <a:ext cx="4358214" cy="4358214"/>
        </a:xfrm>
        <a:custGeom>
          <a:avLst/>
          <a:gdLst/>
          <a:ahLst/>
          <a:cxnLst/>
          <a:rect l="0" t="0" r="0" b="0"/>
          <a:pathLst>
            <a:path>
              <a:moveTo>
                <a:pt x="1127928" y="270303"/>
              </a:moveTo>
              <a:arcTo wR="2179107" hR="2179107" stAng="14469505" swAng="7640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="" xmlns:a16="http://schemas.microsoft.com/office/drawing/2014/main" id="{FF4735CF-A4D1-4906-B576-834EACFC684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4857785" cy="55701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чем </a:t>
          </a: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заключаются преимущества района 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его жителей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0.12899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714380" y="-214314"/>
          <a:ext cx="5965927" cy="6266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73000"/>
            </a:lnSpc>
          </a:pPr>
          <a:r>
            <a: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Оценка сегодняшней жизни в районе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0.11268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6107973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Приоритетные направления развития района </a:t>
          </a: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жителей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="" xmlns:a16="http://schemas.microsoft.com/office/drawing/2014/main" id="{D495AEDC-17C8-4C44-BAB5-310A31101ED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633881" cy="8020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Главные сферы деятельности района на ближайшие 10 лет по мнению его жителей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D24F8E6-5DE6-40E7-8AE6-6F49EA7F5A4E}" type="datetimeFigureOut">
              <a:rPr lang="ru-RU" smtClean="0"/>
              <a:pPr/>
              <a:t>08.08.2018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A6C65623-BFC4-4937-A6D3-4EAC26B280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3022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E94C253F-DF54-458F-A1CC-1D1DF1C0571D}" type="datetimeFigureOut">
              <a:rPr lang="ru-RU" smtClean="0"/>
              <a:pPr/>
              <a:t>08.08.2018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9A017C1-A52F-4781-BE39-21418DD559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37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277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73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360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0810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329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725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322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835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6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18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687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88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6997" y="0"/>
            <a:ext cx="9144001" cy="6858000"/>
            <a:chOff x="-36997" y="0"/>
            <a:chExt cx="9144001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997" y="0"/>
              <a:ext cx="9144000" cy="6858000"/>
            </a:xfrm>
            <a:prstGeom prst="rect">
              <a:avLst/>
            </a:prstGeom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36996" y="1844823"/>
              <a:ext cx="9144000" cy="335226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ct val="20000"/>
                </a:spcBef>
              </a:pP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Стратегия </a:t>
              </a:r>
              <a:r>
                <a:rPr lang="ru-RU" alt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 </a:t>
              </a: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 и муниципального района Красноярский                         с.п. Коммунарский</a:t>
              </a:r>
              <a:endPara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2339752" y="5849169"/>
              <a:ext cx="4392488" cy="8201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smtClean="0">
                  <a:ln w="9525">
                    <a:noFill/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</a:t>
              </a:r>
              <a:endParaRPr lang="ru-RU" sz="3200" b="1" dirty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35" t="17983" r="36343" b="49832"/>
          <a:stretch/>
        </p:blipFill>
        <p:spPr bwMode="auto">
          <a:xfrm>
            <a:off x="155511" y="98540"/>
            <a:ext cx="1632181" cy="115760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60712"/>
            <a:ext cx="1714512" cy="1163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46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</p:grpSp>
      <p:grpSp>
        <p:nvGrpSpPr>
          <p:cNvPr id="5" name="Diagram group"/>
          <p:cNvGrpSpPr/>
          <p:nvPr/>
        </p:nvGrpSpPr>
        <p:grpSpPr>
          <a:xfrm>
            <a:off x="2643174" y="1785926"/>
            <a:ext cx="3143272" cy="99994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Привлекательность района для трудовой миграции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357422" y="2928934"/>
            <a:ext cx="3286148" cy="114300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Дифференцированная структура промышленного производства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000232" y="4286256"/>
            <a:ext cx="3786214" cy="100013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конкурентных преимуществ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428860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325891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свободных производственных площадок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284804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числа занятых в экономике и низкий уровень безработицы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 rot="21230152">
            <a:off x="1928794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Обеспеченность врачами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64317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Развитый малый бизнес и деловой климат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сектора розничной торговли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бюджетной обеспеченности (налоговый и неналоговый  доход на душу населения) 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Использование программно-целевого и проектного методов управления муниципальным образованием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учреждениями культурно- </a:t>
                </a:r>
                <a:r>
                  <a:rPr lang="ru-RU" sz="1200" kern="1200" dirty="0" err="1" smtClean="0"/>
                  <a:t>досугового</a:t>
                </a:r>
                <a:r>
                  <a:rPr lang="ru-RU" sz="1200" kern="1200" dirty="0" smtClean="0"/>
                  <a:t> типа и  библиотеками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Удовлетворительное состояние зданий учреждений социальной инфраструктуры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Вовлеченность жителей района , в т.ч. молодежи, в общественную спортивную и культурно- </a:t>
                </a:r>
                <a:r>
                  <a:rPr lang="ru-RU" sz="1200" kern="1200" dirty="0" err="1" smtClean="0"/>
                  <a:t>досуговую</a:t>
                </a:r>
                <a:r>
                  <a:rPr lang="ru-RU" sz="1200" kern="1200" dirty="0" smtClean="0"/>
                  <a:t> деятельность 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обеспеченности жильем и рост общей площади вводимого в эксплуатацию жилья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системами жизнеобеспечения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857232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Высокое качество состояния жилья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уровня благоустройства территории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озеленения территории  и хорошая экологическая  обстановка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300036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71604" y="3214686"/>
            <a:ext cx="30003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СТРАТЕГИЧЕСКИЕ </a:t>
            </a:r>
            <a:r>
              <a:rPr lang="ru-RU" sz="2500" b="1" dirty="0" smtClean="0">
                <a:solidFill>
                  <a:schemeClr val="bg1"/>
                </a:solidFill>
              </a:rPr>
              <a:t>НАПРАВЛЕНИЯ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НИР\НИР 2018\Красноярский район\Стратегия-Фото\Стратегия-Фото\Рисунок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61822"/>
            <a:ext cx="7707964" cy="333881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642918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Самарской области и муниципального района Красноярский </a:t>
            </a:r>
            <a:endParaRPr lang="ru-RU" altLang="ru-RU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5" t="17983" r="36343" b="49832"/>
          <a:stretch/>
        </p:blipFill>
        <p:spPr bwMode="auto">
          <a:xfrm>
            <a:off x="500034" y="214290"/>
            <a:ext cx="1224136" cy="154347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14290"/>
            <a:ext cx="1285884" cy="155192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929618" cy="50006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1200" dirty="0" smtClean="0"/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000108"/>
          <a:ext cx="827246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357686" y="1785926"/>
            <a:ext cx="1571636" cy="71438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00760" y="1714488"/>
            <a:ext cx="2286016" cy="23083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Красноярский район 2030 – лидер экономического роста, комфортная экосистема для жизни и работы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071546"/>
          <a:ext cx="814393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4678" y="342900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ЗАДАЧИ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reeform 46"/>
          <p:cNvSpPr>
            <a:spLocks noEditPoints="1"/>
          </p:cNvSpPr>
          <p:nvPr/>
        </p:nvSpPr>
        <p:spPr bwMode="gray">
          <a:xfrm rot="-1358056">
            <a:off x="-265260" y="1983002"/>
            <a:ext cx="9933108" cy="3704305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9" name="Picture 2" descr="D:\Мои документы\НИР\НИР 2018\Красноярский район\Стратегия-Фото\Стратегия-Фото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14752"/>
            <a:ext cx="4344707" cy="207562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43372" y="542926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Экономика будущего</a:t>
            </a:r>
          </a:p>
        </p:txBody>
      </p:sp>
      <p:pic>
        <p:nvPicPr>
          <p:cNvPr id="7" name="Picture 2" descr="D:\Мои документы\НИР\НИР 2018\Красноярский район\Стратегия-Фото\Стратегия-Фото\Рисунок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8707">
            <a:off x="198864" y="1194986"/>
            <a:ext cx="4176635" cy="2349358"/>
          </a:xfrm>
          <a:prstGeom prst="rect">
            <a:avLst/>
          </a:prstGeom>
          <a:noFill/>
        </p:spPr>
      </p:pic>
      <p:pic>
        <p:nvPicPr>
          <p:cNvPr id="8" name="Picture 3" descr="D:\Мои документы\НИР\НИР 2018\Красноярский район\Стратегия-Фото\Стратегия-Фото\Рисунок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6443">
            <a:off x="4574677" y="1788813"/>
            <a:ext cx="4355355" cy="20845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1714488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ЧЕЛОВЕЧЕСКИЙ КАПИТАЛ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292893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КОМФОРТНАЯ СРЕДА ПРОЖИВАНИЯ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78579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образы будущего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7620" y="6215082"/>
            <a:ext cx="52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Предложения в проект «Стратегия -2030» можно высказать 9 сентября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с.п. Коммунарский на 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285720" y="1178703"/>
            <a:ext cx="8572560" cy="4339859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Строительство и ремонт сети безопасных и качественных автодорог с твердым покрытием местного значения и сокращение доли автодорог не отвечающим нормативным требованиям до 20% к 2030 году.</a:t>
            </a:r>
          </a:p>
          <a:p>
            <a:pPr>
              <a:buNone/>
            </a:pPr>
            <a:r>
              <a:rPr lang="ru-RU" sz="1400" b="1" u="sng" dirty="0" smtClean="0"/>
              <a:t>Проекты:</a:t>
            </a:r>
          </a:p>
          <a:p>
            <a:pPr>
              <a:buNone/>
            </a:pPr>
            <a:r>
              <a:rPr lang="ru-RU" sz="1400" dirty="0" smtClean="0"/>
              <a:t>1. Муниципальная районная программа «Развитие дорожной инфраструктуры».</a:t>
            </a:r>
            <a:endParaRPr lang="ru-RU" altLang="ru-RU" sz="1400" b="1" dirty="0">
              <a:latin typeface="Arial" charset="0"/>
            </a:endParaRPr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60712"/>
            <a:ext cx="1117928" cy="1034619"/>
          </a:xfrm>
          <a:prstGeom prst="rect">
            <a:avLst/>
          </a:prstGeom>
          <a:noFill/>
        </p:spPr>
      </p:pic>
      <p:pic>
        <p:nvPicPr>
          <p:cNvPr id="8" name="Рисунок 7" descr="Z:\УПРАВЛЕНИЕ ЭКОНОМИКИ И ИНВЕСТИЦИЙ\Паньшина Т.Н\дорог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643314"/>
            <a:ext cx="57150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с.п. Коммунарский на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285720" y="1178703"/>
            <a:ext cx="8572560" cy="482206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r">
              <a:buNone/>
            </a:pPr>
            <a:r>
              <a:rPr lang="ru-RU" sz="1600" b="1" i="1" dirty="0" smtClean="0"/>
              <a:t>Строительство и реконструкция водопроводных сетей сельского поселения Коммунарский</a:t>
            </a: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r>
              <a:rPr lang="ru-RU" altLang="ru-RU" sz="1600" b="1" i="1" dirty="0" smtClean="0"/>
              <a:t>Реконструкция гидротехнических </a:t>
            </a:r>
          </a:p>
          <a:p>
            <a:pPr algn="r">
              <a:buNone/>
            </a:pPr>
            <a:r>
              <a:rPr lang="ru-RU" altLang="ru-RU" sz="1600" b="1" i="1" dirty="0" smtClean="0"/>
              <a:t>сооружений (пруды) в с. Калиновка</a:t>
            </a: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60712"/>
            <a:ext cx="1117928" cy="1034619"/>
          </a:xfrm>
          <a:prstGeom prst="rect">
            <a:avLst/>
          </a:prstGeom>
          <a:noFill/>
        </p:spPr>
      </p:pic>
      <p:pic>
        <p:nvPicPr>
          <p:cNvPr id="7" name="Рисунок 6" descr="http://kairosstroi.ru/images/stories/sigplus/voda/voda_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00240"/>
            <a:ext cx="362941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mw2.google.com/mw-panoramio/photos/medium/443829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357694"/>
            <a:ext cx="447678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с.п. Коммунарский на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60712"/>
            <a:ext cx="973912" cy="1034619"/>
          </a:xfrm>
          <a:prstGeom prst="rect">
            <a:avLst/>
          </a:prstGeom>
          <a:noFill/>
        </p:spPr>
      </p:pic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285720" y="1178703"/>
            <a:ext cx="8572560" cy="482206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2000" b="1" i="1" dirty="0" smtClean="0"/>
              <a:t>Газификация п. Яровой , п. </a:t>
            </a:r>
            <a:r>
              <a:rPr lang="ru-RU" sz="2000" b="1" i="1" smtClean="0"/>
              <a:t>Яблоневый</a:t>
            </a: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://mrokna.ru/wp-content/uploads/2016/12/pic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30" y="2357430"/>
            <a:ext cx="561978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с.п. Коммунарский на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60712"/>
            <a:ext cx="1117928" cy="1034619"/>
          </a:xfrm>
          <a:prstGeom prst="rect">
            <a:avLst/>
          </a:prstGeom>
          <a:noFill/>
        </p:spPr>
      </p:pic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285720" y="1768066"/>
            <a:ext cx="8572560" cy="450059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2200" b="1" dirty="0" smtClean="0"/>
              <a:t>Реконструкция и модернизация СДК  «Юбилейный»</a:t>
            </a:r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r">
              <a:buNone/>
            </a:pPr>
            <a:r>
              <a:rPr lang="ru-RU" altLang="ru-RU" sz="1800" b="1" dirty="0" smtClean="0">
                <a:latin typeface="Arial" charset="0"/>
              </a:rPr>
              <a:t>Устройство парковой зоны около ДК</a:t>
            </a: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>
              <a:buNone/>
            </a:pPr>
            <a:r>
              <a:rPr lang="ru-RU" altLang="ru-RU" sz="2200" b="1" dirty="0" smtClean="0"/>
              <a:t>Капитальный ремонт </a:t>
            </a:r>
          </a:p>
          <a:p>
            <a:pPr>
              <a:buNone/>
            </a:pPr>
            <a:r>
              <a:rPr lang="ru-RU" altLang="ru-RU" sz="2200" b="1" dirty="0" smtClean="0"/>
              <a:t>школы</a:t>
            </a:r>
          </a:p>
          <a:p>
            <a:pPr algn="ctr">
              <a:buNone/>
            </a:pPr>
            <a:endParaRPr lang="ru-RU" altLang="ru-RU" sz="1800" b="1" dirty="0">
              <a:latin typeface="Arial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905246" y="2464587"/>
            <a:ext cx="762005" cy="32147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novosel99.ru/upload/media/images/%D0%BF%D0%B0%D1%80%D0%B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3" y="3429000"/>
            <a:ext cx="3333773" cy="140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tengrinews.kz/userdata/news/2014/news_262669/photo_1370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483" y="4714885"/>
            <a:ext cx="390527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09731" y="1178704"/>
            <a:ext cx="466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Человеческий капитал</a:t>
            </a:r>
            <a:endParaRPr lang="ru-RU" sz="2200" b="1" dirty="0"/>
          </a:p>
        </p:txBody>
      </p:sp>
      <p:pic>
        <p:nvPicPr>
          <p:cNvPr id="10" name="Рисунок 9" descr="http://img1.stavropolye.tv/2e39dbe22edb3133c9a8609ae757fedb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23" y="2732480"/>
            <a:ext cx="2857500" cy="141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32656"/>
            <a:ext cx="114573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с.п.Коммунарский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49"/>
          <p:cNvSpPr>
            <a:spLocks noChangeArrowheads="1"/>
          </p:cNvSpPr>
          <p:nvPr/>
        </p:nvSpPr>
        <p:spPr bwMode="auto">
          <a:xfrm>
            <a:off x="380971" y="1701569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Строительство универсальных и детских площадок</a:t>
            </a:r>
            <a:endParaRPr lang="ru-RU" sz="22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15" name="Рисунок 14" descr="https://aspaceto.com.au/wp-content/uploads/2016/03/Belvoir-Park-WEB-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79" y="2000240"/>
            <a:ext cx="5691227" cy="217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astelamebel.ru/wa-data/public/shop/products/10/37/3710/images/11138/11138.9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79" y="4143380"/>
            <a:ext cx="5834103" cy="20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21447"/>
            <a:ext cx="929707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Коммунарский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Предоставления земельных участков  многодетным семьям имеющих трех и более детей с.  </a:t>
            </a: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Калиновка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Рисунок 8" descr="http://glazovlife.ru/upload/_tmp_images/c5102489cf8b4ad144a7cc17bd4eb848_w720_h540_2e77646_de18_5975c0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5" y="2571745"/>
            <a:ext cx="3856567" cy="162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onsult1001.com/wp-content/uploads/2016/10/servitut-uch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643314"/>
            <a:ext cx="419102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21447"/>
            <a:ext cx="999435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</a:t>
            </a:r>
            <a:r>
              <a:rPr lang="ru-RU" sz="2000" b="1" baseline="0" dirty="0" smtClean="0">
                <a:latin typeface="+mj-lt"/>
                <a:ea typeface="+mj-ea"/>
                <a:cs typeface="+mj-cs"/>
              </a:rPr>
              <a:t>Коммунарский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РЕШЕНИЕ ЭКОЛОГИЧЕСКОЙ ПРОБЛЕМЫ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8754" y="2143116"/>
            <a:ext cx="238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СБОР ТБО</a:t>
            </a:r>
            <a:endParaRPr lang="ru-RU" b="1" dirty="0"/>
          </a:p>
        </p:txBody>
      </p:sp>
      <p:pic>
        <p:nvPicPr>
          <p:cNvPr id="10" name="Рисунок 9" descr="https://b1.m24.ru/c/6338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23" y="2089538"/>
            <a:ext cx="3977216" cy="16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.ukrinform.com/photos/2016_06/1466673689-35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714620"/>
            <a:ext cx="3658130" cy="18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ksonline.ru/wp-content/uploads/2016/07/1426687482-20150318170442-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429133"/>
            <a:ext cx="3368513" cy="174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6222" y="4286257"/>
            <a:ext cx="5905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Утилизация ТБО. </a:t>
            </a:r>
            <a:endParaRPr lang="ru-RU" sz="2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ru-RU" sz="3200" dirty="0"/>
          </a:p>
          <a:p>
            <a:endParaRPr lang="ru-RU" sz="3600" dirty="0"/>
          </a:p>
          <a:p>
            <a:pPr marL="355600" indent="-355600" algn="ctr"/>
            <a:r>
              <a:rPr lang="ru-RU" sz="3600" cap="all" dirty="0">
                <a:latin typeface="Arial" pitchFamily="34" charset="0"/>
                <a:cs typeface="Arial" pitchFamily="34" charset="0"/>
              </a:rPr>
              <a:t>Стратегический </a:t>
            </a:r>
            <a:r>
              <a:rPr lang="ru-RU" sz="3600" cap="all" dirty="0" err="1">
                <a:latin typeface="Arial" pitchFamily="34" charset="0"/>
                <a:cs typeface="Arial" pitchFamily="34" charset="0"/>
              </a:rPr>
              <a:t>форсайт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55600" indent="-355600" algn="ctr"/>
            <a:r>
              <a:rPr lang="ru-RU" sz="3600" dirty="0">
                <a:latin typeface="Arial" pitchFamily="34" charset="0"/>
                <a:cs typeface="Arial" pitchFamily="34" charset="0"/>
              </a:rPr>
              <a:t>«Желаемый образ будущего </a:t>
            </a:r>
          </a:p>
          <a:p>
            <a:pPr marL="355600" indent="-355600" algn="ctr"/>
            <a:r>
              <a:rPr lang="ru-RU" sz="3600" dirty="0">
                <a:latin typeface="Arial" pitchFamily="34" charset="0"/>
                <a:cs typeface="Arial" pitchFamily="34" charset="0"/>
              </a:rPr>
              <a:t>муниципального района Красноярский»</a:t>
            </a:r>
          </a:p>
          <a:p>
            <a:pPr marL="355600" indent="-355600" algn="ctr"/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Полянскова</a:t>
            </a:r>
            <a:r>
              <a:rPr lang="ru-RU" dirty="0">
                <a:latin typeface="Arial" pitchFamily="34" charset="0"/>
                <a:cs typeface="Arial" pitchFamily="34" charset="0"/>
              </a:rPr>
              <a:t> Наталья, директор научно-исследовательского института регионального развития,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сертифицированный эксперт по проектному управлению (ПМ «СТАНДАРТ»), 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к.э.н</a:t>
            </a:r>
            <a:r>
              <a:rPr lang="ru-RU" dirty="0">
                <a:latin typeface="Arial" pitchFamily="34" charset="0"/>
                <a:cs typeface="Arial" pitchFamily="34" charset="0"/>
              </a:rPr>
              <a:t>., доцент ФГБОУ ВО «Самарский государственный экономический университет»</a:t>
            </a:r>
          </a:p>
          <a:p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21447"/>
            <a:ext cx="927427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Коммунарский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СНОС АВАРИЙНЫХ ЗДАНИЙ  И СООРУЖЕНИЙ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s://im0-tub-ru.yandex.net/i?id=667bb4b32b8537ba7750ff9cc03b1061-l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23" y="2071678"/>
            <a:ext cx="4191029" cy="204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edia.makler.md/production/an/original/000/011/804/0000118048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643314"/>
            <a:ext cx="4762533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6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21447"/>
            <a:ext cx="999435" cy="103461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Коммунарский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dirty="0" smtClean="0"/>
              <a:t>Модернизация системы уличного освещения</a:t>
            </a:r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r">
              <a:buNone/>
            </a:pPr>
            <a:r>
              <a:rPr lang="ru-RU" sz="1600" b="1" dirty="0" smtClean="0"/>
              <a:t>Благоустройство родников поселения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11" name="Рисунок 10" descr="https://static.moydom.ru/st1/1200/zgpjawzj/149882819959564da7667a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23" y="2000240"/>
            <a:ext cx="454821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hotos.lifeisphoto.ru/176/0/17635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357694"/>
            <a:ext cx="48577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6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21447"/>
            <a:ext cx="1143451" cy="103461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Коммунарский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dirty="0" smtClean="0"/>
              <a:t>Расчистка русла реки  </a:t>
            </a:r>
            <a:r>
              <a:rPr lang="ru-RU" sz="1600" b="1" dirty="0" err="1" smtClean="0"/>
              <a:t>Кондурча</a:t>
            </a:r>
            <a:r>
              <a:rPr lang="ru-RU" sz="1600" b="1" dirty="0" smtClean="0"/>
              <a:t> </a:t>
            </a:r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600" b="1" dirty="0" smtClean="0"/>
              <a:t>Благоустройство мест общего пользования (т.ч. тротуары)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Рисунок 8" descr="http://img.lug-info.com/cache/0/5/(1)_2017-07-05-1280.jpg/10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000240"/>
            <a:ext cx="3476650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-fotki.yandex.ru/get/6414/121237152.14c/0_92cc0_98d2011_ori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08695">
            <a:off x="4579465" y="1837458"/>
            <a:ext cx="3711462" cy="17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stiproduction-a.akamaihd.net/uploads/service_photos/07/9d/61570/original_1cf83df4b636952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572008"/>
            <a:ext cx="342902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21447"/>
            <a:ext cx="107144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Коммунарский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539552" y="1340768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2000" b="1" dirty="0" smtClean="0"/>
              <a:t>Развитие объектов рекреации</a:t>
            </a:r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://zlngrd.ru/upload/iblock/f6f/f6f4d4fc8fc8e72046767c77dea426c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60848"/>
            <a:ext cx="2594315" cy="153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stra-hotel.ru/wp-content/uploads/sites/15/2015/03/Lada-Holidej-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9452">
            <a:off x="4962346" y="2760606"/>
            <a:ext cx="3790871" cy="210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g8.address.ua/imgdata_8/data/listing/rekreacionnyj_obekt/3653/36539124/bg/rekreacionnyj_obekt-vyshgorodskijj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57235">
            <a:off x="968226" y="3854727"/>
            <a:ext cx="3860039" cy="223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85723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Стратегия включает</a:t>
            </a:r>
            <a:endParaRPr lang="ru-RU" b="1" dirty="0"/>
          </a:p>
        </p:txBody>
      </p:sp>
      <p:sp>
        <p:nvSpPr>
          <p:cNvPr id="24" name="object 7"/>
          <p:cNvSpPr/>
          <p:nvPr/>
        </p:nvSpPr>
        <p:spPr>
          <a:xfrm>
            <a:off x="357159" y="2214554"/>
            <a:ext cx="2000263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2428860" y="2000240"/>
            <a:ext cx="1928826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4500562" y="1571612"/>
            <a:ext cx="2000264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/>
          <p:nvPr/>
        </p:nvSpPr>
        <p:spPr>
          <a:xfrm>
            <a:off x="6643702" y="1000108"/>
            <a:ext cx="2071701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500034" y="2214554"/>
            <a:ext cx="1618410" cy="1318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/>
          <p:cNvSpPr/>
          <p:nvPr/>
        </p:nvSpPr>
        <p:spPr>
          <a:xfrm>
            <a:off x="2500299" y="2143116"/>
            <a:ext cx="1714512" cy="139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/>
          <p:cNvSpPr/>
          <p:nvPr/>
        </p:nvSpPr>
        <p:spPr>
          <a:xfrm>
            <a:off x="4572000" y="1643050"/>
            <a:ext cx="1714512" cy="1391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"/>
          <p:cNvSpPr/>
          <p:nvPr/>
        </p:nvSpPr>
        <p:spPr>
          <a:xfrm>
            <a:off x="6786578" y="1000108"/>
            <a:ext cx="1857388" cy="1463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9"/>
          <p:cNvSpPr/>
          <p:nvPr/>
        </p:nvSpPr>
        <p:spPr>
          <a:xfrm>
            <a:off x="428596" y="3429000"/>
            <a:ext cx="8168641" cy="58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 txBox="1"/>
          <p:nvPr/>
        </p:nvSpPr>
        <p:spPr>
          <a:xfrm>
            <a:off x="500034" y="5072074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ман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  специфичную  миссию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5" name="object 11"/>
          <p:cNvSpPr txBox="1"/>
          <p:nvPr/>
        </p:nvSpPr>
        <p:spPr>
          <a:xfrm>
            <a:off x="2571736" y="478632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Четкие  фор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ровки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целей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6" name="object 14"/>
          <p:cNvSpPr txBox="1"/>
          <p:nvPr/>
        </p:nvSpPr>
        <p:spPr>
          <a:xfrm>
            <a:off x="4572001" y="407194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6786578" y="4000504"/>
            <a:ext cx="1697888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b="1" cap="all" dirty="0" smtClean="0"/>
              <a:t>Образ желаемого будущего </a:t>
            </a:r>
          </a:p>
          <a:p>
            <a:pPr algn="ctr"/>
            <a:r>
              <a:rPr lang="ru-RU" sz="1600" b="1" cap="all" dirty="0" smtClean="0"/>
              <a:t>и стратегические приоритеты развития»</a:t>
            </a:r>
            <a:endParaRPr lang="ru-RU" sz="1200" b="1" dirty="0" smtClean="0"/>
          </a:p>
          <a:p>
            <a:pPr algn="ctr">
              <a:spcAft>
                <a:spcPts val="1000"/>
              </a:spcAft>
              <a:buNone/>
            </a:pPr>
            <a:r>
              <a:rPr lang="ru-RU" sz="1400" b="1" dirty="0" smtClean="0"/>
              <a:t>Краткие результаты социологического опроса населения муниципального района Красноярский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10F7C826-3A38-4EB4-8AF5-463AE1DCD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9274239"/>
              </p:ext>
            </p:extLst>
          </p:nvPr>
        </p:nvGraphicFramePr>
        <p:xfrm>
          <a:off x="2143108" y="2643182"/>
          <a:ext cx="4857785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87185603"/>
              </p:ext>
            </p:extLst>
          </p:nvPr>
        </p:nvGraphicFramePr>
        <p:xfrm>
          <a:off x="1500166" y="1214422"/>
          <a:ext cx="600079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55740506"/>
              </p:ext>
            </p:extLst>
          </p:nvPr>
        </p:nvGraphicFramePr>
        <p:xfrm>
          <a:off x="1785918" y="1071546"/>
          <a:ext cx="614366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59988707-0F9F-4115-A717-E344D1682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37148584"/>
              </p:ext>
            </p:extLst>
          </p:nvPr>
        </p:nvGraphicFramePr>
        <p:xfrm>
          <a:off x="1785918" y="1000108"/>
          <a:ext cx="5514095" cy="527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00010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3815</TotalTime>
  <Words>931</Words>
  <Application>Microsoft Office PowerPoint</Application>
  <PresentationFormat>Экран (4:3)</PresentationFormat>
  <Paragraphs>352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Специальное оформление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СТРАТЕГИЯ РАЗВИТИЯ МУНИЦИПАЛЬНОГО  РАЙОНА КРАСНОЯРСКИЙ на период до 2030 года</vt:lpstr>
      <vt:lpstr>Слайд 21</vt:lpstr>
      <vt:lpstr>Слайд 22</vt:lpstr>
      <vt:lpstr>СТРАТЕГИЯ РАЗВИТИЯ МУНИЦИПАЛЬНОГО  РАЙОНА КРАСНОЯРСКИЙ с.п. Коммунарский на  период до 2030 года</vt:lpstr>
      <vt:lpstr>СТРАТЕГИЯ РАЗВИТИЯ МУНИЦИПАЛЬНОГО  РАЙОНА КРАСНОЯРСКИЙ с.п. Коммунарский на период до 2030 года</vt:lpstr>
      <vt:lpstr>СТРАТЕГИЯ РАЗВИТИЯ МУНИЦИПАЛЬНОГО  РАЙОНА КРАСНОЯРСКИЙ с.п. Коммунарский на период до 2030 года</vt:lpstr>
      <vt:lpstr>СТРАТЕГИЯ РАЗВИТИЯ МУНИЦИПАЛЬНОГО  РАЙОНА КРАСНОЯРСКИЙ с.п. Коммунарский на период до 2030 года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Economist-Gl</dc:creator>
  <cp:lastModifiedBy>Щитанова</cp:lastModifiedBy>
  <cp:revision>763</cp:revision>
  <cp:lastPrinted>2018-06-14T12:04:34Z</cp:lastPrinted>
  <dcterms:created xsi:type="dcterms:W3CDTF">2018-03-03T07:15:05Z</dcterms:created>
  <dcterms:modified xsi:type="dcterms:W3CDTF">2018-08-08T04:41:59Z</dcterms:modified>
</cp:coreProperties>
</file>